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  <p:sldMasterId id="2147483659" r:id="rId2"/>
  </p:sldMasterIdLst>
  <p:notesMasterIdLst>
    <p:notesMasterId r:id="rId8"/>
  </p:notesMasterIdLst>
  <p:sldIdLst>
    <p:sldId id="371" r:id="rId3"/>
    <p:sldId id="378" r:id="rId4"/>
    <p:sldId id="377" r:id="rId5"/>
    <p:sldId id="373" r:id="rId6"/>
    <p:sldId id="379" r:id="rId7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Lato" panose="020B0604020202020204" charset="0"/>
      <p:regular r:id="rId15"/>
      <p:bold r:id="rId16"/>
      <p:italic r:id="rId17"/>
      <p:boldItalic r:id="rId18"/>
    </p:embeddedFont>
    <p:embeddedFont>
      <p:font typeface="Raleway" panose="020B060402020202020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SLF" id="{C4495044-6251-4B26-B151-55679DEE6462}">
          <p14:sldIdLst>
            <p14:sldId id="371"/>
            <p14:sldId id="378"/>
            <p14:sldId id="377"/>
            <p14:sldId id="373"/>
            <p14:sldId id="3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B3B3"/>
    <a:srgbClr val="677480"/>
    <a:srgbClr val="FF2734"/>
    <a:srgbClr val="003878"/>
    <a:srgbClr val="FFFFFF"/>
    <a:srgbClr val="000000"/>
    <a:srgbClr val="F20253"/>
    <a:srgbClr val="CC3399"/>
    <a:srgbClr val="FF7189"/>
    <a:srgbClr val="97A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256A195-05D9-4579-B64A-56A1D8466189}">
  <a:tblStyle styleId="{A256A195-05D9-4579-B64A-56A1D8466189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16" autoAdjust="0"/>
    <p:restoredTop sz="75439" autoAdjust="0"/>
  </p:normalViewPr>
  <p:slideViewPr>
    <p:cSldViewPr>
      <p:cViewPr>
        <p:scale>
          <a:sx n="66" d="100"/>
          <a:sy n="66" d="100"/>
        </p:scale>
        <p:origin x="1118" y="33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3.fntdata"/><Relationship Id="rId7" Type="http://schemas.openxmlformats.org/officeDocument/2006/relationships/slide" Target="slides/slide5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3.fntdata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7.fntdata"/><Relationship Id="rId23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41AB54-1911-7A46-A2A7-94C0BFEB732C}" type="doc">
      <dgm:prSet loTypeId="urn:microsoft.com/office/officeart/2005/8/layout/venn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553131-6F1C-B547-94AF-9D3195A2AE0F}">
      <dgm:prSet phldrT="[Text]" custT="1"/>
      <dgm:spPr>
        <a:solidFill>
          <a:srgbClr val="003878"/>
        </a:solidFill>
        <a:ln w="3175" cmpd="sng">
          <a:solidFill>
            <a:schemeClr val="bg1"/>
          </a:solidFill>
        </a:ln>
        <a:effectLst/>
      </dgm:spPr>
      <dgm:t>
        <a:bodyPr/>
        <a:lstStyle/>
        <a:p>
          <a:r>
            <a:rPr lang="en-US" sz="1200" baseline="0" dirty="0"/>
            <a:t> </a:t>
          </a:r>
          <a:endParaRPr lang="en-US" sz="1200" dirty="0"/>
        </a:p>
      </dgm:t>
    </dgm:pt>
    <dgm:pt modelId="{D03055C9-E660-E740-99C9-A198564D8F51}" type="parTrans" cxnId="{D3C811A2-8BF9-5F41-9EC6-AD4955D17B70}">
      <dgm:prSet/>
      <dgm:spPr/>
      <dgm:t>
        <a:bodyPr/>
        <a:lstStyle/>
        <a:p>
          <a:endParaRPr lang="en-US"/>
        </a:p>
      </dgm:t>
    </dgm:pt>
    <dgm:pt modelId="{7613DCF4-465B-564D-B029-FA0C175F6263}" type="sibTrans" cxnId="{D3C811A2-8BF9-5F41-9EC6-AD4955D17B70}">
      <dgm:prSet/>
      <dgm:spPr/>
      <dgm:t>
        <a:bodyPr/>
        <a:lstStyle/>
        <a:p>
          <a:endParaRPr lang="en-US"/>
        </a:p>
      </dgm:t>
    </dgm:pt>
    <dgm:pt modelId="{8299CB40-B120-1742-9B31-7AF4AFD2F243}">
      <dgm:prSet phldrT="[Text]" custT="1"/>
      <dgm:spPr>
        <a:solidFill>
          <a:srgbClr val="B3B3B3"/>
        </a:solidFill>
        <a:ln w="3175" cmpd="sng">
          <a:solidFill>
            <a:schemeClr val="bg1"/>
          </a:solidFill>
        </a:ln>
        <a:effectLst/>
      </dgm:spPr>
      <dgm:t>
        <a:bodyPr/>
        <a:lstStyle/>
        <a:p>
          <a:r>
            <a:rPr lang="en-US" sz="1200" dirty="0"/>
            <a:t> </a:t>
          </a:r>
        </a:p>
      </dgm:t>
    </dgm:pt>
    <dgm:pt modelId="{409F2F6B-ACC9-C649-977B-2C6CF6065EB6}" type="parTrans" cxnId="{DC829EF0-8442-D142-9D98-3A21D5F00E44}">
      <dgm:prSet/>
      <dgm:spPr/>
      <dgm:t>
        <a:bodyPr/>
        <a:lstStyle/>
        <a:p>
          <a:endParaRPr lang="en-US"/>
        </a:p>
      </dgm:t>
    </dgm:pt>
    <dgm:pt modelId="{3F804525-870C-5D45-A354-739A7590E250}" type="sibTrans" cxnId="{DC829EF0-8442-D142-9D98-3A21D5F00E44}">
      <dgm:prSet/>
      <dgm:spPr/>
      <dgm:t>
        <a:bodyPr/>
        <a:lstStyle/>
        <a:p>
          <a:endParaRPr lang="en-US"/>
        </a:p>
      </dgm:t>
    </dgm:pt>
    <dgm:pt modelId="{1B2AC051-ADB6-864B-8EDF-F370BC852FC6}">
      <dgm:prSet phldrT="[Text]" custT="1"/>
      <dgm:spPr>
        <a:solidFill>
          <a:srgbClr val="FF2734"/>
        </a:solidFill>
        <a:ln w="3175" cmpd="sng">
          <a:solidFill>
            <a:schemeClr val="bg1"/>
          </a:solidFill>
        </a:ln>
        <a:effectLst/>
      </dgm:spPr>
      <dgm:t>
        <a:bodyPr/>
        <a:lstStyle/>
        <a:p>
          <a:r>
            <a:rPr lang="en-US" sz="1200" dirty="0"/>
            <a:t> </a:t>
          </a:r>
        </a:p>
      </dgm:t>
    </dgm:pt>
    <dgm:pt modelId="{C256E36D-6CB5-EF4C-86E0-38254BD54EAD}" type="parTrans" cxnId="{55493D84-1222-C94A-8589-DC4E7E21B803}">
      <dgm:prSet/>
      <dgm:spPr/>
      <dgm:t>
        <a:bodyPr/>
        <a:lstStyle/>
        <a:p>
          <a:endParaRPr lang="en-US"/>
        </a:p>
      </dgm:t>
    </dgm:pt>
    <dgm:pt modelId="{9958A16C-E3B2-1243-AD6A-8939E2487436}" type="sibTrans" cxnId="{55493D84-1222-C94A-8589-DC4E7E21B803}">
      <dgm:prSet/>
      <dgm:spPr/>
      <dgm:t>
        <a:bodyPr/>
        <a:lstStyle/>
        <a:p>
          <a:endParaRPr lang="en-US"/>
        </a:p>
      </dgm:t>
    </dgm:pt>
    <dgm:pt modelId="{0838F22B-B89F-D34E-AA19-B204B0DD4249}">
      <dgm:prSet phldrT="[Text]" custT="1"/>
      <dgm:spPr>
        <a:solidFill>
          <a:schemeClr val="bg1"/>
        </a:solidFill>
        <a:ln w="3175" cmpd="sng">
          <a:solidFill>
            <a:schemeClr val="bg1"/>
          </a:solidFill>
        </a:ln>
        <a:effectLst/>
      </dgm:spPr>
      <dgm:t>
        <a:bodyPr/>
        <a:lstStyle/>
        <a:p>
          <a:r>
            <a:rPr lang="en-US" sz="1200" dirty="0"/>
            <a:t> </a:t>
          </a:r>
        </a:p>
      </dgm:t>
    </dgm:pt>
    <dgm:pt modelId="{BF22BA80-CCFB-0340-B330-71D8CD6FB972}" type="parTrans" cxnId="{FFB01ED5-D104-3743-A9F7-FDA0E0555006}">
      <dgm:prSet/>
      <dgm:spPr/>
      <dgm:t>
        <a:bodyPr/>
        <a:lstStyle/>
        <a:p>
          <a:endParaRPr lang="en-US"/>
        </a:p>
      </dgm:t>
    </dgm:pt>
    <dgm:pt modelId="{A742A116-2357-8840-B626-9E808A9CB902}" type="sibTrans" cxnId="{FFB01ED5-D104-3743-A9F7-FDA0E0555006}">
      <dgm:prSet/>
      <dgm:spPr/>
      <dgm:t>
        <a:bodyPr/>
        <a:lstStyle/>
        <a:p>
          <a:endParaRPr lang="en-US"/>
        </a:p>
      </dgm:t>
    </dgm:pt>
    <dgm:pt modelId="{BA78D310-9619-204F-91A4-21CE31FEDBBC}" type="pres">
      <dgm:prSet presAssocID="{3941AB54-1911-7A46-A2A7-94C0BFEB732C}" presName="Name0" presStyleCnt="0">
        <dgm:presLayoutVars>
          <dgm:chMax val="7"/>
          <dgm:resizeHandles val="exact"/>
        </dgm:presLayoutVars>
      </dgm:prSet>
      <dgm:spPr/>
    </dgm:pt>
    <dgm:pt modelId="{A62083B8-93AA-C64B-9AD5-546955DE2A3C}" type="pres">
      <dgm:prSet presAssocID="{3941AB54-1911-7A46-A2A7-94C0BFEB732C}" presName="comp1" presStyleCnt="0"/>
      <dgm:spPr/>
    </dgm:pt>
    <dgm:pt modelId="{CBDC1C1A-EBA1-C041-91B6-DB84A72A1EA4}" type="pres">
      <dgm:prSet presAssocID="{3941AB54-1911-7A46-A2A7-94C0BFEB732C}" presName="circle1" presStyleLbl="node1" presStyleIdx="0" presStyleCnt="4" custLinFactNeighborX="-4128"/>
      <dgm:spPr/>
    </dgm:pt>
    <dgm:pt modelId="{DF03A849-1D46-4745-9837-08F03C5DC6B0}" type="pres">
      <dgm:prSet presAssocID="{3941AB54-1911-7A46-A2A7-94C0BFEB732C}" presName="c1text" presStyleLbl="node1" presStyleIdx="0" presStyleCnt="4">
        <dgm:presLayoutVars>
          <dgm:bulletEnabled val="1"/>
        </dgm:presLayoutVars>
      </dgm:prSet>
      <dgm:spPr/>
    </dgm:pt>
    <dgm:pt modelId="{D77DED1B-5635-764D-8831-462975B037A8}" type="pres">
      <dgm:prSet presAssocID="{3941AB54-1911-7A46-A2A7-94C0BFEB732C}" presName="comp2" presStyleCnt="0"/>
      <dgm:spPr/>
    </dgm:pt>
    <dgm:pt modelId="{19D3CC6C-315D-6D46-A1D0-2DDEC1C7A2BA}" type="pres">
      <dgm:prSet presAssocID="{3941AB54-1911-7A46-A2A7-94C0BFEB732C}" presName="circle2" presStyleLbl="node1" presStyleIdx="1" presStyleCnt="4" custLinFactNeighborX="4460" custLinFactNeighborY="-12108"/>
      <dgm:spPr/>
    </dgm:pt>
    <dgm:pt modelId="{D105EAA0-84D8-D842-918D-571852F12DD0}" type="pres">
      <dgm:prSet presAssocID="{3941AB54-1911-7A46-A2A7-94C0BFEB732C}" presName="c2text" presStyleLbl="node1" presStyleIdx="1" presStyleCnt="4">
        <dgm:presLayoutVars>
          <dgm:bulletEnabled val="1"/>
        </dgm:presLayoutVars>
      </dgm:prSet>
      <dgm:spPr/>
    </dgm:pt>
    <dgm:pt modelId="{AA52D8A2-7DFE-5149-BA8B-72B1E7881D15}" type="pres">
      <dgm:prSet presAssocID="{3941AB54-1911-7A46-A2A7-94C0BFEB732C}" presName="comp3" presStyleCnt="0"/>
      <dgm:spPr/>
    </dgm:pt>
    <dgm:pt modelId="{87FD9542-8FD3-C842-BF99-47B1884B62F8}" type="pres">
      <dgm:prSet presAssocID="{3941AB54-1911-7A46-A2A7-94C0BFEB732C}" presName="circle3" presStyleLbl="node1" presStyleIdx="2" presStyleCnt="4" custLinFactNeighborX="18831" custLinFactNeighborY="-33256"/>
      <dgm:spPr/>
    </dgm:pt>
    <dgm:pt modelId="{C7D44A12-3EFE-4E4C-831D-020F89A9983E}" type="pres">
      <dgm:prSet presAssocID="{3941AB54-1911-7A46-A2A7-94C0BFEB732C}" presName="c3text" presStyleLbl="node1" presStyleIdx="2" presStyleCnt="4">
        <dgm:presLayoutVars>
          <dgm:bulletEnabled val="1"/>
        </dgm:presLayoutVars>
      </dgm:prSet>
      <dgm:spPr/>
    </dgm:pt>
    <dgm:pt modelId="{5988B638-B00F-0847-8A5F-8D9F2CC78924}" type="pres">
      <dgm:prSet presAssocID="{3941AB54-1911-7A46-A2A7-94C0BFEB732C}" presName="comp4" presStyleCnt="0"/>
      <dgm:spPr/>
    </dgm:pt>
    <dgm:pt modelId="{80C83430-0DBD-4F49-9E64-0C82594BD9F0}" type="pres">
      <dgm:prSet presAssocID="{3941AB54-1911-7A46-A2A7-94C0BFEB732C}" presName="circle4" presStyleLbl="node1" presStyleIdx="3" presStyleCnt="4" custLinFactNeighborX="47569" custLinFactNeighborY="-74690"/>
      <dgm:spPr/>
    </dgm:pt>
    <dgm:pt modelId="{0C21EA50-DE30-B440-B044-77530B27AB9B}" type="pres">
      <dgm:prSet presAssocID="{3941AB54-1911-7A46-A2A7-94C0BFEB732C}" presName="c4text" presStyleLbl="node1" presStyleIdx="3" presStyleCnt="4">
        <dgm:presLayoutVars>
          <dgm:bulletEnabled val="1"/>
        </dgm:presLayoutVars>
      </dgm:prSet>
      <dgm:spPr/>
    </dgm:pt>
  </dgm:ptLst>
  <dgm:cxnLst>
    <dgm:cxn modelId="{4E1D4316-4D02-D44F-83CB-4A38935B6F31}" type="presOf" srcId="{3941AB54-1911-7A46-A2A7-94C0BFEB732C}" destId="{BA78D310-9619-204F-91A4-21CE31FEDBBC}" srcOrd="0" destOrd="0" presId="urn:microsoft.com/office/officeart/2005/8/layout/venn2"/>
    <dgm:cxn modelId="{6AD7D421-19FA-A546-9F05-E2023FEAF26D}" type="presOf" srcId="{21553131-6F1C-B547-94AF-9D3195A2AE0F}" destId="{DF03A849-1D46-4745-9837-08F03C5DC6B0}" srcOrd="1" destOrd="0" presId="urn:microsoft.com/office/officeart/2005/8/layout/venn2"/>
    <dgm:cxn modelId="{798DA230-F30A-824C-82D7-9B87F7AD18B6}" type="presOf" srcId="{0838F22B-B89F-D34E-AA19-B204B0DD4249}" destId="{80C83430-0DBD-4F49-9E64-0C82594BD9F0}" srcOrd="0" destOrd="0" presId="urn:microsoft.com/office/officeart/2005/8/layout/venn2"/>
    <dgm:cxn modelId="{35D8B664-CFED-BB47-B260-C1B07231CA54}" type="presOf" srcId="{8299CB40-B120-1742-9B31-7AF4AFD2F243}" destId="{D105EAA0-84D8-D842-918D-571852F12DD0}" srcOrd="1" destOrd="0" presId="urn:microsoft.com/office/officeart/2005/8/layout/venn2"/>
    <dgm:cxn modelId="{DAA46168-A1E8-974D-8463-84B6139BCC9E}" type="presOf" srcId="{1B2AC051-ADB6-864B-8EDF-F370BC852FC6}" destId="{87FD9542-8FD3-C842-BF99-47B1884B62F8}" srcOrd="0" destOrd="0" presId="urn:microsoft.com/office/officeart/2005/8/layout/venn2"/>
    <dgm:cxn modelId="{AB006C7C-65F6-6A40-B465-AD5008491449}" type="presOf" srcId="{8299CB40-B120-1742-9B31-7AF4AFD2F243}" destId="{19D3CC6C-315D-6D46-A1D0-2DDEC1C7A2BA}" srcOrd="0" destOrd="0" presId="urn:microsoft.com/office/officeart/2005/8/layout/venn2"/>
    <dgm:cxn modelId="{CC43B880-840E-E04A-A1CA-FDCE57A83F5D}" type="presOf" srcId="{21553131-6F1C-B547-94AF-9D3195A2AE0F}" destId="{CBDC1C1A-EBA1-C041-91B6-DB84A72A1EA4}" srcOrd="0" destOrd="0" presId="urn:microsoft.com/office/officeart/2005/8/layout/venn2"/>
    <dgm:cxn modelId="{55493D84-1222-C94A-8589-DC4E7E21B803}" srcId="{3941AB54-1911-7A46-A2A7-94C0BFEB732C}" destId="{1B2AC051-ADB6-864B-8EDF-F370BC852FC6}" srcOrd="2" destOrd="0" parTransId="{C256E36D-6CB5-EF4C-86E0-38254BD54EAD}" sibTransId="{9958A16C-E3B2-1243-AD6A-8939E2487436}"/>
    <dgm:cxn modelId="{31AF9C88-3619-7745-96EC-7DED8396859E}" type="presOf" srcId="{1B2AC051-ADB6-864B-8EDF-F370BC852FC6}" destId="{C7D44A12-3EFE-4E4C-831D-020F89A9983E}" srcOrd="1" destOrd="0" presId="urn:microsoft.com/office/officeart/2005/8/layout/venn2"/>
    <dgm:cxn modelId="{D3C811A2-8BF9-5F41-9EC6-AD4955D17B70}" srcId="{3941AB54-1911-7A46-A2A7-94C0BFEB732C}" destId="{21553131-6F1C-B547-94AF-9D3195A2AE0F}" srcOrd="0" destOrd="0" parTransId="{D03055C9-E660-E740-99C9-A198564D8F51}" sibTransId="{7613DCF4-465B-564D-B029-FA0C175F6263}"/>
    <dgm:cxn modelId="{ED9D5FB7-E011-3A49-AB23-5E1833CF7B9D}" type="presOf" srcId="{0838F22B-B89F-D34E-AA19-B204B0DD4249}" destId="{0C21EA50-DE30-B440-B044-77530B27AB9B}" srcOrd="1" destOrd="0" presId="urn:microsoft.com/office/officeart/2005/8/layout/venn2"/>
    <dgm:cxn modelId="{FFB01ED5-D104-3743-A9F7-FDA0E0555006}" srcId="{3941AB54-1911-7A46-A2A7-94C0BFEB732C}" destId="{0838F22B-B89F-D34E-AA19-B204B0DD4249}" srcOrd="3" destOrd="0" parTransId="{BF22BA80-CCFB-0340-B330-71D8CD6FB972}" sibTransId="{A742A116-2357-8840-B626-9E808A9CB902}"/>
    <dgm:cxn modelId="{DC829EF0-8442-D142-9D98-3A21D5F00E44}" srcId="{3941AB54-1911-7A46-A2A7-94C0BFEB732C}" destId="{8299CB40-B120-1742-9B31-7AF4AFD2F243}" srcOrd="1" destOrd="0" parTransId="{409F2F6B-ACC9-C649-977B-2C6CF6065EB6}" sibTransId="{3F804525-870C-5D45-A354-739A7590E250}"/>
    <dgm:cxn modelId="{8EC82DDA-8381-064E-87F6-B93AD780C223}" type="presParOf" srcId="{BA78D310-9619-204F-91A4-21CE31FEDBBC}" destId="{A62083B8-93AA-C64B-9AD5-546955DE2A3C}" srcOrd="0" destOrd="0" presId="urn:microsoft.com/office/officeart/2005/8/layout/venn2"/>
    <dgm:cxn modelId="{D1EE4D9E-3654-624D-AEF7-2A79E400CEF0}" type="presParOf" srcId="{A62083B8-93AA-C64B-9AD5-546955DE2A3C}" destId="{CBDC1C1A-EBA1-C041-91B6-DB84A72A1EA4}" srcOrd="0" destOrd="0" presId="urn:microsoft.com/office/officeart/2005/8/layout/venn2"/>
    <dgm:cxn modelId="{C54FE242-AA40-4548-92D3-4B36B5ECA207}" type="presParOf" srcId="{A62083B8-93AA-C64B-9AD5-546955DE2A3C}" destId="{DF03A849-1D46-4745-9837-08F03C5DC6B0}" srcOrd="1" destOrd="0" presId="urn:microsoft.com/office/officeart/2005/8/layout/venn2"/>
    <dgm:cxn modelId="{7EF1588B-AD02-C94D-AF15-FD0C01B68675}" type="presParOf" srcId="{BA78D310-9619-204F-91A4-21CE31FEDBBC}" destId="{D77DED1B-5635-764D-8831-462975B037A8}" srcOrd="1" destOrd="0" presId="urn:microsoft.com/office/officeart/2005/8/layout/venn2"/>
    <dgm:cxn modelId="{721C83DA-DB90-954F-B18F-5BA0BC0CB822}" type="presParOf" srcId="{D77DED1B-5635-764D-8831-462975B037A8}" destId="{19D3CC6C-315D-6D46-A1D0-2DDEC1C7A2BA}" srcOrd="0" destOrd="0" presId="urn:microsoft.com/office/officeart/2005/8/layout/venn2"/>
    <dgm:cxn modelId="{F444E650-676F-8549-B8E9-7EFE933FDEFC}" type="presParOf" srcId="{D77DED1B-5635-764D-8831-462975B037A8}" destId="{D105EAA0-84D8-D842-918D-571852F12DD0}" srcOrd="1" destOrd="0" presId="urn:microsoft.com/office/officeart/2005/8/layout/venn2"/>
    <dgm:cxn modelId="{3AD98B08-F9EE-C341-A597-6328EF6C2A83}" type="presParOf" srcId="{BA78D310-9619-204F-91A4-21CE31FEDBBC}" destId="{AA52D8A2-7DFE-5149-BA8B-72B1E7881D15}" srcOrd="2" destOrd="0" presId="urn:microsoft.com/office/officeart/2005/8/layout/venn2"/>
    <dgm:cxn modelId="{7D24103B-3F07-4249-9C3F-E63AAE434E80}" type="presParOf" srcId="{AA52D8A2-7DFE-5149-BA8B-72B1E7881D15}" destId="{87FD9542-8FD3-C842-BF99-47B1884B62F8}" srcOrd="0" destOrd="0" presId="urn:microsoft.com/office/officeart/2005/8/layout/venn2"/>
    <dgm:cxn modelId="{69AFBCF1-7B51-F14D-81F9-4DE0D0F2510E}" type="presParOf" srcId="{AA52D8A2-7DFE-5149-BA8B-72B1E7881D15}" destId="{C7D44A12-3EFE-4E4C-831D-020F89A9983E}" srcOrd="1" destOrd="0" presId="urn:microsoft.com/office/officeart/2005/8/layout/venn2"/>
    <dgm:cxn modelId="{5A202787-9B96-E646-8A8C-8927D282379C}" type="presParOf" srcId="{BA78D310-9619-204F-91A4-21CE31FEDBBC}" destId="{5988B638-B00F-0847-8A5F-8D9F2CC78924}" srcOrd="3" destOrd="0" presId="urn:microsoft.com/office/officeart/2005/8/layout/venn2"/>
    <dgm:cxn modelId="{E5F47679-8FE5-3E43-B3E9-1D4FE851D2E1}" type="presParOf" srcId="{5988B638-B00F-0847-8A5F-8D9F2CC78924}" destId="{80C83430-0DBD-4F49-9E64-0C82594BD9F0}" srcOrd="0" destOrd="0" presId="urn:microsoft.com/office/officeart/2005/8/layout/venn2"/>
    <dgm:cxn modelId="{319CF923-AF70-184D-B15C-BAB6EAE7DC80}" type="presParOf" srcId="{5988B638-B00F-0847-8A5F-8D9F2CC78924}" destId="{0C21EA50-DE30-B440-B044-77530B27AB9B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C1C1A-EBA1-C041-91B6-DB84A72A1EA4}">
      <dsp:nvSpPr>
        <dsp:cNvPr id="0" name=""/>
        <dsp:cNvSpPr/>
      </dsp:nvSpPr>
      <dsp:spPr>
        <a:xfrm>
          <a:off x="132389" y="0"/>
          <a:ext cx="3476813" cy="3476813"/>
        </a:xfrm>
        <a:prstGeom prst="ellipse">
          <a:avLst/>
        </a:prstGeom>
        <a:solidFill>
          <a:srgbClr val="003878"/>
        </a:solidFill>
        <a:ln w="3175" cmpd="sng">
          <a:solidFill>
            <a:schemeClr val="bg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baseline="0" dirty="0"/>
            <a:t> </a:t>
          </a:r>
          <a:endParaRPr lang="en-US" sz="1200" kern="1200" dirty="0"/>
        </a:p>
      </dsp:txBody>
      <dsp:txXfrm>
        <a:off x="1384737" y="173840"/>
        <a:ext cx="972116" cy="521521"/>
      </dsp:txXfrm>
    </dsp:sp>
    <dsp:sp modelId="{19D3CC6C-315D-6D46-A1D0-2DDEC1C7A2BA}">
      <dsp:nvSpPr>
        <dsp:cNvPr id="0" name=""/>
        <dsp:cNvSpPr/>
      </dsp:nvSpPr>
      <dsp:spPr>
        <a:xfrm>
          <a:off x="747646" y="358584"/>
          <a:ext cx="2781450" cy="2781450"/>
        </a:xfrm>
        <a:prstGeom prst="ellipse">
          <a:avLst/>
        </a:prstGeom>
        <a:solidFill>
          <a:srgbClr val="B3B3B3"/>
        </a:solidFill>
        <a:ln w="3175" cmpd="sng">
          <a:solidFill>
            <a:schemeClr val="bg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 </a:t>
          </a:r>
        </a:p>
      </dsp:txBody>
      <dsp:txXfrm>
        <a:off x="1652313" y="525471"/>
        <a:ext cx="972116" cy="500661"/>
      </dsp:txXfrm>
    </dsp:sp>
    <dsp:sp modelId="{87FD9542-8FD3-C842-BF99-47B1884B62F8}">
      <dsp:nvSpPr>
        <dsp:cNvPr id="0" name=""/>
        <dsp:cNvSpPr/>
      </dsp:nvSpPr>
      <dsp:spPr>
        <a:xfrm>
          <a:off x="1364106" y="696975"/>
          <a:ext cx="2086087" cy="2086087"/>
        </a:xfrm>
        <a:prstGeom prst="ellipse">
          <a:avLst/>
        </a:prstGeom>
        <a:solidFill>
          <a:srgbClr val="FF2734"/>
        </a:solidFill>
        <a:ln w="3175" cmpd="sng">
          <a:solidFill>
            <a:schemeClr val="bg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 </a:t>
          </a:r>
        </a:p>
      </dsp:txBody>
      <dsp:txXfrm>
        <a:off x="1921091" y="853432"/>
        <a:ext cx="972116" cy="469369"/>
      </dsp:txXfrm>
    </dsp:sp>
    <dsp:sp modelId="{80C83430-0DBD-4F49-9E64-0C82594BD9F0}">
      <dsp:nvSpPr>
        <dsp:cNvPr id="0" name=""/>
        <dsp:cNvSpPr/>
      </dsp:nvSpPr>
      <dsp:spPr>
        <a:xfrm>
          <a:off x="1980510" y="1047355"/>
          <a:ext cx="1390725" cy="1390725"/>
        </a:xfrm>
        <a:prstGeom prst="ellipse">
          <a:avLst/>
        </a:prstGeom>
        <a:solidFill>
          <a:schemeClr val="bg1"/>
        </a:solidFill>
        <a:ln w="3175" cmpd="sng">
          <a:solidFill>
            <a:schemeClr val="bg1"/>
          </a:solidFill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 </a:t>
          </a:r>
        </a:p>
      </dsp:txBody>
      <dsp:txXfrm>
        <a:off x="2184177" y="1395036"/>
        <a:ext cx="983391" cy="6953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39" cy="44669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7600878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 lang="en-US" baseline="0" noProof="0" dirty="0"/>
          </a:p>
        </p:txBody>
      </p:sp>
    </p:spTree>
    <p:extLst>
      <p:ext uri="{BB962C8B-B14F-4D97-AF65-F5344CB8AC3E}">
        <p14:creationId xmlns:p14="http://schemas.microsoft.com/office/powerpoint/2010/main" val="4132094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52146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Shape 292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3435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color background">
    <p:bg>
      <p:bgPr>
        <a:solidFill>
          <a:srgbClr val="003878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/>
          <p:nvPr userDrawn="1"/>
        </p:nvSpPr>
        <p:spPr>
          <a:xfrm>
            <a:off x="7356367" y="5066326"/>
            <a:ext cx="893699" cy="77174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>
            <a:off x="8250312" y="5066326"/>
            <a:ext cx="893699" cy="77174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" y="5066326"/>
            <a:ext cx="893699" cy="771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893709" y="5066326"/>
            <a:ext cx="6462600" cy="77174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5053500"/>
            <a:ext cx="9144000" cy="90007"/>
            <a:chOff x="-36512" y="2213615"/>
            <a:chExt cx="7636782" cy="77185"/>
          </a:xfrm>
        </p:grpSpPr>
        <p:sp>
          <p:nvSpPr>
            <p:cNvPr id="7" name="Shape 155"/>
            <p:cNvSpPr/>
            <p:nvPr/>
          </p:nvSpPr>
          <p:spPr>
            <a:xfrm>
              <a:off x="4843570" y="2213620"/>
              <a:ext cx="1837800" cy="7717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156"/>
            <p:cNvSpPr/>
            <p:nvPr/>
          </p:nvSpPr>
          <p:spPr>
            <a:xfrm>
              <a:off x="6588224" y="2213620"/>
              <a:ext cx="1012046" cy="7717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157"/>
            <p:cNvSpPr/>
            <p:nvPr/>
          </p:nvSpPr>
          <p:spPr>
            <a:xfrm>
              <a:off x="-36512" y="2213615"/>
              <a:ext cx="936104" cy="77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158"/>
            <p:cNvSpPr/>
            <p:nvPr/>
          </p:nvSpPr>
          <p:spPr>
            <a:xfrm>
              <a:off x="899592" y="2213620"/>
              <a:ext cx="4608512" cy="7717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36" b="100000" l="18200" r="98200">
                        <a14:foregroundMark x1="57200" y1="12727" x2="51600" y2="12121"/>
                        <a14:foregroundMark x1="73800" y1="15758" x2="77400" y2="7879"/>
                        <a14:backgroundMark x1="2800" y1="40606" x2="8400" y2="44848"/>
                        <a14:backgroundMark x1="3400" y1="25455" x2="3200" y2="46061"/>
                        <a14:backgroundMark x1="3800" y1="49697" x2="3800" y2="49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985" b="-5914"/>
          <a:stretch/>
        </p:blipFill>
        <p:spPr>
          <a:xfrm>
            <a:off x="7812360" y="205988"/>
            <a:ext cx="1019668" cy="5655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375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925"/>
            <a:ext cx="68580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5579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675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951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22636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21406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537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1833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6299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994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61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2225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893700" y="205988"/>
            <a:ext cx="6462600" cy="85725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>
                <a:solidFill>
                  <a:srgbClr val="003878"/>
                </a:solidFill>
              </a:defRPr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 hasCustomPrompt="1"/>
          </p:nvPr>
        </p:nvSpPr>
        <p:spPr>
          <a:xfrm>
            <a:off x="893700" y="1373588"/>
            <a:ext cx="6462600" cy="35522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marL="266700" lvl="0" indent="-2667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800"/>
            </a:lvl1pPr>
            <a:lvl2pPr marL="444500" lvl="1" indent="-177800">
              <a:spcBef>
                <a:spcPts val="0"/>
              </a:spcBef>
              <a:buFont typeface="Lato" panose="020B0604020202020204" charset="0"/>
              <a:buChar char="-"/>
              <a:defRPr sz="1800"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r>
              <a:rPr lang="en-US" noProof="0" dirty="0" err="1"/>
              <a:t>Lala</a:t>
            </a:r>
            <a:endParaRPr lang="en-US" noProof="0" dirty="0"/>
          </a:p>
          <a:p>
            <a:r>
              <a:rPr lang="en-US" noProof="0" dirty="0" err="1"/>
              <a:t>Lala</a:t>
            </a:r>
            <a:r>
              <a:rPr lang="en-US" noProof="0" dirty="0"/>
              <a:t> </a:t>
            </a:r>
          </a:p>
          <a:p>
            <a:pPr lvl="1"/>
            <a:r>
              <a:rPr lang="en-US" noProof="0" dirty="0" err="1"/>
              <a:t>Joejoe</a:t>
            </a:r>
            <a:endParaRPr lang="en-US" noProof="0" dirty="0"/>
          </a:p>
          <a:p>
            <a:pPr lvl="1"/>
            <a:r>
              <a:rPr lang="en-US" noProof="0" dirty="0"/>
              <a:t>joe</a:t>
            </a:r>
          </a:p>
          <a:p>
            <a:pPr lvl="1"/>
            <a:r>
              <a:rPr lang="en-US" noProof="0" dirty="0" err="1"/>
              <a:t>lala</a:t>
            </a:r>
            <a:endParaRPr lang="en-US" noProof="0" dirty="0"/>
          </a:p>
          <a:p>
            <a:pPr lvl="1"/>
            <a:endParaRPr lang="en-US" noProof="0" dirty="0"/>
          </a:p>
          <a:p>
            <a:pPr lvl="4"/>
            <a:endParaRPr lang="en-US" noProof="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5053500"/>
            <a:ext cx="9144000" cy="90000"/>
            <a:chOff x="-36512" y="2213615"/>
            <a:chExt cx="7636782" cy="77179"/>
          </a:xfrm>
        </p:grpSpPr>
        <p:sp>
          <p:nvSpPr>
            <p:cNvPr id="9" name="Shape 155"/>
            <p:cNvSpPr/>
            <p:nvPr/>
          </p:nvSpPr>
          <p:spPr>
            <a:xfrm>
              <a:off x="4843570" y="2213620"/>
              <a:ext cx="1837800" cy="77174"/>
            </a:xfrm>
            <a:prstGeom prst="rect">
              <a:avLst/>
            </a:prstGeom>
            <a:solidFill>
              <a:srgbClr val="FF273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156"/>
            <p:cNvSpPr/>
            <p:nvPr/>
          </p:nvSpPr>
          <p:spPr>
            <a:xfrm>
              <a:off x="6588224" y="2213620"/>
              <a:ext cx="1012046" cy="77174"/>
            </a:xfrm>
            <a:prstGeom prst="rect">
              <a:avLst/>
            </a:prstGeom>
            <a:solidFill>
              <a:srgbClr val="FF273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157"/>
            <p:cNvSpPr/>
            <p:nvPr/>
          </p:nvSpPr>
          <p:spPr>
            <a:xfrm>
              <a:off x="-36512" y="2213615"/>
              <a:ext cx="936104" cy="77174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158"/>
            <p:cNvSpPr/>
            <p:nvPr/>
          </p:nvSpPr>
          <p:spPr>
            <a:xfrm>
              <a:off x="899592" y="2213620"/>
              <a:ext cx="4608512" cy="77174"/>
            </a:xfrm>
            <a:prstGeom prst="rect">
              <a:avLst/>
            </a:prstGeom>
            <a:solidFill>
              <a:srgbClr val="00387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9512" y="4371950"/>
            <a:ext cx="5966420" cy="611339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rgbClr val="B3B3B3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6256" y="4708652"/>
            <a:ext cx="2057400" cy="274637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B3B3B3"/>
                </a:solidFill>
              </a:defRPr>
            </a:lvl1pPr>
          </a:lstStyle>
          <a:p>
            <a:fld id="{F405CC03-CDB0-4D53-A110-5C082AE75A06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36" b="100000" l="18200" r="98200">
                        <a14:foregroundMark x1="57200" y1="12727" x2="51600" y2="12121"/>
                        <a14:foregroundMark x1="73800" y1="15758" x2="77400" y2="7879"/>
                        <a14:backgroundMark x1="2800" y1="40606" x2="8400" y2="44848"/>
                        <a14:backgroundMark x1="3400" y1="25455" x2="3200" y2="46061"/>
                        <a14:backgroundMark x1="3800" y1="49697" x2="3800" y2="49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985" b="-5914"/>
          <a:stretch/>
        </p:blipFill>
        <p:spPr>
          <a:xfrm>
            <a:off x="7812360" y="205988"/>
            <a:ext cx="1019668" cy="56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73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721426" y="2838935"/>
            <a:ext cx="5216699" cy="11598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1pPr>
            <a:lvl2pPr lvl="1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2pPr>
            <a:lvl3pPr lvl="2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3pPr>
            <a:lvl4pPr lvl="3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4pPr>
            <a:lvl5pPr lvl="4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5pPr>
            <a:lvl6pPr lvl="5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6pPr>
            <a:lvl7pPr lvl="6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7pPr>
            <a:lvl8pPr lvl="7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8pPr>
            <a:lvl9pPr lvl="8">
              <a:spcBef>
                <a:spcPts val="0"/>
              </a:spcBef>
              <a:buClr>
                <a:srgbClr val="2185C5"/>
              </a:buClr>
              <a:buSzPct val="100000"/>
              <a:defRPr sz="4800">
                <a:solidFill>
                  <a:srgbClr val="2185C5"/>
                </a:solidFill>
              </a:defRPr>
            </a:lvl9pPr>
          </a:lstStyle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5938246" y="2533163"/>
            <a:ext cx="721800" cy="77174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6659860" y="2533163"/>
            <a:ext cx="721800" cy="77174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/>
          <p:nvPr/>
        </p:nvSpPr>
        <p:spPr>
          <a:xfrm>
            <a:off x="-1" y="2533163"/>
            <a:ext cx="721800" cy="77174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721425" y="2533163"/>
            <a:ext cx="5216699" cy="77174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3584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color background">
    <p:bg>
      <p:bgPr>
        <a:solidFill>
          <a:srgbClr val="003878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/>
          <p:nvPr userDrawn="1"/>
        </p:nvSpPr>
        <p:spPr>
          <a:xfrm>
            <a:off x="7356367" y="5066326"/>
            <a:ext cx="893699" cy="77174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>
            <a:off x="8250312" y="5066326"/>
            <a:ext cx="893699" cy="77174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" y="5066326"/>
            <a:ext cx="893699" cy="771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893709" y="5066326"/>
            <a:ext cx="6462600" cy="77174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5053500"/>
            <a:ext cx="9144000" cy="90007"/>
            <a:chOff x="-36512" y="2213615"/>
            <a:chExt cx="7636782" cy="77185"/>
          </a:xfrm>
        </p:grpSpPr>
        <p:sp>
          <p:nvSpPr>
            <p:cNvPr id="7" name="Shape 155"/>
            <p:cNvSpPr/>
            <p:nvPr/>
          </p:nvSpPr>
          <p:spPr>
            <a:xfrm>
              <a:off x="4843570" y="2213620"/>
              <a:ext cx="1837800" cy="7717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156"/>
            <p:cNvSpPr/>
            <p:nvPr/>
          </p:nvSpPr>
          <p:spPr>
            <a:xfrm>
              <a:off x="6588224" y="2213620"/>
              <a:ext cx="1012046" cy="7717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157"/>
            <p:cNvSpPr/>
            <p:nvPr/>
          </p:nvSpPr>
          <p:spPr>
            <a:xfrm>
              <a:off x="-36512" y="2213615"/>
              <a:ext cx="936104" cy="7717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158"/>
            <p:cNvSpPr/>
            <p:nvPr/>
          </p:nvSpPr>
          <p:spPr>
            <a:xfrm>
              <a:off x="899592" y="2213620"/>
              <a:ext cx="4608512" cy="7717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36" b="100000" l="18200" r="98200">
                        <a14:foregroundMark x1="57200" y1="12727" x2="51600" y2="12121"/>
                        <a14:foregroundMark x1="73800" y1="15758" x2="77400" y2="7879"/>
                        <a14:backgroundMark x1="2800" y1="40606" x2="8400" y2="44848"/>
                        <a14:backgroundMark x1="3400" y1="25455" x2="3200" y2="46061"/>
                        <a14:backgroundMark x1="3800" y1="49697" x2="3800" y2="49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985" b="-5914"/>
          <a:stretch/>
        </p:blipFill>
        <p:spPr>
          <a:xfrm>
            <a:off x="7812360" y="205988"/>
            <a:ext cx="1019668" cy="56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8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93700" y="205988"/>
            <a:ext cx="6462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93700" y="1373588"/>
            <a:ext cx="6462600" cy="3552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677480"/>
              </a:buClr>
              <a:buSzPct val="100000"/>
              <a:buFont typeface="Lato"/>
              <a:buChar char="▷"/>
              <a:defRPr sz="30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480"/>
              </a:spcBef>
              <a:buClr>
                <a:srgbClr val="677480"/>
              </a:buClr>
              <a:buSzPct val="100000"/>
              <a:buFont typeface="Lato"/>
              <a:defRPr sz="24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480"/>
              </a:spcBef>
              <a:buClr>
                <a:srgbClr val="677480"/>
              </a:buClr>
              <a:buSzPct val="100000"/>
              <a:buFont typeface="Lato"/>
              <a:defRPr sz="24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360"/>
              </a:spcBef>
              <a:buClr>
                <a:srgbClr val="677480"/>
              </a:buClr>
              <a:buSzPct val="100000"/>
              <a:buFont typeface="Lato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D0C05-8FFE-406D-9ACF-5C1A5F4C3BC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904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12" Type="http://schemas.microsoft.com/office/2007/relationships/hdphoto" Target="../media/hdphoto4.wdp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openxmlformats.org/officeDocument/2006/relationships/image" Target="../media/image7.png"/><Relationship Id="rId5" Type="http://schemas.openxmlformats.org/officeDocument/2006/relationships/diagramColors" Target="../diagrams/colors1.xml"/><Relationship Id="rId10" Type="http://schemas.microsoft.com/office/2007/relationships/hdphoto" Target="../media/hdphoto3.wdp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microsoft.com/office/2007/relationships/hdphoto" Target="../media/hdphoto9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6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microsoft.com/office/2007/relationships/hdphoto" Target="../media/hdphoto8.wdp"/><Relationship Id="rId4" Type="http://schemas.microsoft.com/office/2007/relationships/hdphoto" Target="../media/hdphoto5.wdp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11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27984" y="-20538"/>
            <a:ext cx="4736330" cy="5164038"/>
            <a:chOff x="5556588" y="0"/>
            <a:chExt cx="4754142" cy="515536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V="1">
              <a:off x="5799788" y="644420"/>
              <a:ext cx="5155362" cy="386652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7043"/>
            <a:stretch/>
          </p:blipFill>
          <p:spPr>
            <a:xfrm rot="5400000">
              <a:off x="3422717" y="2133871"/>
              <a:ext cx="5155362" cy="887620"/>
            </a:xfrm>
            <a:prstGeom prst="rect">
              <a:avLst/>
            </a:prstGeom>
          </p:spPr>
        </p:pic>
      </p:grpSp>
      <p:sp>
        <p:nvSpPr>
          <p:cNvPr id="6" name="Rectangle 5"/>
          <p:cNvSpPr/>
          <p:nvPr/>
        </p:nvSpPr>
        <p:spPr>
          <a:xfrm>
            <a:off x="-26833" y="-20538"/>
            <a:ext cx="4464496" cy="51732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Rectangle 2"/>
          <p:cNvSpPr/>
          <p:nvPr/>
        </p:nvSpPr>
        <p:spPr>
          <a:xfrm rot="288823">
            <a:off x="1446354" y="-363263"/>
            <a:ext cx="6666493" cy="5538699"/>
          </a:xfrm>
          <a:prstGeom prst="rect">
            <a:avLst/>
          </a:prstGeom>
          <a:gradFill flip="none" rotWithShape="1">
            <a:gsLst>
              <a:gs pos="53000">
                <a:schemeClr val="bg1">
                  <a:lumMod val="0"/>
                  <a:lumOff val="100000"/>
                  <a:alpha val="99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Shape 78"/>
          <p:cNvSpPr txBox="1">
            <a:spLocks noGrp="1"/>
          </p:cNvSpPr>
          <p:nvPr>
            <p:ph type="ctrTitle"/>
          </p:nvPr>
        </p:nvSpPr>
        <p:spPr>
          <a:xfrm>
            <a:off x="721426" y="2139704"/>
            <a:ext cx="6154830" cy="115987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800" dirty="0">
                <a:solidFill>
                  <a:srgbClr val="003878"/>
                </a:solidFill>
              </a:rPr>
              <a:t>Condition-based maintenance optimisation of wind power turbines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577" y="4155926"/>
            <a:ext cx="8208912" cy="52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000" b="1" dirty="0">
                <a:solidFill>
                  <a:srgbClr val="677480"/>
                </a:solidFill>
                <a:latin typeface="Lato" panose="020B0604020202020204" charset="0"/>
              </a:rPr>
              <a:t>Bram Klein </a:t>
            </a:r>
            <a:r>
              <a:rPr lang="en-GB" sz="1000" b="1" dirty="0" err="1">
                <a:solidFill>
                  <a:srgbClr val="677480"/>
                </a:solidFill>
                <a:latin typeface="Lato" panose="020B0604020202020204" charset="0"/>
              </a:rPr>
              <a:t>Kranenbarg</a:t>
            </a:r>
            <a:r>
              <a:rPr lang="en-GB" sz="1000" b="1" dirty="0">
                <a:solidFill>
                  <a:srgbClr val="677480"/>
                </a:solidFill>
                <a:latin typeface="Lato" panose="020B0604020202020204" charset="0"/>
              </a:rPr>
              <a:t> </a:t>
            </a:r>
            <a:r>
              <a:rPr lang="en-GB" sz="1000" dirty="0">
                <a:solidFill>
                  <a:srgbClr val="677480"/>
                </a:solidFill>
                <a:latin typeface="Lato" panose="020B0604020202020204" charset="0"/>
              </a:rPr>
              <a:t>	 </a:t>
            </a:r>
          </a:p>
          <a:p>
            <a:pPr>
              <a:lnSpc>
                <a:spcPct val="150000"/>
              </a:lnSpc>
            </a:pPr>
            <a:r>
              <a:rPr lang="en-GB" sz="1000" dirty="0">
                <a:solidFill>
                  <a:srgbClr val="677480"/>
                </a:solidFill>
                <a:latin typeface="Lato" panose="020B0604020202020204" charset="0"/>
              </a:rPr>
              <a:t>Thursday, 15 November 2018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36512" y="1851670"/>
            <a:ext cx="6408712" cy="90950"/>
            <a:chOff x="-36512" y="2213615"/>
            <a:chExt cx="7636782" cy="77179"/>
          </a:xfrm>
        </p:grpSpPr>
        <p:sp>
          <p:nvSpPr>
            <p:cNvPr id="7" name="Shape 155"/>
            <p:cNvSpPr/>
            <p:nvPr/>
          </p:nvSpPr>
          <p:spPr>
            <a:xfrm>
              <a:off x="4843570" y="2213620"/>
              <a:ext cx="1837800" cy="77174"/>
            </a:xfrm>
            <a:prstGeom prst="rect">
              <a:avLst/>
            </a:prstGeom>
            <a:solidFill>
              <a:srgbClr val="FF273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" name="Shape 156"/>
            <p:cNvSpPr/>
            <p:nvPr/>
          </p:nvSpPr>
          <p:spPr>
            <a:xfrm>
              <a:off x="6588224" y="2213620"/>
              <a:ext cx="1012046" cy="77174"/>
            </a:xfrm>
            <a:prstGeom prst="rect">
              <a:avLst/>
            </a:prstGeom>
            <a:solidFill>
              <a:srgbClr val="FF273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157"/>
            <p:cNvSpPr/>
            <p:nvPr/>
          </p:nvSpPr>
          <p:spPr>
            <a:xfrm>
              <a:off x="-36512" y="2213615"/>
              <a:ext cx="936104" cy="77174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158"/>
            <p:cNvSpPr/>
            <p:nvPr/>
          </p:nvSpPr>
          <p:spPr>
            <a:xfrm>
              <a:off x="899592" y="2213620"/>
              <a:ext cx="4608512" cy="77174"/>
            </a:xfrm>
            <a:prstGeom prst="rect">
              <a:avLst/>
            </a:prstGeom>
            <a:solidFill>
              <a:srgbClr val="00387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451" y="3406619"/>
            <a:ext cx="1163684" cy="384016"/>
          </a:xfrm>
          <a:prstGeom prst="rect">
            <a:avLst/>
          </a:prstGeom>
        </p:spPr>
      </p:pic>
      <p:pic>
        <p:nvPicPr>
          <p:cNvPr id="7172" name="Picture 4" descr="Afbeeldingsresultaat voor university of groningen .png">
            <a:extLst>
              <a:ext uri="{FF2B5EF4-FFF2-40B4-BE49-F238E27FC236}">
                <a16:creationId xmlns:a16="http://schemas.microsoft.com/office/drawing/2014/main" id="{4DB55CC7-0E05-473A-8A67-D25D2D2D00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25"/>
          <a:stretch/>
        </p:blipFill>
        <p:spPr bwMode="auto">
          <a:xfrm>
            <a:off x="805355" y="3365116"/>
            <a:ext cx="1822636" cy="44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459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E87924B9-0EB5-47A9-83A3-115166CDB1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913259"/>
              </p:ext>
            </p:extLst>
          </p:nvPr>
        </p:nvGraphicFramePr>
        <p:xfrm>
          <a:off x="142024" y="957644"/>
          <a:ext cx="4028638" cy="3476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Freeform 20">
            <a:extLst>
              <a:ext uri="{FF2B5EF4-FFF2-40B4-BE49-F238E27FC236}">
                <a16:creationId xmlns:a16="http://schemas.microsoft.com/office/drawing/2014/main" id="{5B042158-97AE-4AF9-9106-167EC8079090}"/>
              </a:ext>
            </a:extLst>
          </p:cNvPr>
          <p:cNvSpPr/>
          <p:nvPr/>
        </p:nvSpPr>
        <p:spPr>
          <a:xfrm flipV="1">
            <a:off x="3491881" y="2943295"/>
            <a:ext cx="4392363" cy="403640"/>
          </a:xfrm>
          <a:custGeom>
            <a:avLst/>
            <a:gdLst>
              <a:gd name="connsiteX0" fmla="*/ 3688080 w 3688080"/>
              <a:gd name="connsiteY0" fmla="*/ 0 h 965200"/>
              <a:gd name="connsiteX1" fmla="*/ 802640 w 3688080"/>
              <a:gd name="connsiteY1" fmla="*/ 0 h 965200"/>
              <a:gd name="connsiteX2" fmla="*/ 0 w 3688080"/>
              <a:gd name="connsiteY2" fmla="*/ 96520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8080" h="965200">
                <a:moveTo>
                  <a:pt x="3688080" y="0"/>
                </a:moveTo>
                <a:lnTo>
                  <a:pt x="802640" y="0"/>
                </a:lnTo>
                <a:lnTo>
                  <a:pt x="0" y="965200"/>
                </a:lnTo>
              </a:path>
            </a:pathLst>
          </a:custGeom>
          <a:ln w="19050" cap="sq" cmpd="sng">
            <a:solidFill>
              <a:srgbClr val="FF2734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6" name="Freeform 21">
            <a:extLst>
              <a:ext uri="{FF2B5EF4-FFF2-40B4-BE49-F238E27FC236}">
                <a16:creationId xmlns:a16="http://schemas.microsoft.com/office/drawing/2014/main" id="{AE2DD780-D9EB-4949-A767-61BA104B3ABB}"/>
              </a:ext>
            </a:extLst>
          </p:cNvPr>
          <p:cNvSpPr/>
          <p:nvPr/>
        </p:nvSpPr>
        <p:spPr>
          <a:xfrm flipV="1">
            <a:off x="3203848" y="3291830"/>
            <a:ext cx="4680395" cy="1237054"/>
          </a:xfrm>
          <a:custGeom>
            <a:avLst/>
            <a:gdLst>
              <a:gd name="connsiteX0" fmla="*/ 3688080 w 3688080"/>
              <a:gd name="connsiteY0" fmla="*/ 0 h 965200"/>
              <a:gd name="connsiteX1" fmla="*/ 802640 w 3688080"/>
              <a:gd name="connsiteY1" fmla="*/ 0 h 965200"/>
              <a:gd name="connsiteX2" fmla="*/ 0 w 3688080"/>
              <a:gd name="connsiteY2" fmla="*/ 96520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8080" h="965200">
                <a:moveTo>
                  <a:pt x="3688080" y="0"/>
                </a:moveTo>
                <a:lnTo>
                  <a:pt x="802640" y="0"/>
                </a:lnTo>
                <a:lnTo>
                  <a:pt x="0" y="965200"/>
                </a:lnTo>
              </a:path>
            </a:pathLst>
          </a:custGeom>
          <a:ln w="19050" cap="sq" cmpd="sng">
            <a:solidFill>
              <a:schemeClr val="bg2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7" name="Freeform 19">
            <a:extLst>
              <a:ext uri="{FF2B5EF4-FFF2-40B4-BE49-F238E27FC236}">
                <a16:creationId xmlns:a16="http://schemas.microsoft.com/office/drawing/2014/main" id="{16653FD0-91AE-4328-889C-9AFD28EB7030}"/>
              </a:ext>
            </a:extLst>
          </p:cNvPr>
          <p:cNvSpPr/>
          <p:nvPr/>
        </p:nvSpPr>
        <p:spPr>
          <a:xfrm>
            <a:off x="3608692" y="2141282"/>
            <a:ext cx="4275551" cy="146584"/>
          </a:xfrm>
          <a:custGeom>
            <a:avLst/>
            <a:gdLst>
              <a:gd name="connsiteX0" fmla="*/ 3688080 w 3688080"/>
              <a:gd name="connsiteY0" fmla="*/ 0 h 965200"/>
              <a:gd name="connsiteX1" fmla="*/ 802640 w 3688080"/>
              <a:gd name="connsiteY1" fmla="*/ 0 h 965200"/>
              <a:gd name="connsiteX2" fmla="*/ 0 w 3688080"/>
              <a:gd name="connsiteY2" fmla="*/ 96520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8080" h="965200">
                <a:moveTo>
                  <a:pt x="3688080" y="0"/>
                </a:moveTo>
                <a:lnTo>
                  <a:pt x="802640" y="0"/>
                </a:lnTo>
                <a:lnTo>
                  <a:pt x="0" y="965200"/>
                </a:lnTo>
              </a:path>
            </a:pathLst>
          </a:custGeom>
          <a:ln w="19050" cap="sq" cmpd="sng">
            <a:solidFill>
              <a:srgbClr val="B3B3B3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8" name="Freeform 18">
            <a:extLst>
              <a:ext uri="{FF2B5EF4-FFF2-40B4-BE49-F238E27FC236}">
                <a16:creationId xmlns:a16="http://schemas.microsoft.com/office/drawing/2014/main" id="{0AA42BD7-A32D-4062-B35A-586595C7C634}"/>
              </a:ext>
            </a:extLst>
          </p:cNvPr>
          <p:cNvSpPr/>
          <p:nvPr/>
        </p:nvSpPr>
        <p:spPr>
          <a:xfrm>
            <a:off x="3491881" y="957644"/>
            <a:ext cx="4399954" cy="922777"/>
          </a:xfrm>
          <a:custGeom>
            <a:avLst/>
            <a:gdLst>
              <a:gd name="connsiteX0" fmla="*/ 3688080 w 3688080"/>
              <a:gd name="connsiteY0" fmla="*/ 0 h 965200"/>
              <a:gd name="connsiteX1" fmla="*/ 802640 w 3688080"/>
              <a:gd name="connsiteY1" fmla="*/ 0 h 965200"/>
              <a:gd name="connsiteX2" fmla="*/ 0 w 3688080"/>
              <a:gd name="connsiteY2" fmla="*/ 96520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8080" h="965200">
                <a:moveTo>
                  <a:pt x="3688080" y="0"/>
                </a:moveTo>
                <a:lnTo>
                  <a:pt x="802640" y="0"/>
                </a:lnTo>
                <a:lnTo>
                  <a:pt x="0" y="965200"/>
                </a:lnTo>
              </a:path>
            </a:pathLst>
          </a:custGeom>
          <a:ln w="19050" cap="sq" cmpd="sng">
            <a:solidFill>
              <a:srgbClr val="003878"/>
            </a:solidFill>
            <a:round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19" name="Rectangle 22">
            <a:extLst>
              <a:ext uri="{FF2B5EF4-FFF2-40B4-BE49-F238E27FC236}">
                <a16:creationId xmlns:a16="http://schemas.microsoft.com/office/drawing/2014/main" id="{D1569217-4B81-4FAD-8A4C-22A85DA7B6FA}"/>
              </a:ext>
            </a:extLst>
          </p:cNvPr>
          <p:cNvSpPr/>
          <p:nvPr/>
        </p:nvSpPr>
        <p:spPr>
          <a:xfrm>
            <a:off x="4668020" y="614616"/>
            <a:ext cx="2916243" cy="349326"/>
          </a:xfrm>
          <a:prstGeom prst="rect">
            <a:avLst/>
          </a:prstGeom>
        </p:spPr>
        <p:txBody>
          <a:bodyPr wrap="square" lIns="243840" rIns="243840" bIns="97536">
            <a:spAutoFit/>
          </a:bodyPr>
          <a:lstStyle/>
          <a:p>
            <a:pPr>
              <a:lnSpc>
                <a:spcPct val="95000"/>
              </a:lnSpc>
            </a:pPr>
            <a:r>
              <a:rPr lang="en-US" dirty="0">
                <a:latin typeface="Lato" panose="020B0604020202020204" charset="0"/>
              </a:rPr>
              <a:t>8000+ components</a:t>
            </a:r>
            <a:r>
              <a:rPr lang="en-US" baseline="30000" dirty="0"/>
              <a:t>1</a:t>
            </a:r>
            <a:endParaRPr lang="en-US" dirty="0">
              <a:latin typeface="Lato" panose="020B0604020202020204" charset="0"/>
            </a:endParaRPr>
          </a:p>
        </p:txBody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CC027FBC-B569-4450-AF76-24B2B8A8E54F}"/>
              </a:ext>
            </a:extLst>
          </p:cNvPr>
          <p:cNvSpPr/>
          <p:nvPr/>
        </p:nvSpPr>
        <p:spPr>
          <a:xfrm>
            <a:off x="4668020" y="1792352"/>
            <a:ext cx="2916244" cy="349326"/>
          </a:xfrm>
          <a:prstGeom prst="rect">
            <a:avLst/>
          </a:prstGeom>
        </p:spPr>
        <p:txBody>
          <a:bodyPr wrap="square" lIns="243840" rIns="243840" bIns="97536">
            <a:spAutoFit/>
          </a:bodyPr>
          <a:lstStyle/>
          <a:p>
            <a:pPr>
              <a:lnSpc>
                <a:spcPct val="95000"/>
              </a:lnSpc>
            </a:pPr>
            <a:r>
              <a:rPr lang="en-US" dirty="0">
                <a:latin typeface="Lato" panose="020B0604020202020204" charset="0"/>
              </a:rPr>
              <a:t>500+ measured parameters</a:t>
            </a:r>
          </a:p>
        </p:txBody>
      </p:sp>
      <p:sp>
        <p:nvSpPr>
          <p:cNvPr id="23" name="Rectangle 28">
            <a:extLst>
              <a:ext uri="{FF2B5EF4-FFF2-40B4-BE49-F238E27FC236}">
                <a16:creationId xmlns:a16="http://schemas.microsoft.com/office/drawing/2014/main" id="{53FEE9CD-B480-4367-9022-1B716EAD2876}"/>
              </a:ext>
            </a:extLst>
          </p:cNvPr>
          <p:cNvSpPr/>
          <p:nvPr/>
        </p:nvSpPr>
        <p:spPr>
          <a:xfrm>
            <a:off x="4668020" y="2997610"/>
            <a:ext cx="2916243" cy="349326"/>
          </a:xfrm>
          <a:prstGeom prst="rect">
            <a:avLst/>
          </a:prstGeom>
        </p:spPr>
        <p:txBody>
          <a:bodyPr wrap="square" lIns="243840" rIns="243840" bIns="97536">
            <a:spAutoFit/>
          </a:bodyPr>
          <a:lstStyle/>
          <a:p>
            <a:pPr>
              <a:lnSpc>
                <a:spcPct val="95000"/>
              </a:lnSpc>
            </a:pPr>
            <a:r>
              <a:rPr lang="en-US" dirty="0">
                <a:latin typeface="Lato" panose="020B0604020202020204" charset="0"/>
              </a:rPr>
              <a:t>Significant costs</a:t>
            </a:r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3628F555-EDCE-463E-B569-3B70D3294166}"/>
              </a:ext>
            </a:extLst>
          </p:cNvPr>
          <p:cNvSpPr/>
          <p:nvPr/>
        </p:nvSpPr>
        <p:spPr>
          <a:xfrm>
            <a:off x="4668020" y="4171400"/>
            <a:ext cx="2916243" cy="349326"/>
          </a:xfrm>
          <a:prstGeom prst="rect">
            <a:avLst/>
          </a:prstGeom>
        </p:spPr>
        <p:txBody>
          <a:bodyPr wrap="square" lIns="243840" rIns="243840" bIns="97536">
            <a:spAutoFit/>
          </a:bodyPr>
          <a:lstStyle/>
          <a:p>
            <a:pPr>
              <a:lnSpc>
                <a:spcPct val="95000"/>
              </a:lnSpc>
            </a:pPr>
            <a:r>
              <a:rPr lang="en-US" dirty="0">
                <a:latin typeface="Lato" panose="020B0604020202020204" charset="0"/>
              </a:rPr>
              <a:t>High failure rate</a:t>
            </a:r>
          </a:p>
        </p:txBody>
      </p:sp>
      <p:sp>
        <p:nvSpPr>
          <p:cNvPr id="32" name="Oval 12">
            <a:extLst>
              <a:ext uri="{FF2B5EF4-FFF2-40B4-BE49-F238E27FC236}">
                <a16:creationId xmlns:a16="http://schemas.microsoft.com/office/drawing/2014/main" id="{12D1926D-157C-4EBE-A444-9137EEE6C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4907" y="2943296"/>
            <a:ext cx="795485" cy="795480"/>
          </a:xfrm>
          <a:prstGeom prst="ellipse">
            <a:avLst/>
          </a:prstGeom>
          <a:solidFill>
            <a:srgbClr val="FF2734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Lato" panose="020B0604020202020204" charset="0"/>
              </a:rPr>
              <a:t>$</a:t>
            </a:r>
          </a:p>
        </p:txBody>
      </p:sp>
      <p:grpSp>
        <p:nvGrpSpPr>
          <p:cNvPr id="5" name="Groep 4">
            <a:extLst>
              <a:ext uri="{FF2B5EF4-FFF2-40B4-BE49-F238E27FC236}">
                <a16:creationId xmlns:a16="http://schemas.microsoft.com/office/drawing/2014/main" id="{98D647AF-31C7-4219-9A42-9698B621BBA4}"/>
              </a:ext>
            </a:extLst>
          </p:cNvPr>
          <p:cNvGrpSpPr/>
          <p:nvPr/>
        </p:nvGrpSpPr>
        <p:grpSpPr>
          <a:xfrm>
            <a:off x="7304907" y="543276"/>
            <a:ext cx="795485" cy="795480"/>
            <a:chOff x="7884243" y="543278"/>
            <a:chExt cx="795485" cy="795480"/>
          </a:xfrm>
        </p:grpSpPr>
        <p:sp>
          <p:nvSpPr>
            <p:cNvPr id="34" name="Oval 12">
              <a:extLst>
                <a:ext uri="{FF2B5EF4-FFF2-40B4-BE49-F238E27FC236}">
                  <a16:creationId xmlns:a16="http://schemas.microsoft.com/office/drawing/2014/main" id="{A3B96505-9417-4554-B012-E09AD1F74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84243" y="543278"/>
              <a:ext cx="795485" cy="795480"/>
            </a:xfrm>
            <a:prstGeom prst="ellipse">
              <a:avLst/>
            </a:prstGeom>
            <a:solidFill>
              <a:srgbClr val="003878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3200" dirty="0">
                <a:solidFill>
                  <a:schemeClr val="bg1"/>
                </a:solidFill>
                <a:latin typeface="Lato" panose="020B0604020202020204" charset="0"/>
              </a:endParaRPr>
            </a:p>
          </p:txBody>
        </p:sp>
        <p:pic>
          <p:nvPicPr>
            <p:cNvPr id="6146" name="Picture 2" descr="https://static.thenounproject.com/png/1600568-200.png">
              <a:extLst>
                <a:ext uri="{FF2B5EF4-FFF2-40B4-BE49-F238E27FC236}">
                  <a16:creationId xmlns:a16="http://schemas.microsoft.com/office/drawing/2014/main" id="{D04449F6-119D-48C4-A80C-8303164937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1985" y="671018"/>
              <a:ext cx="540000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82DDC4D5-04BF-40D1-B2F0-4C7F8DAFF020}"/>
              </a:ext>
            </a:extLst>
          </p:cNvPr>
          <p:cNvGrpSpPr/>
          <p:nvPr/>
        </p:nvGrpSpPr>
        <p:grpSpPr>
          <a:xfrm>
            <a:off x="7304907" y="1743285"/>
            <a:ext cx="795485" cy="795480"/>
            <a:chOff x="7884243" y="1743286"/>
            <a:chExt cx="795485" cy="795480"/>
          </a:xfrm>
        </p:grpSpPr>
        <p:sp>
          <p:nvSpPr>
            <p:cNvPr id="31" name="Oval 12">
              <a:extLst>
                <a:ext uri="{FF2B5EF4-FFF2-40B4-BE49-F238E27FC236}">
                  <a16:creationId xmlns:a16="http://schemas.microsoft.com/office/drawing/2014/main" id="{3B54CDEC-47D4-4499-92A9-A6327E262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84243" y="1743286"/>
              <a:ext cx="795485" cy="795480"/>
            </a:xfrm>
            <a:prstGeom prst="ellipse">
              <a:avLst/>
            </a:prstGeom>
            <a:solidFill>
              <a:srgbClr val="B3B3B3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  <p:pic>
          <p:nvPicPr>
            <p:cNvPr id="6148" name="Picture 4" descr="https://static.thenounproject.com/png/125623-200.png">
              <a:extLst>
                <a:ext uri="{FF2B5EF4-FFF2-40B4-BE49-F238E27FC236}">
                  <a16:creationId xmlns:a16="http://schemas.microsoft.com/office/drawing/2014/main" id="{1F89B442-AEE6-4646-AB93-4176DCB875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1985" y="1871026"/>
              <a:ext cx="540000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ep 6">
            <a:extLst>
              <a:ext uri="{FF2B5EF4-FFF2-40B4-BE49-F238E27FC236}">
                <a16:creationId xmlns:a16="http://schemas.microsoft.com/office/drawing/2014/main" id="{717D0B6A-8115-4CB3-A6A5-F0AD29181A2F}"/>
              </a:ext>
            </a:extLst>
          </p:cNvPr>
          <p:cNvGrpSpPr/>
          <p:nvPr/>
        </p:nvGrpSpPr>
        <p:grpSpPr>
          <a:xfrm>
            <a:off x="7304907" y="4122986"/>
            <a:ext cx="795485" cy="795480"/>
            <a:chOff x="7884243" y="4122986"/>
            <a:chExt cx="795485" cy="795480"/>
          </a:xfrm>
        </p:grpSpPr>
        <p:sp>
          <p:nvSpPr>
            <p:cNvPr id="33" name="Oval 12">
              <a:extLst>
                <a:ext uri="{FF2B5EF4-FFF2-40B4-BE49-F238E27FC236}">
                  <a16:creationId xmlns:a16="http://schemas.microsoft.com/office/drawing/2014/main" id="{028FAFCC-075E-4F4E-85D0-EC860A7E1A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84243" y="4122986"/>
              <a:ext cx="795485" cy="795480"/>
            </a:xfrm>
            <a:prstGeom prst="ellipse">
              <a:avLst/>
            </a:prstGeom>
            <a:solidFill>
              <a:schemeClr val="bg2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pic>
          <p:nvPicPr>
            <p:cNvPr id="6150" name="Picture 6" descr="https://static.thenounproject.com/png/1892164-200.png">
              <a:extLst>
                <a:ext uri="{FF2B5EF4-FFF2-40B4-BE49-F238E27FC236}">
                  <a16:creationId xmlns:a16="http://schemas.microsoft.com/office/drawing/2014/main" id="{E033D8E7-4F50-4031-8DC0-E91B431C26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1985" y="4250726"/>
              <a:ext cx="540000" cy="5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" name="Footer Placeholder 3">
            <a:extLst>
              <a:ext uri="{FF2B5EF4-FFF2-40B4-BE49-F238E27FC236}">
                <a16:creationId xmlns:a16="http://schemas.microsoft.com/office/drawing/2014/main" id="{B8644B47-08B7-4364-9532-BA9858FC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4371950"/>
            <a:ext cx="5966420" cy="611339"/>
          </a:xfrm>
        </p:spPr>
        <p:txBody>
          <a:bodyPr/>
          <a:lstStyle/>
          <a:p>
            <a:pPr algn="l"/>
            <a:r>
              <a:rPr lang="en-US" sz="1100" dirty="0">
                <a:solidFill>
                  <a:schemeClr val="tx1"/>
                </a:solidFill>
                <a:latin typeface="Lato" panose="020B0604020202020204" charset="0"/>
              </a:rPr>
              <a:t>1. Global Wind Energy Council (2018).  </a:t>
            </a:r>
            <a:endParaRPr lang="nl-NL" sz="1100" dirty="0">
              <a:solidFill>
                <a:schemeClr val="tx1"/>
              </a:solidFill>
              <a:latin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72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0C83430-0DBD-4F49-9E64-0C82594BD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0">
                                            <p:graphicEl>
                                              <a:dgm id="{80C83430-0DBD-4F49-9E64-0C82594BD9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7FD9542-8FD3-C842-BF99-47B1884B62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0">
                                            <p:graphicEl>
                                              <a:dgm id="{87FD9542-8FD3-C842-BF99-47B1884B62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9D3CC6C-315D-6D46-A1D0-2DDEC1C7A2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0">
                                            <p:graphicEl>
                                              <a:dgm id="{19D3CC6C-315D-6D46-A1D0-2DDEC1C7A2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BDC1C1A-EBA1-C041-91B6-DB84A72A1E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0">
                                            <p:graphicEl>
                                              <a:dgm id="{CBDC1C1A-EBA1-C041-91B6-DB84A72A1E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 uiExpand="1">
        <p:bldSub>
          <a:bldDgm bld="one" rev="1"/>
        </p:bldSub>
      </p:bldGraphic>
      <p:bldP spid="12" grpId="0" uiExpand="1" animBg="1"/>
      <p:bldP spid="16" grpId="0" animBg="1"/>
      <p:bldP spid="17" grpId="0" uiExpand="1" animBg="1"/>
      <p:bldP spid="18" grpId="0" uiExpand="1" animBg="1"/>
      <p:bldP spid="19" grpId="0" uiExpand="1"/>
      <p:bldP spid="22" grpId="0" uiExpand="1"/>
      <p:bldP spid="23" grpId="0" uiExpand="1"/>
      <p:bldP spid="24" grpId="0"/>
      <p:bldP spid="32" grpId="0" animBg="1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42">
            <a:extLst>
              <a:ext uri="{FF2B5EF4-FFF2-40B4-BE49-F238E27FC236}">
                <a16:creationId xmlns:a16="http://schemas.microsoft.com/office/drawing/2014/main" id="{6D762EF6-48F8-48F2-9499-05991D1FCC13}"/>
              </a:ext>
            </a:extLst>
          </p:cNvPr>
          <p:cNvSpPr/>
          <p:nvPr/>
        </p:nvSpPr>
        <p:spPr>
          <a:xfrm>
            <a:off x="624543" y="3033485"/>
            <a:ext cx="1620000" cy="750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nl-NL" sz="1500" dirty="0">
                <a:latin typeface="Lato" panose="020B0604020202020204" charset="0"/>
              </a:rPr>
              <a:t>- Five </a:t>
            </a:r>
            <a:r>
              <a:rPr lang="nl-NL" sz="1500" dirty="0" err="1">
                <a:latin typeface="Lato" panose="020B0604020202020204" charset="0"/>
              </a:rPr>
              <a:t>years</a:t>
            </a:r>
            <a:br>
              <a:rPr lang="nl-NL" sz="1500" dirty="0">
                <a:latin typeface="Lato" panose="020B0604020202020204" charset="0"/>
              </a:rPr>
            </a:br>
            <a:r>
              <a:rPr lang="nl-NL" sz="1500" dirty="0">
                <a:latin typeface="Lato" panose="020B0604020202020204" charset="0"/>
              </a:rPr>
              <a:t> </a:t>
            </a:r>
          </a:p>
          <a:p>
            <a:pPr>
              <a:lnSpc>
                <a:spcPct val="95000"/>
              </a:lnSpc>
            </a:pPr>
            <a:r>
              <a:rPr lang="nl-NL" sz="1500" dirty="0">
                <a:latin typeface="Lato" panose="020B0604020202020204" charset="0"/>
              </a:rPr>
              <a:t>- Most impact</a:t>
            </a:r>
          </a:p>
        </p:txBody>
      </p:sp>
      <p:sp>
        <p:nvSpPr>
          <p:cNvPr id="31" name="Rectangle 43">
            <a:extLst>
              <a:ext uri="{FF2B5EF4-FFF2-40B4-BE49-F238E27FC236}">
                <a16:creationId xmlns:a16="http://schemas.microsoft.com/office/drawing/2014/main" id="{E7AB15ED-43C7-4254-B604-4850D0936837}"/>
              </a:ext>
            </a:extLst>
          </p:cNvPr>
          <p:cNvSpPr/>
          <p:nvPr/>
        </p:nvSpPr>
        <p:spPr>
          <a:xfrm>
            <a:off x="2222897" y="3033485"/>
            <a:ext cx="1685735" cy="750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Parameter value</a:t>
            </a:r>
            <a:br>
              <a:rPr lang="en-US" sz="1500" dirty="0">
                <a:latin typeface="Lato" panose="020B0604020202020204" charset="0"/>
              </a:rPr>
            </a:br>
            <a:r>
              <a:rPr lang="en-US" sz="1500" dirty="0">
                <a:latin typeface="Lato" panose="020B0604020202020204" charset="0"/>
              </a:rPr>
              <a:t>             </a:t>
            </a:r>
            <a:br>
              <a:rPr lang="en-US" sz="1500" dirty="0">
                <a:latin typeface="Lato" panose="020B0604020202020204" charset="0"/>
              </a:rPr>
            </a:br>
            <a:r>
              <a:rPr lang="en-US" sz="1500" dirty="0">
                <a:latin typeface="Lato" panose="020B0604020202020204" charset="0"/>
              </a:rPr>
              <a:t> Condition status</a:t>
            </a:r>
          </a:p>
        </p:txBody>
      </p:sp>
      <p:sp>
        <p:nvSpPr>
          <p:cNvPr id="32" name="Rectangle 44">
            <a:extLst>
              <a:ext uri="{FF2B5EF4-FFF2-40B4-BE49-F238E27FC236}">
                <a16:creationId xmlns:a16="http://schemas.microsoft.com/office/drawing/2014/main" id="{627EB2C3-CE3B-4F31-8DF7-3D8E18C6344B}"/>
              </a:ext>
            </a:extLst>
          </p:cNvPr>
          <p:cNvSpPr/>
          <p:nvPr/>
        </p:nvSpPr>
        <p:spPr>
          <a:xfrm>
            <a:off x="3973811" y="3033485"/>
            <a:ext cx="1620000" cy="750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Degradation process over time </a:t>
            </a: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id="{FC3BFB3E-D979-4D0A-A2F0-66608821A902}"/>
              </a:ext>
            </a:extLst>
          </p:cNvPr>
          <p:cNvSpPr/>
          <p:nvPr/>
        </p:nvSpPr>
        <p:spPr>
          <a:xfrm>
            <a:off x="5473960" y="3021587"/>
            <a:ext cx="1620000" cy="750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- Degradation</a:t>
            </a:r>
          </a:p>
          <a:p>
            <a:pPr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- Wind </a:t>
            </a:r>
            <a:br>
              <a:rPr lang="en-US" sz="1500" dirty="0">
                <a:latin typeface="Lato" panose="020B0604020202020204" charset="0"/>
              </a:rPr>
            </a:br>
            <a:r>
              <a:rPr lang="en-US" sz="1500" dirty="0">
                <a:latin typeface="Lato" panose="020B0604020202020204" charset="0"/>
              </a:rPr>
              <a:t>- Costs</a:t>
            </a:r>
          </a:p>
        </p:txBody>
      </p:sp>
      <p:sp>
        <p:nvSpPr>
          <p:cNvPr id="34" name="Rectangle 46">
            <a:extLst>
              <a:ext uri="{FF2B5EF4-FFF2-40B4-BE49-F238E27FC236}">
                <a16:creationId xmlns:a16="http://schemas.microsoft.com/office/drawing/2014/main" id="{D52F5EA0-4805-43F1-8D34-7DDCF956094B}"/>
              </a:ext>
            </a:extLst>
          </p:cNvPr>
          <p:cNvSpPr/>
          <p:nvPr/>
        </p:nvSpPr>
        <p:spPr>
          <a:xfrm>
            <a:off x="6804248" y="3033485"/>
            <a:ext cx="2121582" cy="750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- Two thresholds</a:t>
            </a:r>
            <a:br>
              <a:rPr lang="en-US" sz="1500" dirty="0">
                <a:latin typeface="Lato" panose="020B0604020202020204" charset="0"/>
              </a:rPr>
            </a:br>
            <a:endParaRPr lang="en-US" sz="1500" dirty="0">
              <a:latin typeface="Lato" panose="020B0604020202020204" charset="0"/>
            </a:endParaRPr>
          </a:p>
          <a:p>
            <a:pPr>
              <a:lnSpc>
                <a:spcPct val="95000"/>
              </a:lnSpc>
            </a:pPr>
            <a:r>
              <a:rPr lang="en-US" sz="1500" dirty="0">
                <a:latin typeface="Lato" panose="020B0604020202020204" charset="0"/>
              </a:rPr>
              <a:t>- Timing maintenance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4FD02D4-A4B7-4B78-A49F-0594E7611384}"/>
              </a:ext>
            </a:extLst>
          </p:cNvPr>
          <p:cNvSpPr/>
          <p:nvPr/>
        </p:nvSpPr>
        <p:spPr>
          <a:xfrm>
            <a:off x="-179706" y="3994335"/>
            <a:ext cx="9527051" cy="465512"/>
          </a:xfrm>
          <a:prstGeom prst="rect">
            <a:avLst/>
          </a:prstGeom>
          <a:solidFill>
            <a:srgbClr val="B3B3B3"/>
          </a:solidFill>
        </p:spPr>
        <p:txBody>
          <a:bodyPr wrap="square" lIns="243840" tIns="121920" rIns="243840" bIns="121920">
            <a:spAutoFit/>
          </a:bodyPr>
          <a:lstStyle/>
          <a:p>
            <a:pPr algn="ctr">
              <a:lnSpc>
                <a:spcPct val="95000"/>
              </a:lnSpc>
            </a:pPr>
            <a:r>
              <a:rPr lang="en-US" sz="1500" dirty="0">
                <a:solidFill>
                  <a:schemeClr val="bg1"/>
                </a:solidFill>
                <a:latin typeface="Lato" panose="020B0604020202020204" charset="0"/>
              </a:rPr>
              <a:t>“Modelled degradation process based on system data is innovative and very accurate” </a:t>
            </a:r>
          </a:p>
        </p:txBody>
      </p:sp>
      <p:grpSp>
        <p:nvGrpSpPr>
          <p:cNvPr id="46" name="Groep 45">
            <a:extLst>
              <a:ext uri="{FF2B5EF4-FFF2-40B4-BE49-F238E27FC236}">
                <a16:creationId xmlns:a16="http://schemas.microsoft.com/office/drawing/2014/main" id="{836BE26E-80DD-43A3-BFEE-EEB83B529B09}"/>
              </a:ext>
            </a:extLst>
          </p:cNvPr>
          <p:cNvGrpSpPr/>
          <p:nvPr/>
        </p:nvGrpSpPr>
        <p:grpSpPr>
          <a:xfrm>
            <a:off x="545266" y="915566"/>
            <a:ext cx="8053468" cy="1834402"/>
            <a:chOff x="550780" y="1588939"/>
            <a:chExt cx="8053468" cy="1834402"/>
          </a:xfrm>
        </p:grpSpPr>
        <p:sp>
          <p:nvSpPr>
            <p:cNvPr id="6" name="Oval 3">
              <a:extLst>
                <a:ext uri="{FF2B5EF4-FFF2-40B4-BE49-F238E27FC236}">
                  <a16:creationId xmlns:a16="http://schemas.microsoft.com/office/drawing/2014/main" id="{FF1F94B7-EE82-465F-8309-8E01CB1A5B1B}"/>
                </a:ext>
              </a:extLst>
            </p:cNvPr>
            <p:cNvSpPr/>
            <p:nvPr/>
          </p:nvSpPr>
          <p:spPr>
            <a:xfrm>
              <a:off x="550780" y="1614429"/>
              <a:ext cx="1800000" cy="1800000"/>
            </a:xfrm>
            <a:prstGeom prst="ellipse">
              <a:avLst/>
            </a:prstGeom>
            <a:solidFill>
              <a:srgbClr val="003878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</a:endParaRPr>
            </a:p>
          </p:txBody>
        </p:sp>
        <p:sp>
          <p:nvSpPr>
            <p:cNvPr id="7" name="Oval 4">
              <a:extLst>
                <a:ext uri="{FF2B5EF4-FFF2-40B4-BE49-F238E27FC236}">
                  <a16:creationId xmlns:a16="http://schemas.microsoft.com/office/drawing/2014/main" id="{CDF50D24-5BD5-42DF-A42F-59ED8CE5A58B}"/>
                </a:ext>
              </a:extLst>
            </p:cNvPr>
            <p:cNvSpPr/>
            <p:nvPr/>
          </p:nvSpPr>
          <p:spPr>
            <a:xfrm>
              <a:off x="2114147" y="1588939"/>
              <a:ext cx="1800000" cy="1800000"/>
            </a:xfrm>
            <a:prstGeom prst="ellipse">
              <a:avLst/>
            </a:prstGeom>
            <a:solidFill>
              <a:srgbClr val="FF2734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1"/>
                </a:solidFill>
              </a:endParaRPr>
            </a:p>
          </p:txBody>
        </p:sp>
        <p:sp>
          <p:nvSpPr>
            <p:cNvPr id="9" name="Oval 6">
              <a:extLst>
                <a:ext uri="{FF2B5EF4-FFF2-40B4-BE49-F238E27FC236}">
                  <a16:creationId xmlns:a16="http://schemas.microsoft.com/office/drawing/2014/main" id="{E07E594A-9EE5-4FED-B95E-048D3749DE02}"/>
                </a:ext>
              </a:extLst>
            </p:cNvPr>
            <p:cNvSpPr/>
            <p:nvPr/>
          </p:nvSpPr>
          <p:spPr>
            <a:xfrm>
              <a:off x="3677514" y="1623341"/>
              <a:ext cx="1800000" cy="1800000"/>
            </a:xfrm>
            <a:prstGeom prst="ellipse">
              <a:avLst/>
            </a:prstGeom>
            <a:solidFill>
              <a:srgbClr val="003878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</a:endParaRPr>
            </a:p>
          </p:txBody>
        </p:sp>
        <p:grpSp>
          <p:nvGrpSpPr>
            <p:cNvPr id="18" name="Group 22">
              <a:extLst>
                <a:ext uri="{FF2B5EF4-FFF2-40B4-BE49-F238E27FC236}">
                  <a16:creationId xmlns:a16="http://schemas.microsoft.com/office/drawing/2014/main" id="{3BE7857C-010C-45A7-9840-DE3BFEB8591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929281" y="1992180"/>
              <a:ext cx="840051" cy="803699"/>
              <a:chOff x="3156" y="841"/>
              <a:chExt cx="208" cy="199"/>
            </a:xfrm>
            <a:solidFill>
              <a:srgbClr val="FFFFFF"/>
            </a:solidFill>
          </p:grpSpPr>
          <p:sp>
            <p:nvSpPr>
              <p:cNvPr id="19" name="Freeform 5">
                <a:extLst>
                  <a:ext uri="{FF2B5EF4-FFF2-40B4-BE49-F238E27FC236}">
                    <a16:creationId xmlns:a16="http://schemas.microsoft.com/office/drawing/2014/main" id="{013D3A11-332C-4EF8-9BAE-923995B81E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56" y="841"/>
                <a:ext cx="208" cy="199"/>
              </a:xfrm>
              <a:custGeom>
                <a:avLst/>
                <a:gdLst>
                  <a:gd name="T0" fmla="*/ 604 w 638"/>
                  <a:gd name="T1" fmla="*/ 449 h 612"/>
                  <a:gd name="T2" fmla="*/ 594 w 638"/>
                  <a:gd name="T3" fmla="*/ 449 h 612"/>
                  <a:gd name="T4" fmla="*/ 543 w 638"/>
                  <a:gd name="T5" fmla="*/ 205 h 612"/>
                  <a:gd name="T6" fmla="*/ 514 w 638"/>
                  <a:gd name="T7" fmla="*/ 183 h 612"/>
                  <a:gd name="T8" fmla="*/ 494 w 638"/>
                  <a:gd name="T9" fmla="*/ 183 h 612"/>
                  <a:gd name="T10" fmla="*/ 494 w 638"/>
                  <a:gd name="T11" fmla="*/ 131 h 612"/>
                  <a:gd name="T12" fmla="*/ 522 w 638"/>
                  <a:gd name="T13" fmla="*/ 131 h 612"/>
                  <a:gd name="T14" fmla="*/ 554 w 638"/>
                  <a:gd name="T15" fmla="*/ 99 h 612"/>
                  <a:gd name="T16" fmla="*/ 554 w 638"/>
                  <a:gd name="T17" fmla="*/ 32 h 612"/>
                  <a:gd name="T18" fmla="*/ 522 w 638"/>
                  <a:gd name="T19" fmla="*/ 0 h 612"/>
                  <a:gd name="T20" fmla="*/ 269 w 638"/>
                  <a:gd name="T21" fmla="*/ 0 h 612"/>
                  <a:gd name="T22" fmla="*/ 237 w 638"/>
                  <a:gd name="T23" fmla="*/ 32 h 612"/>
                  <a:gd name="T24" fmla="*/ 237 w 638"/>
                  <a:gd name="T25" fmla="*/ 99 h 612"/>
                  <a:gd name="T26" fmla="*/ 269 w 638"/>
                  <a:gd name="T27" fmla="*/ 131 h 612"/>
                  <a:gd name="T28" fmla="*/ 433 w 638"/>
                  <a:gd name="T29" fmla="*/ 131 h 612"/>
                  <a:gd name="T30" fmla="*/ 433 w 638"/>
                  <a:gd name="T31" fmla="*/ 183 h 612"/>
                  <a:gd name="T32" fmla="*/ 124 w 638"/>
                  <a:gd name="T33" fmla="*/ 183 h 612"/>
                  <a:gd name="T34" fmla="*/ 95 w 638"/>
                  <a:gd name="T35" fmla="*/ 205 h 612"/>
                  <a:gd name="T36" fmla="*/ 44 w 638"/>
                  <a:gd name="T37" fmla="*/ 449 h 612"/>
                  <a:gd name="T38" fmla="*/ 35 w 638"/>
                  <a:gd name="T39" fmla="*/ 449 h 612"/>
                  <a:gd name="T40" fmla="*/ 0 w 638"/>
                  <a:gd name="T41" fmla="*/ 484 h 612"/>
                  <a:gd name="T42" fmla="*/ 0 w 638"/>
                  <a:gd name="T43" fmla="*/ 578 h 612"/>
                  <a:gd name="T44" fmla="*/ 35 w 638"/>
                  <a:gd name="T45" fmla="*/ 612 h 612"/>
                  <a:gd name="T46" fmla="*/ 604 w 638"/>
                  <a:gd name="T47" fmla="*/ 612 h 612"/>
                  <a:gd name="T48" fmla="*/ 638 w 638"/>
                  <a:gd name="T49" fmla="*/ 578 h 612"/>
                  <a:gd name="T50" fmla="*/ 638 w 638"/>
                  <a:gd name="T51" fmla="*/ 484 h 612"/>
                  <a:gd name="T52" fmla="*/ 604 w 638"/>
                  <a:gd name="T53" fmla="*/ 449 h 612"/>
                  <a:gd name="T54" fmla="*/ 251 w 638"/>
                  <a:gd name="T55" fmla="*/ 99 h 612"/>
                  <a:gd name="T56" fmla="*/ 251 w 638"/>
                  <a:gd name="T57" fmla="*/ 32 h 612"/>
                  <a:gd name="T58" fmla="*/ 269 w 638"/>
                  <a:gd name="T59" fmla="*/ 14 h 612"/>
                  <a:gd name="T60" fmla="*/ 522 w 638"/>
                  <a:gd name="T61" fmla="*/ 14 h 612"/>
                  <a:gd name="T62" fmla="*/ 540 w 638"/>
                  <a:gd name="T63" fmla="*/ 32 h 612"/>
                  <a:gd name="T64" fmla="*/ 540 w 638"/>
                  <a:gd name="T65" fmla="*/ 99 h 612"/>
                  <a:gd name="T66" fmla="*/ 522 w 638"/>
                  <a:gd name="T67" fmla="*/ 117 h 612"/>
                  <a:gd name="T68" fmla="*/ 269 w 638"/>
                  <a:gd name="T69" fmla="*/ 117 h 612"/>
                  <a:gd name="T70" fmla="*/ 251 w 638"/>
                  <a:gd name="T71" fmla="*/ 99 h 612"/>
                  <a:gd name="T72" fmla="*/ 447 w 638"/>
                  <a:gd name="T73" fmla="*/ 131 h 612"/>
                  <a:gd name="T74" fmla="*/ 480 w 638"/>
                  <a:gd name="T75" fmla="*/ 131 h 612"/>
                  <a:gd name="T76" fmla="*/ 480 w 638"/>
                  <a:gd name="T77" fmla="*/ 183 h 612"/>
                  <a:gd name="T78" fmla="*/ 447 w 638"/>
                  <a:gd name="T79" fmla="*/ 183 h 612"/>
                  <a:gd name="T80" fmla="*/ 447 w 638"/>
                  <a:gd name="T81" fmla="*/ 131 h 612"/>
                  <a:gd name="T82" fmla="*/ 624 w 638"/>
                  <a:gd name="T83" fmla="*/ 578 h 612"/>
                  <a:gd name="T84" fmla="*/ 604 w 638"/>
                  <a:gd name="T85" fmla="*/ 598 h 612"/>
                  <a:gd name="T86" fmla="*/ 35 w 638"/>
                  <a:gd name="T87" fmla="*/ 598 h 612"/>
                  <a:gd name="T88" fmla="*/ 14 w 638"/>
                  <a:gd name="T89" fmla="*/ 578 h 612"/>
                  <a:gd name="T90" fmla="*/ 14 w 638"/>
                  <a:gd name="T91" fmla="*/ 484 h 612"/>
                  <a:gd name="T92" fmla="*/ 35 w 638"/>
                  <a:gd name="T93" fmla="*/ 463 h 612"/>
                  <a:gd name="T94" fmla="*/ 50 w 638"/>
                  <a:gd name="T95" fmla="*/ 463 h 612"/>
                  <a:gd name="T96" fmla="*/ 57 w 638"/>
                  <a:gd name="T97" fmla="*/ 458 h 612"/>
                  <a:gd name="T98" fmla="*/ 109 w 638"/>
                  <a:gd name="T99" fmla="*/ 208 h 612"/>
                  <a:gd name="T100" fmla="*/ 124 w 638"/>
                  <a:gd name="T101" fmla="*/ 197 h 612"/>
                  <a:gd name="T102" fmla="*/ 514 w 638"/>
                  <a:gd name="T103" fmla="*/ 197 h 612"/>
                  <a:gd name="T104" fmla="*/ 529 w 638"/>
                  <a:gd name="T105" fmla="*/ 208 h 612"/>
                  <a:gd name="T106" fmla="*/ 581 w 638"/>
                  <a:gd name="T107" fmla="*/ 458 h 612"/>
                  <a:gd name="T108" fmla="*/ 588 w 638"/>
                  <a:gd name="T109" fmla="*/ 463 h 612"/>
                  <a:gd name="T110" fmla="*/ 604 w 638"/>
                  <a:gd name="T111" fmla="*/ 463 h 612"/>
                  <a:gd name="T112" fmla="*/ 624 w 638"/>
                  <a:gd name="T113" fmla="*/ 484 h 612"/>
                  <a:gd name="T114" fmla="*/ 624 w 638"/>
                  <a:gd name="T115" fmla="*/ 578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38" h="612">
                    <a:moveTo>
                      <a:pt x="604" y="449"/>
                    </a:moveTo>
                    <a:cubicBezTo>
                      <a:pt x="594" y="449"/>
                      <a:pt x="594" y="449"/>
                      <a:pt x="594" y="449"/>
                    </a:cubicBezTo>
                    <a:cubicBezTo>
                      <a:pt x="543" y="205"/>
                      <a:pt x="543" y="205"/>
                      <a:pt x="543" y="205"/>
                    </a:cubicBezTo>
                    <a:cubicBezTo>
                      <a:pt x="540" y="193"/>
                      <a:pt x="528" y="183"/>
                      <a:pt x="514" y="183"/>
                    </a:cubicBezTo>
                    <a:cubicBezTo>
                      <a:pt x="494" y="183"/>
                      <a:pt x="494" y="183"/>
                      <a:pt x="494" y="183"/>
                    </a:cubicBezTo>
                    <a:cubicBezTo>
                      <a:pt x="494" y="131"/>
                      <a:pt x="494" y="131"/>
                      <a:pt x="494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539" y="131"/>
                      <a:pt x="554" y="117"/>
                      <a:pt x="554" y="99"/>
                    </a:cubicBezTo>
                    <a:cubicBezTo>
                      <a:pt x="554" y="32"/>
                      <a:pt x="554" y="32"/>
                      <a:pt x="554" y="32"/>
                    </a:cubicBezTo>
                    <a:cubicBezTo>
                      <a:pt x="554" y="15"/>
                      <a:pt x="539" y="0"/>
                      <a:pt x="522" y="0"/>
                    </a:cubicBezTo>
                    <a:cubicBezTo>
                      <a:pt x="269" y="0"/>
                      <a:pt x="269" y="0"/>
                      <a:pt x="269" y="0"/>
                    </a:cubicBezTo>
                    <a:cubicBezTo>
                      <a:pt x="251" y="0"/>
                      <a:pt x="237" y="15"/>
                      <a:pt x="237" y="32"/>
                    </a:cubicBezTo>
                    <a:cubicBezTo>
                      <a:pt x="237" y="99"/>
                      <a:pt x="237" y="99"/>
                      <a:pt x="237" y="99"/>
                    </a:cubicBezTo>
                    <a:cubicBezTo>
                      <a:pt x="237" y="117"/>
                      <a:pt x="251" y="131"/>
                      <a:pt x="269" y="131"/>
                    </a:cubicBezTo>
                    <a:cubicBezTo>
                      <a:pt x="433" y="131"/>
                      <a:pt x="433" y="131"/>
                      <a:pt x="433" y="131"/>
                    </a:cubicBezTo>
                    <a:cubicBezTo>
                      <a:pt x="433" y="183"/>
                      <a:pt x="433" y="183"/>
                      <a:pt x="433" y="183"/>
                    </a:cubicBezTo>
                    <a:cubicBezTo>
                      <a:pt x="124" y="183"/>
                      <a:pt x="124" y="183"/>
                      <a:pt x="124" y="183"/>
                    </a:cubicBezTo>
                    <a:cubicBezTo>
                      <a:pt x="111" y="183"/>
                      <a:pt x="98" y="193"/>
                      <a:pt x="95" y="205"/>
                    </a:cubicBezTo>
                    <a:cubicBezTo>
                      <a:pt x="44" y="449"/>
                      <a:pt x="44" y="449"/>
                      <a:pt x="44" y="449"/>
                    </a:cubicBezTo>
                    <a:cubicBezTo>
                      <a:pt x="35" y="449"/>
                      <a:pt x="35" y="449"/>
                      <a:pt x="35" y="449"/>
                    </a:cubicBezTo>
                    <a:cubicBezTo>
                      <a:pt x="15" y="449"/>
                      <a:pt x="0" y="465"/>
                      <a:pt x="0" y="484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97"/>
                      <a:pt x="15" y="612"/>
                      <a:pt x="35" y="612"/>
                    </a:cubicBezTo>
                    <a:cubicBezTo>
                      <a:pt x="604" y="612"/>
                      <a:pt x="604" y="612"/>
                      <a:pt x="604" y="612"/>
                    </a:cubicBezTo>
                    <a:cubicBezTo>
                      <a:pt x="623" y="612"/>
                      <a:pt x="638" y="597"/>
                      <a:pt x="638" y="578"/>
                    </a:cubicBezTo>
                    <a:cubicBezTo>
                      <a:pt x="638" y="484"/>
                      <a:pt x="638" y="484"/>
                      <a:pt x="638" y="484"/>
                    </a:cubicBezTo>
                    <a:cubicBezTo>
                      <a:pt x="638" y="465"/>
                      <a:pt x="623" y="449"/>
                      <a:pt x="604" y="449"/>
                    </a:cubicBezTo>
                    <a:close/>
                    <a:moveTo>
                      <a:pt x="251" y="99"/>
                    </a:moveTo>
                    <a:cubicBezTo>
                      <a:pt x="251" y="32"/>
                      <a:pt x="251" y="32"/>
                      <a:pt x="251" y="32"/>
                    </a:cubicBezTo>
                    <a:cubicBezTo>
                      <a:pt x="251" y="22"/>
                      <a:pt x="259" y="14"/>
                      <a:pt x="269" y="14"/>
                    </a:cubicBezTo>
                    <a:cubicBezTo>
                      <a:pt x="522" y="14"/>
                      <a:pt x="522" y="14"/>
                      <a:pt x="522" y="14"/>
                    </a:cubicBezTo>
                    <a:cubicBezTo>
                      <a:pt x="531" y="14"/>
                      <a:pt x="540" y="22"/>
                      <a:pt x="540" y="32"/>
                    </a:cubicBezTo>
                    <a:cubicBezTo>
                      <a:pt x="540" y="99"/>
                      <a:pt x="540" y="99"/>
                      <a:pt x="540" y="99"/>
                    </a:cubicBezTo>
                    <a:cubicBezTo>
                      <a:pt x="540" y="109"/>
                      <a:pt x="531" y="117"/>
                      <a:pt x="522" y="117"/>
                    </a:cubicBezTo>
                    <a:cubicBezTo>
                      <a:pt x="269" y="117"/>
                      <a:pt x="269" y="117"/>
                      <a:pt x="269" y="117"/>
                    </a:cubicBezTo>
                    <a:cubicBezTo>
                      <a:pt x="259" y="117"/>
                      <a:pt x="251" y="109"/>
                      <a:pt x="251" y="99"/>
                    </a:cubicBezTo>
                    <a:close/>
                    <a:moveTo>
                      <a:pt x="447" y="131"/>
                    </a:moveTo>
                    <a:cubicBezTo>
                      <a:pt x="480" y="131"/>
                      <a:pt x="480" y="131"/>
                      <a:pt x="480" y="131"/>
                    </a:cubicBezTo>
                    <a:cubicBezTo>
                      <a:pt x="480" y="183"/>
                      <a:pt x="480" y="183"/>
                      <a:pt x="480" y="183"/>
                    </a:cubicBezTo>
                    <a:cubicBezTo>
                      <a:pt x="447" y="183"/>
                      <a:pt x="447" y="183"/>
                      <a:pt x="447" y="183"/>
                    </a:cubicBezTo>
                    <a:lnTo>
                      <a:pt x="447" y="131"/>
                    </a:lnTo>
                    <a:close/>
                    <a:moveTo>
                      <a:pt x="624" y="578"/>
                    </a:moveTo>
                    <a:cubicBezTo>
                      <a:pt x="624" y="589"/>
                      <a:pt x="615" y="598"/>
                      <a:pt x="604" y="598"/>
                    </a:cubicBezTo>
                    <a:cubicBezTo>
                      <a:pt x="35" y="598"/>
                      <a:pt x="35" y="598"/>
                      <a:pt x="35" y="598"/>
                    </a:cubicBezTo>
                    <a:cubicBezTo>
                      <a:pt x="23" y="598"/>
                      <a:pt x="14" y="589"/>
                      <a:pt x="14" y="578"/>
                    </a:cubicBezTo>
                    <a:cubicBezTo>
                      <a:pt x="14" y="484"/>
                      <a:pt x="14" y="484"/>
                      <a:pt x="14" y="484"/>
                    </a:cubicBezTo>
                    <a:cubicBezTo>
                      <a:pt x="14" y="473"/>
                      <a:pt x="23" y="463"/>
                      <a:pt x="35" y="463"/>
                    </a:cubicBezTo>
                    <a:cubicBezTo>
                      <a:pt x="50" y="463"/>
                      <a:pt x="50" y="463"/>
                      <a:pt x="50" y="463"/>
                    </a:cubicBezTo>
                    <a:cubicBezTo>
                      <a:pt x="53" y="463"/>
                      <a:pt x="56" y="461"/>
                      <a:pt x="57" y="458"/>
                    </a:cubicBezTo>
                    <a:cubicBezTo>
                      <a:pt x="109" y="208"/>
                      <a:pt x="109" y="208"/>
                      <a:pt x="109" y="208"/>
                    </a:cubicBezTo>
                    <a:cubicBezTo>
                      <a:pt x="110" y="202"/>
                      <a:pt x="117" y="197"/>
                      <a:pt x="124" y="197"/>
                    </a:cubicBezTo>
                    <a:cubicBezTo>
                      <a:pt x="514" y="197"/>
                      <a:pt x="514" y="197"/>
                      <a:pt x="514" y="197"/>
                    </a:cubicBezTo>
                    <a:cubicBezTo>
                      <a:pt x="521" y="197"/>
                      <a:pt x="528" y="202"/>
                      <a:pt x="529" y="208"/>
                    </a:cubicBezTo>
                    <a:cubicBezTo>
                      <a:pt x="581" y="458"/>
                      <a:pt x="581" y="458"/>
                      <a:pt x="581" y="458"/>
                    </a:cubicBezTo>
                    <a:cubicBezTo>
                      <a:pt x="582" y="461"/>
                      <a:pt x="585" y="463"/>
                      <a:pt x="588" y="463"/>
                    </a:cubicBezTo>
                    <a:cubicBezTo>
                      <a:pt x="604" y="463"/>
                      <a:pt x="604" y="463"/>
                      <a:pt x="604" y="463"/>
                    </a:cubicBezTo>
                    <a:cubicBezTo>
                      <a:pt x="615" y="463"/>
                      <a:pt x="624" y="473"/>
                      <a:pt x="624" y="484"/>
                    </a:cubicBezTo>
                    <a:lnTo>
                      <a:pt x="624" y="5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4D0D4E9D-C419-4A00-B9D7-54CEE562BD1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52" y="913"/>
                <a:ext cx="77" cy="51"/>
              </a:xfrm>
              <a:custGeom>
                <a:avLst/>
                <a:gdLst>
                  <a:gd name="T0" fmla="*/ 17 w 234"/>
                  <a:gd name="T1" fmla="*/ 155 h 155"/>
                  <a:gd name="T2" fmla="*/ 218 w 234"/>
                  <a:gd name="T3" fmla="*/ 155 h 155"/>
                  <a:gd name="T4" fmla="*/ 230 w 234"/>
                  <a:gd name="T5" fmla="*/ 150 h 155"/>
                  <a:gd name="T6" fmla="*/ 233 w 234"/>
                  <a:gd name="T7" fmla="*/ 137 h 155"/>
                  <a:gd name="T8" fmla="*/ 214 w 234"/>
                  <a:gd name="T9" fmla="*/ 14 h 155"/>
                  <a:gd name="T10" fmla="*/ 197 w 234"/>
                  <a:gd name="T11" fmla="*/ 0 h 155"/>
                  <a:gd name="T12" fmla="*/ 18 w 234"/>
                  <a:gd name="T13" fmla="*/ 0 h 155"/>
                  <a:gd name="T14" fmla="*/ 2 w 234"/>
                  <a:gd name="T15" fmla="*/ 15 h 155"/>
                  <a:gd name="T16" fmla="*/ 1 w 234"/>
                  <a:gd name="T17" fmla="*/ 138 h 155"/>
                  <a:gd name="T18" fmla="*/ 5 w 234"/>
                  <a:gd name="T19" fmla="*/ 150 h 155"/>
                  <a:gd name="T20" fmla="*/ 17 w 234"/>
                  <a:gd name="T21" fmla="*/ 155 h 155"/>
                  <a:gd name="T22" fmla="*/ 16 w 234"/>
                  <a:gd name="T23" fmla="*/ 15 h 155"/>
                  <a:gd name="T24" fmla="*/ 18 w 234"/>
                  <a:gd name="T25" fmla="*/ 14 h 155"/>
                  <a:gd name="T26" fmla="*/ 197 w 234"/>
                  <a:gd name="T27" fmla="*/ 14 h 155"/>
                  <a:gd name="T28" fmla="*/ 200 w 234"/>
                  <a:gd name="T29" fmla="*/ 16 h 155"/>
                  <a:gd name="T30" fmla="*/ 220 w 234"/>
                  <a:gd name="T31" fmla="*/ 139 h 155"/>
                  <a:gd name="T32" fmla="*/ 219 w 234"/>
                  <a:gd name="T33" fmla="*/ 140 h 155"/>
                  <a:gd name="T34" fmla="*/ 218 w 234"/>
                  <a:gd name="T35" fmla="*/ 141 h 155"/>
                  <a:gd name="T36" fmla="*/ 17 w 234"/>
                  <a:gd name="T37" fmla="*/ 141 h 155"/>
                  <a:gd name="T38" fmla="*/ 15 w 234"/>
                  <a:gd name="T39" fmla="*/ 140 h 155"/>
                  <a:gd name="T40" fmla="*/ 15 w 234"/>
                  <a:gd name="T41" fmla="*/ 138 h 155"/>
                  <a:gd name="T42" fmla="*/ 16 w 234"/>
                  <a:gd name="T43" fmla="*/ 1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4" h="155">
                    <a:moveTo>
                      <a:pt x="17" y="155"/>
                    </a:moveTo>
                    <a:cubicBezTo>
                      <a:pt x="218" y="155"/>
                      <a:pt x="218" y="155"/>
                      <a:pt x="218" y="155"/>
                    </a:cubicBezTo>
                    <a:cubicBezTo>
                      <a:pt x="223" y="155"/>
                      <a:pt x="227" y="153"/>
                      <a:pt x="230" y="150"/>
                    </a:cubicBezTo>
                    <a:cubicBezTo>
                      <a:pt x="233" y="146"/>
                      <a:pt x="234" y="142"/>
                      <a:pt x="233" y="137"/>
                    </a:cubicBezTo>
                    <a:cubicBezTo>
                      <a:pt x="214" y="14"/>
                      <a:pt x="214" y="14"/>
                      <a:pt x="214" y="14"/>
                    </a:cubicBezTo>
                    <a:cubicBezTo>
                      <a:pt x="213" y="6"/>
                      <a:pt x="205" y="0"/>
                      <a:pt x="19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9" y="0"/>
                      <a:pt x="2" y="7"/>
                      <a:pt x="2" y="15"/>
                    </a:cubicBezTo>
                    <a:cubicBezTo>
                      <a:pt x="1" y="138"/>
                      <a:pt x="1" y="138"/>
                      <a:pt x="1" y="138"/>
                    </a:cubicBezTo>
                    <a:cubicBezTo>
                      <a:pt x="0" y="142"/>
                      <a:pt x="2" y="147"/>
                      <a:pt x="5" y="150"/>
                    </a:cubicBezTo>
                    <a:cubicBezTo>
                      <a:pt x="8" y="153"/>
                      <a:pt x="13" y="155"/>
                      <a:pt x="17" y="155"/>
                    </a:cubicBezTo>
                    <a:close/>
                    <a:moveTo>
                      <a:pt x="16" y="15"/>
                    </a:moveTo>
                    <a:cubicBezTo>
                      <a:pt x="16" y="15"/>
                      <a:pt x="17" y="14"/>
                      <a:pt x="18" y="14"/>
                    </a:cubicBezTo>
                    <a:cubicBezTo>
                      <a:pt x="197" y="14"/>
                      <a:pt x="197" y="14"/>
                      <a:pt x="197" y="14"/>
                    </a:cubicBezTo>
                    <a:cubicBezTo>
                      <a:pt x="199" y="14"/>
                      <a:pt x="200" y="16"/>
                      <a:pt x="200" y="16"/>
                    </a:cubicBezTo>
                    <a:cubicBezTo>
                      <a:pt x="220" y="139"/>
                      <a:pt x="220" y="139"/>
                      <a:pt x="220" y="139"/>
                    </a:cubicBezTo>
                    <a:cubicBezTo>
                      <a:pt x="220" y="140"/>
                      <a:pt x="220" y="140"/>
                      <a:pt x="219" y="140"/>
                    </a:cubicBezTo>
                    <a:cubicBezTo>
                      <a:pt x="219" y="141"/>
                      <a:pt x="219" y="141"/>
                      <a:pt x="218" y="141"/>
                    </a:cubicBezTo>
                    <a:cubicBezTo>
                      <a:pt x="17" y="141"/>
                      <a:pt x="17" y="141"/>
                      <a:pt x="17" y="141"/>
                    </a:cubicBezTo>
                    <a:cubicBezTo>
                      <a:pt x="16" y="141"/>
                      <a:pt x="16" y="140"/>
                      <a:pt x="15" y="140"/>
                    </a:cubicBezTo>
                    <a:cubicBezTo>
                      <a:pt x="15" y="140"/>
                      <a:pt x="15" y="139"/>
                      <a:pt x="15" y="138"/>
                    </a:cubicBezTo>
                    <a:lnTo>
                      <a:pt x="16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1" name="Freeform 7">
                <a:extLst>
                  <a:ext uri="{FF2B5EF4-FFF2-40B4-BE49-F238E27FC236}">
                    <a16:creationId xmlns:a16="http://schemas.microsoft.com/office/drawing/2014/main" id="{1D763CED-FE43-4AD3-8736-D28F82DF0B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96" y="913"/>
                <a:ext cx="48" cy="22"/>
              </a:xfrm>
              <a:custGeom>
                <a:avLst/>
                <a:gdLst>
                  <a:gd name="T0" fmla="*/ 15 w 147"/>
                  <a:gd name="T1" fmla="*/ 66 h 66"/>
                  <a:gd name="T2" fmla="*/ 129 w 147"/>
                  <a:gd name="T3" fmla="*/ 66 h 66"/>
                  <a:gd name="T4" fmla="*/ 145 w 147"/>
                  <a:gd name="T5" fmla="*/ 51 h 66"/>
                  <a:gd name="T6" fmla="*/ 147 w 147"/>
                  <a:gd name="T7" fmla="*/ 16 h 66"/>
                  <a:gd name="T8" fmla="*/ 143 w 147"/>
                  <a:gd name="T9" fmla="*/ 5 h 66"/>
                  <a:gd name="T10" fmla="*/ 132 w 147"/>
                  <a:gd name="T11" fmla="*/ 0 h 66"/>
                  <a:gd name="T12" fmla="*/ 23 w 147"/>
                  <a:gd name="T13" fmla="*/ 0 h 66"/>
                  <a:gd name="T14" fmla="*/ 6 w 147"/>
                  <a:gd name="T15" fmla="*/ 14 h 66"/>
                  <a:gd name="T16" fmla="*/ 1 w 147"/>
                  <a:gd name="T17" fmla="*/ 49 h 66"/>
                  <a:gd name="T18" fmla="*/ 4 w 147"/>
                  <a:gd name="T19" fmla="*/ 61 h 66"/>
                  <a:gd name="T20" fmla="*/ 15 w 147"/>
                  <a:gd name="T21" fmla="*/ 66 h 66"/>
                  <a:gd name="T22" fmla="*/ 20 w 147"/>
                  <a:gd name="T23" fmla="*/ 16 h 66"/>
                  <a:gd name="T24" fmla="*/ 23 w 147"/>
                  <a:gd name="T25" fmla="*/ 14 h 66"/>
                  <a:gd name="T26" fmla="*/ 132 w 147"/>
                  <a:gd name="T27" fmla="*/ 14 h 66"/>
                  <a:gd name="T28" fmla="*/ 133 w 147"/>
                  <a:gd name="T29" fmla="*/ 15 h 66"/>
                  <a:gd name="T30" fmla="*/ 131 w 147"/>
                  <a:gd name="T31" fmla="*/ 50 h 66"/>
                  <a:gd name="T32" fmla="*/ 129 w 147"/>
                  <a:gd name="T33" fmla="*/ 52 h 66"/>
                  <a:gd name="T34" fmla="*/ 15 w 147"/>
                  <a:gd name="T35" fmla="*/ 52 h 66"/>
                  <a:gd name="T36" fmla="*/ 14 w 147"/>
                  <a:gd name="T37" fmla="*/ 51 h 66"/>
                  <a:gd name="T38" fmla="*/ 20 w 147"/>
                  <a:gd name="T39" fmla="*/ 1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47" h="66">
                    <a:moveTo>
                      <a:pt x="15" y="66"/>
                    </a:moveTo>
                    <a:cubicBezTo>
                      <a:pt x="129" y="66"/>
                      <a:pt x="129" y="66"/>
                      <a:pt x="129" y="66"/>
                    </a:cubicBezTo>
                    <a:cubicBezTo>
                      <a:pt x="138" y="66"/>
                      <a:pt x="145" y="59"/>
                      <a:pt x="145" y="51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47" y="12"/>
                      <a:pt x="146" y="8"/>
                      <a:pt x="143" y="5"/>
                    </a:cubicBezTo>
                    <a:cubicBezTo>
                      <a:pt x="140" y="2"/>
                      <a:pt x="136" y="0"/>
                      <a:pt x="132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5" y="0"/>
                      <a:pt x="7" y="6"/>
                      <a:pt x="6" y="14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3"/>
                      <a:pt x="1" y="57"/>
                      <a:pt x="4" y="61"/>
                    </a:cubicBezTo>
                    <a:cubicBezTo>
                      <a:pt x="7" y="64"/>
                      <a:pt x="11" y="66"/>
                      <a:pt x="15" y="66"/>
                    </a:cubicBezTo>
                    <a:close/>
                    <a:moveTo>
                      <a:pt x="20" y="16"/>
                    </a:moveTo>
                    <a:cubicBezTo>
                      <a:pt x="20" y="16"/>
                      <a:pt x="21" y="14"/>
                      <a:pt x="23" y="14"/>
                    </a:cubicBezTo>
                    <a:cubicBezTo>
                      <a:pt x="132" y="14"/>
                      <a:pt x="132" y="14"/>
                      <a:pt x="132" y="14"/>
                    </a:cubicBezTo>
                    <a:cubicBezTo>
                      <a:pt x="133" y="14"/>
                      <a:pt x="133" y="15"/>
                      <a:pt x="133" y="15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1"/>
                      <a:pt x="130" y="52"/>
                      <a:pt x="129" y="52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5" y="52"/>
                      <a:pt x="14" y="51"/>
                      <a:pt x="14" y="51"/>
                    </a:cubicBezTo>
                    <a:lnTo>
                      <a:pt x="20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2" name="Freeform 8">
                <a:extLst>
                  <a:ext uri="{FF2B5EF4-FFF2-40B4-BE49-F238E27FC236}">
                    <a16:creationId xmlns:a16="http://schemas.microsoft.com/office/drawing/2014/main" id="{421F8B5A-0318-4161-B7C2-358EC92E5A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1005"/>
                <a:ext cx="175" cy="4"/>
              </a:xfrm>
              <a:custGeom>
                <a:avLst/>
                <a:gdLst>
                  <a:gd name="T0" fmla="*/ 530 w 537"/>
                  <a:gd name="T1" fmla="*/ 0 h 14"/>
                  <a:gd name="T2" fmla="*/ 7 w 537"/>
                  <a:gd name="T3" fmla="*/ 0 h 14"/>
                  <a:gd name="T4" fmla="*/ 0 w 537"/>
                  <a:gd name="T5" fmla="*/ 7 h 14"/>
                  <a:gd name="T6" fmla="*/ 7 w 537"/>
                  <a:gd name="T7" fmla="*/ 14 h 14"/>
                  <a:gd name="T8" fmla="*/ 530 w 537"/>
                  <a:gd name="T9" fmla="*/ 14 h 14"/>
                  <a:gd name="T10" fmla="*/ 537 w 537"/>
                  <a:gd name="T11" fmla="*/ 7 h 14"/>
                  <a:gd name="T12" fmla="*/ 530 w 537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7" h="14">
                    <a:moveTo>
                      <a:pt x="530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530" y="14"/>
                      <a:pt x="530" y="14"/>
                      <a:pt x="530" y="14"/>
                    </a:cubicBezTo>
                    <a:cubicBezTo>
                      <a:pt x="533" y="14"/>
                      <a:pt x="537" y="11"/>
                      <a:pt x="537" y="7"/>
                    </a:cubicBezTo>
                    <a:cubicBezTo>
                      <a:pt x="537" y="3"/>
                      <a:pt x="533" y="0"/>
                      <a:pt x="5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3" name="Freeform 9">
                <a:extLst>
                  <a:ext uri="{FF2B5EF4-FFF2-40B4-BE49-F238E27FC236}">
                    <a16:creationId xmlns:a16="http://schemas.microsoft.com/office/drawing/2014/main" id="{974C89C9-5622-4E07-BCDD-7B3CEDC06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" y="865"/>
                <a:ext cx="69" cy="5"/>
              </a:xfrm>
              <a:custGeom>
                <a:avLst/>
                <a:gdLst>
                  <a:gd name="T0" fmla="*/ 205 w 212"/>
                  <a:gd name="T1" fmla="*/ 0 h 14"/>
                  <a:gd name="T2" fmla="*/ 7 w 212"/>
                  <a:gd name="T3" fmla="*/ 0 h 14"/>
                  <a:gd name="T4" fmla="*/ 0 w 212"/>
                  <a:gd name="T5" fmla="*/ 7 h 14"/>
                  <a:gd name="T6" fmla="*/ 7 w 212"/>
                  <a:gd name="T7" fmla="*/ 14 h 14"/>
                  <a:gd name="T8" fmla="*/ 205 w 212"/>
                  <a:gd name="T9" fmla="*/ 14 h 14"/>
                  <a:gd name="T10" fmla="*/ 212 w 212"/>
                  <a:gd name="T11" fmla="*/ 7 h 14"/>
                  <a:gd name="T12" fmla="*/ 205 w 21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14">
                    <a:moveTo>
                      <a:pt x="205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1"/>
                      <a:pt x="4" y="14"/>
                      <a:pt x="7" y="14"/>
                    </a:cubicBezTo>
                    <a:cubicBezTo>
                      <a:pt x="205" y="14"/>
                      <a:pt x="205" y="14"/>
                      <a:pt x="205" y="14"/>
                    </a:cubicBezTo>
                    <a:cubicBezTo>
                      <a:pt x="208" y="14"/>
                      <a:pt x="212" y="11"/>
                      <a:pt x="212" y="7"/>
                    </a:cubicBezTo>
                    <a:cubicBezTo>
                      <a:pt x="212" y="3"/>
                      <a:pt x="208" y="0"/>
                      <a:pt x="20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  <p:sp>
            <p:nvSpPr>
              <p:cNvPr id="24" name="Freeform 10">
                <a:extLst>
                  <a:ext uri="{FF2B5EF4-FFF2-40B4-BE49-F238E27FC236}">
                    <a16:creationId xmlns:a16="http://schemas.microsoft.com/office/drawing/2014/main" id="{D31424C7-1337-466C-A132-54E80F510E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" y="855"/>
                <a:ext cx="69" cy="4"/>
              </a:xfrm>
              <a:custGeom>
                <a:avLst/>
                <a:gdLst>
                  <a:gd name="T0" fmla="*/ 205 w 212"/>
                  <a:gd name="T1" fmla="*/ 0 h 14"/>
                  <a:gd name="T2" fmla="*/ 7 w 212"/>
                  <a:gd name="T3" fmla="*/ 0 h 14"/>
                  <a:gd name="T4" fmla="*/ 0 w 212"/>
                  <a:gd name="T5" fmla="*/ 7 h 14"/>
                  <a:gd name="T6" fmla="*/ 7 w 212"/>
                  <a:gd name="T7" fmla="*/ 14 h 14"/>
                  <a:gd name="T8" fmla="*/ 205 w 212"/>
                  <a:gd name="T9" fmla="*/ 14 h 14"/>
                  <a:gd name="T10" fmla="*/ 212 w 212"/>
                  <a:gd name="T11" fmla="*/ 7 h 14"/>
                  <a:gd name="T12" fmla="*/ 205 w 21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14">
                    <a:moveTo>
                      <a:pt x="205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4" y="14"/>
                      <a:pt x="7" y="14"/>
                    </a:cubicBezTo>
                    <a:cubicBezTo>
                      <a:pt x="205" y="14"/>
                      <a:pt x="205" y="14"/>
                      <a:pt x="205" y="14"/>
                    </a:cubicBezTo>
                    <a:cubicBezTo>
                      <a:pt x="208" y="14"/>
                      <a:pt x="212" y="10"/>
                      <a:pt x="212" y="7"/>
                    </a:cubicBezTo>
                    <a:cubicBezTo>
                      <a:pt x="212" y="3"/>
                      <a:pt x="208" y="0"/>
                      <a:pt x="20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/>
              </a:p>
            </p:txBody>
          </p:sp>
        </p:grpSp>
        <p:sp>
          <p:nvSpPr>
            <p:cNvPr id="25" name="Rectangle 29">
              <a:extLst>
                <a:ext uri="{FF2B5EF4-FFF2-40B4-BE49-F238E27FC236}">
                  <a16:creationId xmlns:a16="http://schemas.microsoft.com/office/drawing/2014/main" id="{9F92BD49-92C1-42E4-B51E-3CD972BC55B9}"/>
                </a:ext>
              </a:extLst>
            </p:cNvPr>
            <p:cNvSpPr/>
            <p:nvPr/>
          </p:nvSpPr>
          <p:spPr>
            <a:xfrm>
              <a:off x="663493" y="2761798"/>
              <a:ext cx="1498567" cy="355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800" dirty="0">
                  <a:solidFill>
                    <a:schemeClr val="bg1"/>
                  </a:solidFill>
                  <a:latin typeface="Lato" panose="020B0604020202020204" charset="0"/>
                </a:rPr>
                <a:t>1. Data </a:t>
              </a:r>
            </a:p>
          </p:txBody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1ACC6C37-A86D-4BDD-9278-AA92E8A8A22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45281" y="1927678"/>
              <a:ext cx="626535" cy="935568"/>
            </a:xfrm>
            <a:custGeom>
              <a:avLst/>
              <a:gdLst>
                <a:gd name="T0" fmla="*/ 309 w 385"/>
                <a:gd name="T1" fmla="*/ 309 h 577"/>
                <a:gd name="T2" fmla="*/ 243 w 385"/>
                <a:gd name="T3" fmla="*/ 111 h 577"/>
                <a:gd name="T4" fmla="*/ 200 w 385"/>
                <a:gd name="T5" fmla="*/ 7 h 577"/>
                <a:gd name="T6" fmla="*/ 186 w 385"/>
                <a:gd name="T7" fmla="*/ 7 h 577"/>
                <a:gd name="T8" fmla="*/ 143 w 385"/>
                <a:gd name="T9" fmla="*/ 111 h 577"/>
                <a:gd name="T10" fmla="*/ 76 w 385"/>
                <a:gd name="T11" fmla="*/ 309 h 577"/>
                <a:gd name="T12" fmla="*/ 0 w 385"/>
                <a:gd name="T13" fmla="*/ 316 h 577"/>
                <a:gd name="T14" fmla="*/ 70 w 385"/>
                <a:gd name="T15" fmla="*/ 323 h 577"/>
                <a:gd name="T16" fmla="*/ 15 w 385"/>
                <a:gd name="T17" fmla="*/ 475 h 577"/>
                <a:gd name="T18" fmla="*/ 36 w 385"/>
                <a:gd name="T19" fmla="*/ 570 h 577"/>
                <a:gd name="T20" fmla="*/ 50 w 385"/>
                <a:gd name="T21" fmla="*/ 570 h 577"/>
                <a:gd name="T22" fmla="*/ 127 w 385"/>
                <a:gd name="T23" fmla="*/ 323 h 577"/>
                <a:gd name="T24" fmla="*/ 186 w 385"/>
                <a:gd name="T25" fmla="*/ 359 h 577"/>
                <a:gd name="T26" fmla="*/ 200 w 385"/>
                <a:gd name="T27" fmla="*/ 359 h 577"/>
                <a:gd name="T28" fmla="*/ 258 w 385"/>
                <a:gd name="T29" fmla="*/ 323 h 577"/>
                <a:gd name="T30" fmla="*/ 334 w 385"/>
                <a:gd name="T31" fmla="*/ 570 h 577"/>
                <a:gd name="T32" fmla="*/ 348 w 385"/>
                <a:gd name="T33" fmla="*/ 570 h 577"/>
                <a:gd name="T34" fmla="*/ 370 w 385"/>
                <a:gd name="T35" fmla="*/ 475 h 577"/>
                <a:gd name="T36" fmla="*/ 314 w 385"/>
                <a:gd name="T37" fmla="*/ 323 h 577"/>
                <a:gd name="T38" fmla="*/ 385 w 385"/>
                <a:gd name="T39" fmla="*/ 316 h 577"/>
                <a:gd name="T40" fmla="*/ 193 w 385"/>
                <a:gd name="T41" fmla="*/ 75 h 577"/>
                <a:gd name="T42" fmla="*/ 200 w 385"/>
                <a:gd name="T43" fmla="*/ 146 h 577"/>
                <a:gd name="T44" fmla="*/ 193 w 385"/>
                <a:gd name="T45" fmla="*/ 147 h 577"/>
                <a:gd name="T46" fmla="*/ 193 w 385"/>
                <a:gd name="T47" fmla="*/ 75 h 577"/>
                <a:gd name="T48" fmla="*/ 175 w 385"/>
                <a:gd name="T49" fmla="*/ 158 h 577"/>
                <a:gd name="T50" fmla="*/ 29 w 385"/>
                <a:gd name="T51" fmla="*/ 472 h 577"/>
                <a:gd name="T52" fmla="*/ 200 w 385"/>
                <a:gd name="T53" fmla="*/ 309 h 577"/>
                <a:gd name="T54" fmla="*/ 193 w 385"/>
                <a:gd name="T55" fmla="*/ 267 h 577"/>
                <a:gd name="T56" fmla="*/ 186 w 385"/>
                <a:gd name="T57" fmla="*/ 309 h 577"/>
                <a:gd name="T58" fmla="*/ 188 w 385"/>
                <a:gd name="T59" fmla="*/ 161 h 577"/>
                <a:gd name="T60" fmla="*/ 197 w 385"/>
                <a:gd name="T61" fmla="*/ 161 h 577"/>
                <a:gd name="T62" fmla="*/ 200 w 385"/>
                <a:gd name="T63" fmla="*/ 309 h 577"/>
                <a:gd name="T64" fmla="*/ 210 w 385"/>
                <a:gd name="T65" fmla="*/ 158 h 577"/>
                <a:gd name="T66" fmla="*/ 298 w 385"/>
                <a:gd name="T67" fmla="*/ 319 h 577"/>
                <a:gd name="T68" fmla="*/ 356 w 385"/>
                <a:gd name="T69" fmla="*/ 472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5" h="577">
                  <a:moveTo>
                    <a:pt x="378" y="309"/>
                  </a:moveTo>
                  <a:cubicBezTo>
                    <a:pt x="309" y="309"/>
                    <a:pt x="309" y="309"/>
                    <a:pt x="309" y="309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2" y="123"/>
                    <a:pt x="243" y="117"/>
                    <a:pt x="243" y="111"/>
                  </a:cubicBezTo>
                  <a:cubicBezTo>
                    <a:pt x="243" y="86"/>
                    <a:pt x="224" y="65"/>
                    <a:pt x="200" y="61"/>
                  </a:cubicBezTo>
                  <a:cubicBezTo>
                    <a:pt x="200" y="7"/>
                    <a:pt x="200" y="7"/>
                    <a:pt x="200" y="7"/>
                  </a:cubicBezTo>
                  <a:cubicBezTo>
                    <a:pt x="200" y="3"/>
                    <a:pt x="197" y="0"/>
                    <a:pt x="193" y="0"/>
                  </a:cubicBezTo>
                  <a:cubicBezTo>
                    <a:pt x="189" y="0"/>
                    <a:pt x="186" y="3"/>
                    <a:pt x="186" y="7"/>
                  </a:cubicBezTo>
                  <a:cubicBezTo>
                    <a:pt x="186" y="61"/>
                    <a:pt x="186" y="61"/>
                    <a:pt x="186" y="61"/>
                  </a:cubicBezTo>
                  <a:cubicBezTo>
                    <a:pt x="161" y="65"/>
                    <a:pt x="143" y="86"/>
                    <a:pt x="143" y="111"/>
                  </a:cubicBezTo>
                  <a:cubicBezTo>
                    <a:pt x="143" y="117"/>
                    <a:pt x="144" y="122"/>
                    <a:pt x="145" y="127"/>
                  </a:cubicBezTo>
                  <a:cubicBezTo>
                    <a:pt x="76" y="309"/>
                    <a:pt x="76" y="309"/>
                    <a:pt x="76" y="309"/>
                  </a:cubicBezTo>
                  <a:cubicBezTo>
                    <a:pt x="7" y="309"/>
                    <a:pt x="7" y="309"/>
                    <a:pt x="7" y="309"/>
                  </a:cubicBezTo>
                  <a:cubicBezTo>
                    <a:pt x="3" y="309"/>
                    <a:pt x="0" y="313"/>
                    <a:pt x="0" y="316"/>
                  </a:cubicBezTo>
                  <a:cubicBezTo>
                    <a:pt x="0" y="320"/>
                    <a:pt x="3" y="323"/>
                    <a:pt x="7" y="323"/>
                  </a:cubicBezTo>
                  <a:cubicBezTo>
                    <a:pt x="70" y="323"/>
                    <a:pt x="70" y="323"/>
                    <a:pt x="70" y="323"/>
                  </a:cubicBezTo>
                  <a:cubicBezTo>
                    <a:pt x="15" y="470"/>
                    <a:pt x="15" y="470"/>
                    <a:pt x="15" y="470"/>
                  </a:cubicBezTo>
                  <a:cubicBezTo>
                    <a:pt x="14" y="471"/>
                    <a:pt x="14" y="473"/>
                    <a:pt x="15" y="475"/>
                  </a:cubicBezTo>
                  <a:cubicBezTo>
                    <a:pt x="36" y="524"/>
                    <a:pt x="36" y="524"/>
                    <a:pt x="36" y="524"/>
                  </a:cubicBezTo>
                  <a:cubicBezTo>
                    <a:pt x="36" y="570"/>
                    <a:pt x="36" y="570"/>
                    <a:pt x="36" y="570"/>
                  </a:cubicBezTo>
                  <a:cubicBezTo>
                    <a:pt x="36" y="574"/>
                    <a:pt x="40" y="577"/>
                    <a:pt x="43" y="577"/>
                  </a:cubicBezTo>
                  <a:cubicBezTo>
                    <a:pt x="47" y="577"/>
                    <a:pt x="50" y="574"/>
                    <a:pt x="50" y="570"/>
                  </a:cubicBezTo>
                  <a:cubicBezTo>
                    <a:pt x="50" y="523"/>
                    <a:pt x="50" y="523"/>
                    <a:pt x="50" y="523"/>
                  </a:cubicBezTo>
                  <a:cubicBezTo>
                    <a:pt x="127" y="323"/>
                    <a:pt x="127" y="323"/>
                    <a:pt x="127" y="323"/>
                  </a:cubicBezTo>
                  <a:cubicBezTo>
                    <a:pt x="186" y="323"/>
                    <a:pt x="186" y="323"/>
                    <a:pt x="186" y="323"/>
                  </a:cubicBezTo>
                  <a:cubicBezTo>
                    <a:pt x="186" y="359"/>
                    <a:pt x="186" y="359"/>
                    <a:pt x="186" y="359"/>
                  </a:cubicBezTo>
                  <a:cubicBezTo>
                    <a:pt x="186" y="363"/>
                    <a:pt x="189" y="366"/>
                    <a:pt x="193" y="366"/>
                  </a:cubicBezTo>
                  <a:cubicBezTo>
                    <a:pt x="197" y="366"/>
                    <a:pt x="200" y="363"/>
                    <a:pt x="200" y="359"/>
                  </a:cubicBezTo>
                  <a:cubicBezTo>
                    <a:pt x="200" y="323"/>
                    <a:pt x="200" y="323"/>
                    <a:pt x="200" y="323"/>
                  </a:cubicBezTo>
                  <a:cubicBezTo>
                    <a:pt x="258" y="323"/>
                    <a:pt x="258" y="323"/>
                    <a:pt x="258" y="323"/>
                  </a:cubicBezTo>
                  <a:cubicBezTo>
                    <a:pt x="334" y="523"/>
                    <a:pt x="334" y="523"/>
                    <a:pt x="334" y="523"/>
                  </a:cubicBezTo>
                  <a:cubicBezTo>
                    <a:pt x="334" y="570"/>
                    <a:pt x="334" y="570"/>
                    <a:pt x="334" y="570"/>
                  </a:cubicBezTo>
                  <a:cubicBezTo>
                    <a:pt x="334" y="574"/>
                    <a:pt x="337" y="577"/>
                    <a:pt x="341" y="577"/>
                  </a:cubicBezTo>
                  <a:cubicBezTo>
                    <a:pt x="345" y="577"/>
                    <a:pt x="348" y="574"/>
                    <a:pt x="348" y="570"/>
                  </a:cubicBezTo>
                  <a:cubicBezTo>
                    <a:pt x="348" y="524"/>
                    <a:pt x="348" y="524"/>
                    <a:pt x="348" y="524"/>
                  </a:cubicBezTo>
                  <a:cubicBezTo>
                    <a:pt x="370" y="475"/>
                    <a:pt x="370" y="475"/>
                    <a:pt x="370" y="475"/>
                  </a:cubicBezTo>
                  <a:cubicBezTo>
                    <a:pt x="371" y="473"/>
                    <a:pt x="371" y="471"/>
                    <a:pt x="370" y="470"/>
                  </a:cubicBezTo>
                  <a:cubicBezTo>
                    <a:pt x="314" y="323"/>
                    <a:pt x="314" y="323"/>
                    <a:pt x="314" y="323"/>
                  </a:cubicBezTo>
                  <a:cubicBezTo>
                    <a:pt x="378" y="323"/>
                    <a:pt x="378" y="323"/>
                    <a:pt x="378" y="323"/>
                  </a:cubicBezTo>
                  <a:cubicBezTo>
                    <a:pt x="382" y="323"/>
                    <a:pt x="385" y="320"/>
                    <a:pt x="385" y="316"/>
                  </a:cubicBezTo>
                  <a:cubicBezTo>
                    <a:pt x="385" y="313"/>
                    <a:pt x="382" y="309"/>
                    <a:pt x="378" y="309"/>
                  </a:cubicBezTo>
                  <a:close/>
                  <a:moveTo>
                    <a:pt x="193" y="75"/>
                  </a:moveTo>
                  <a:cubicBezTo>
                    <a:pt x="213" y="75"/>
                    <a:pt x="229" y="91"/>
                    <a:pt x="229" y="111"/>
                  </a:cubicBezTo>
                  <a:cubicBezTo>
                    <a:pt x="229" y="129"/>
                    <a:pt x="217" y="143"/>
                    <a:pt x="200" y="146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198" y="147"/>
                    <a:pt x="195" y="147"/>
                    <a:pt x="193" y="147"/>
                  </a:cubicBezTo>
                  <a:cubicBezTo>
                    <a:pt x="173" y="147"/>
                    <a:pt x="157" y="131"/>
                    <a:pt x="157" y="111"/>
                  </a:cubicBezTo>
                  <a:cubicBezTo>
                    <a:pt x="157" y="91"/>
                    <a:pt x="173" y="75"/>
                    <a:pt x="193" y="75"/>
                  </a:cubicBezTo>
                  <a:close/>
                  <a:moveTo>
                    <a:pt x="154" y="143"/>
                  </a:moveTo>
                  <a:cubicBezTo>
                    <a:pt x="160" y="150"/>
                    <a:pt x="167" y="155"/>
                    <a:pt x="175" y="158"/>
                  </a:cubicBezTo>
                  <a:cubicBezTo>
                    <a:pt x="43" y="504"/>
                    <a:pt x="43" y="504"/>
                    <a:pt x="43" y="504"/>
                  </a:cubicBezTo>
                  <a:cubicBezTo>
                    <a:pt x="29" y="472"/>
                    <a:pt x="29" y="472"/>
                    <a:pt x="29" y="472"/>
                  </a:cubicBezTo>
                  <a:lnTo>
                    <a:pt x="154" y="143"/>
                  </a:lnTo>
                  <a:close/>
                  <a:moveTo>
                    <a:pt x="200" y="309"/>
                  </a:moveTo>
                  <a:cubicBezTo>
                    <a:pt x="200" y="274"/>
                    <a:pt x="200" y="274"/>
                    <a:pt x="200" y="274"/>
                  </a:cubicBezTo>
                  <a:cubicBezTo>
                    <a:pt x="200" y="271"/>
                    <a:pt x="197" y="267"/>
                    <a:pt x="193" y="267"/>
                  </a:cubicBezTo>
                  <a:cubicBezTo>
                    <a:pt x="189" y="267"/>
                    <a:pt x="186" y="271"/>
                    <a:pt x="186" y="27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32" y="309"/>
                    <a:pt x="132" y="309"/>
                    <a:pt x="132" y="309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90" y="161"/>
                    <a:pt x="191" y="161"/>
                    <a:pt x="193" y="161"/>
                  </a:cubicBezTo>
                  <a:cubicBezTo>
                    <a:pt x="194" y="161"/>
                    <a:pt x="195" y="161"/>
                    <a:pt x="197" y="161"/>
                  </a:cubicBezTo>
                  <a:cubicBezTo>
                    <a:pt x="253" y="309"/>
                    <a:pt x="253" y="309"/>
                    <a:pt x="253" y="309"/>
                  </a:cubicBezTo>
                  <a:lnTo>
                    <a:pt x="200" y="309"/>
                  </a:lnTo>
                  <a:close/>
                  <a:moveTo>
                    <a:pt x="342" y="504"/>
                  </a:moveTo>
                  <a:cubicBezTo>
                    <a:pt x="210" y="158"/>
                    <a:pt x="210" y="158"/>
                    <a:pt x="210" y="158"/>
                  </a:cubicBezTo>
                  <a:cubicBezTo>
                    <a:pt x="218" y="155"/>
                    <a:pt x="225" y="150"/>
                    <a:pt x="231" y="144"/>
                  </a:cubicBezTo>
                  <a:cubicBezTo>
                    <a:pt x="298" y="319"/>
                    <a:pt x="298" y="319"/>
                    <a:pt x="298" y="319"/>
                  </a:cubicBezTo>
                  <a:cubicBezTo>
                    <a:pt x="298" y="319"/>
                    <a:pt x="298" y="319"/>
                    <a:pt x="298" y="319"/>
                  </a:cubicBezTo>
                  <a:cubicBezTo>
                    <a:pt x="356" y="472"/>
                    <a:pt x="356" y="472"/>
                    <a:pt x="356" y="472"/>
                  </a:cubicBezTo>
                  <a:lnTo>
                    <a:pt x="342" y="5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8" name="Oval 5">
              <a:extLst>
                <a:ext uri="{FF2B5EF4-FFF2-40B4-BE49-F238E27FC236}">
                  <a16:creationId xmlns:a16="http://schemas.microsoft.com/office/drawing/2014/main" id="{76F457A2-CE73-4565-81B0-448645A04A29}"/>
                </a:ext>
              </a:extLst>
            </p:cNvPr>
            <p:cNvSpPr/>
            <p:nvPr/>
          </p:nvSpPr>
          <p:spPr>
            <a:xfrm>
              <a:off x="5240881" y="1588939"/>
              <a:ext cx="1800000" cy="1800000"/>
            </a:xfrm>
            <a:prstGeom prst="ellipse">
              <a:avLst/>
            </a:prstGeom>
            <a:solidFill>
              <a:srgbClr val="FF2734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</a:endParaRPr>
            </a:p>
          </p:txBody>
        </p:sp>
        <p:sp>
          <p:nvSpPr>
            <p:cNvPr id="10" name="Oval 7">
              <a:extLst>
                <a:ext uri="{FF2B5EF4-FFF2-40B4-BE49-F238E27FC236}">
                  <a16:creationId xmlns:a16="http://schemas.microsoft.com/office/drawing/2014/main" id="{128D6D3C-E68C-4527-8200-EFE2C2147BB7}"/>
                </a:ext>
              </a:extLst>
            </p:cNvPr>
            <p:cNvSpPr/>
            <p:nvPr/>
          </p:nvSpPr>
          <p:spPr>
            <a:xfrm>
              <a:off x="6804248" y="1614429"/>
              <a:ext cx="1800000" cy="1800000"/>
            </a:xfrm>
            <a:prstGeom prst="ellipse">
              <a:avLst/>
            </a:prstGeom>
            <a:solidFill>
              <a:srgbClr val="003878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</a:endParaRPr>
            </a:p>
          </p:txBody>
        </p:sp>
        <p:sp>
          <p:nvSpPr>
            <p:cNvPr id="38" name="Rectangle 29">
              <a:extLst>
                <a:ext uri="{FF2B5EF4-FFF2-40B4-BE49-F238E27FC236}">
                  <a16:creationId xmlns:a16="http://schemas.microsoft.com/office/drawing/2014/main" id="{62B542B3-2702-482F-AF62-4A1E13949CB9}"/>
                </a:ext>
              </a:extLst>
            </p:cNvPr>
            <p:cNvSpPr/>
            <p:nvPr/>
          </p:nvSpPr>
          <p:spPr>
            <a:xfrm>
              <a:off x="2264864" y="2794641"/>
              <a:ext cx="1498567" cy="355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800" dirty="0">
                  <a:solidFill>
                    <a:schemeClr val="bg1"/>
                  </a:solidFill>
                  <a:latin typeface="Lato" panose="020B0604020202020204" charset="0"/>
                </a:rPr>
                <a:t>2. Method</a:t>
              </a:r>
            </a:p>
          </p:txBody>
        </p:sp>
        <p:sp>
          <p:nvSpPr>
            <p:cNvPr id="39" name="Rectangle 29">
              <a:extLst>
                <a:ext uri="{FF2B5EF4-FFF2-40B4-BE49-F238E27FC236}">
                  <a16:creationId xmlns:a16="http://schemas.microsoft.com/office/drawing/2014/main" id="{23B20CE5-0167-420A-9366-1D1AC86E550C}"/>
                </a:ext>
              </a:extLst>
            </p:cNvPr>
            <p:cNvSpPr/>
            <p:nvPr/>
          </p:nvSpPr>
          <p:spPr>
            <a:xfrm>
              <a:off x="3840051" y="2762467"/>
              <a:ext cx="1498567" cy="355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800" dirty="0">
                  <a:solidFill>
                    <a:schemeClr val="bg1"/>
                  </a:solidFill>
                  <a:latin typeface="Lato" panose="020B0604020202020204" charset="0"/>
                </a:rPr>
                <a:t>3. Analyze</a:t>
              </a:r>
            </a:p>
          </p:txBody>
        </p:sp>
        <p:sp>
          <p:nvSpPr>
            <p:cNvPr id="40" name="Rectangle 29">
              <a:extLst>
                <a:ext uri="{FF2B5EF4-FFF2-40B4-BE49-F238E27FC236}">
                  <a16:creationId xmlns:a16="http://schemas.microsoft.com/office/drawing/2014/main" id="{E204E443-990B-43C2-97A5-2C9B5A1A2852}"/>
                </a:ext>
              </a:extLst>
            </p:cNvPr>
            <p:cNvSpPr/>
            <p:nvPr/>
          </p:nvSpPr>
          <p:spPr>
            <a:xfrm>
              <a:off x="5422637" y="2779725"/>
              <a:ext cx="1498567" cy="355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800" dirty="0">
                  <a:solidFill>
                    <a:schemeClr val="bg1"/>
                  </a:solidFill>
                  <a:latin typeface="Lato" panose="020B0604020202020204" charset="0"/>
                </a:rPr>
                <a:t>4. Simulate</a:t>
              </a:r>
            </a:p>
          </p:txBody>
        </p:sp>
        <p:sp>
          <p:nvSpPr>
            <p:cNvPr id="41" name="Rectangle 29">
              <a:extLst>
                <a:ext uri="{FF2B5EF4-FFF2-40B4-BE49-F238E27FC236}">
                  <a16:creationId xmlns:a16="http://schemas.microsoft.com/office/drawing/2014/main" id="{F2D840A6-6B1A-4345-8C6D-4D98B4E39210}"/>
                </a:ext>
              </a:extLst>
            </p:cNvPr>
            <p:cNvSpPr/>
            <p:nvPr/>
          </p:nvSpPr>
          <p:spPr>
            <a:xfrm>
              <a:off x="6954965" y="2738143"/>
              <a:ext cx="1498567" cy="3554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800" dirty="0">
                  <a:solidFill>
                    <a:schemeClr val="bg1"/>
                  </a:solidFill>
                  <a:latin typeface="Lato" panose="020B0604020202020204" charset="0"/>
                </a:rPr>
                <a:t>5. Strategy</a:t>
              </a:r>
            </a:p>
          </p:txBody>
        </p:sp>
        <p:pic>
          <p:nvPicPr>
            <p:cNvPr id="42" name="Picture 4" descr="https://static.thenounproject.com/png/661802-200.png">
              <a:extLst>
                <a:ext uri="{FF2B5EF4-FFF2-40B4-BE49-F238E27FC236}">
                  <a16:creationId xmlns:a16="http://schemas.microsoft.com/office/drawing/2014/main" id="{BE233FB6-6C15-49E9-9320-01934780F5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blackWhite">
            <a:xfrm>
              <a:off x="1090780" y="191046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6" descr="https://static.thenounproject.com/png/1077374-200.png">
              <a:extLst>
                <a:ext uri="{FF2B5EF4-FFF2-40B4-BE49-F238E27FC236}">
                  <a16:creationId xmlns:a16="http://schemas.microsoft.com/office/drawing/2014/main" id="{5D020E87-31BA-4255-A9D5-7F8B40DDE5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4147" y="191046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https://static.thenounproject.com/png/1909759-200.png">
              <a:extLst>
                <a:ext uri="{FF2B5EF4-FFF2-40B4-BE49-F238E27FC236}">
                  <a16:creationId xmlns:a16="http://schemas.microsoft.com/office/drawing/2014/main" id="{7C3ACBAD-D2DB-4CA3-8072-4BD3B503AD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0881" y="191046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https://static.thenounproject.com/png/995525-200.png">
              <a:extLst>
                <a:ext uri="{FF2B5EF4-FFF2-40B4-BE49-F238E27FC236}">
                  <a16:creationId xmlns:a16="http://schemas.microsoft.com/office/drawing/2014/main" id="{CBD10457-EE96-4645-A304-035976C8B8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4248" y="191046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https://static.thenounproject.com/png/1214469-200.png">
              <a:extLst>
                <a:ext uri="{FF2B5EF4-FFF2-40B4-BE49-F238E27FC236}">
                  <a16:creationId xmlns:a16="http://schemas.microsoft.com/office/drawing/2014/main" id="{D6150DC9-6B39-46D3-9E37-03D2A556EC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7514" y="191046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4" name="Pijl: rechts 73">
            <a:extLst>
              <a:ext uri="{FF2B5EF4-FFF2-40B4-BE49-F238E27FC236}">
                <a16:creationId xmlns:a16="http://schemas.microsoft.com/office/drawing/2014/main" id="{3452BE8B-72D3-4252-A170-159DB0D8D938}"/>
              </a:ext>
            </a:extLst>
          </p:cNvPr>
          <p:cNvSpPr/>
          <p:nvPr/>
        </p:nvSpPr>
        <p:spPr>
          <a:xfrm rot="5400000">
            <a:off x="2930451" y="3228567"/>
            <a:ext cx="216024" cy="360040"/>
          </a:xfrm>
          <a:prstGeom prst="rightArrow">
            <a:avLst/>
          </a:prstGeom>
          <a:solidFill>
            <a:srgbClr val="FF273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22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decel="736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9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9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 animBg="1"/>
      <p:bldP spid="7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 52">
            <a:extLst>
              <a:ext uri="{FF2B5EF4-FFF2-40B4-BE49-F238E27FC236}">
                <a16:creationId xmlns:a16="http://schemas.microsoft.com/office/drawing/2014/main" id="{D50DBFA6-3371-47B5-B33A-8F8B8EDDB610}"/>
              </a:ext>
            </a:extLst>
          </p:cNvPr>
          <p:cNvSpPr/>
          <p:nvPr/>
        </p:nvSpPr>
        <p:spPr>
          <a:xfrm>
            <a:off x="-5691021" y="1258986"/>
            <a:ext cx="9344097" cy="1046697"/>
          </a:xfrm>
          <a:custGeom>
            <a:avLst/>
            <a:gdLst>
              <a:gd name="connsiteX0" fmla="*/ 0 w 10945091"/>
              <a:gd name="connsiteY0" fmla="*/ 1731818 h 1731818"/>
              <a:gd name="connsiteX1" fmla="*/ 8913091 w 10945091"/>
              <a:gd name="connsiteY1" fmla="*/ 1731818 h 1731818"/>
              <a:gd name="connsiteX2" fmla="*/ 10945091 w 10945091"/>
              <a:gd name="connsiteY2" fmla="*/ 0 h 1731818"/>
              <a:gd name="connsiteX0" fmla="*/ 0 w 13780798"/>
              <a:gd name="connsiteY0" fmla="*/ 1731818 h 1731818"/>
              <a:gd name="connsiteX1" fmla="*/ 11748798 w 13780798"/>
              <a:gd name="connsiteY1" fmla="*/ 1731818 h 1731818"/>
              <a:gd name="connsiteX2" fmla="*/ 13780798 w 13780798"/>
              <a:gd name="connsiteY2" fmla="*/ 0 h 173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80798" h="1731818">
                <a:moveTo>
                  <a:pt x="0" y="1731818"/>
                </a:moveTo>
                <a:lnTo>
                  <a:pt x="11748798" y="1731818"/>
                </a:lnTo>
                <a:lnTo>
                  <a:pt x="13780798" y="0"/>
                </a:lnTo>
              </a:path>
            </a:pathLst>
          </a:custGeom>
          <a:ln w="419100" cap="rnd">
            <a:solidFill>
              <a:srgbClr val="B3B3B3"/>
            </a:solidFill>
            <a:round/>
            <a:tailEnd type="triangle" w="med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72" name="Straight Connector 53">
            <a:extLst>
              <a:ext uri="{FF2B5EF4-FFF2-40B4-BE49-F238E27FC236}">
                <a16:creationId xmlns:a16="http://schemas.microsoft.com/office/drawing/2014/main" id="{5B5A94DA-AC4A-4139-94FA-D902F70A90B8}"/>
              </a:ext>
            </a:extLst>
          </p:cNvPr>
          <p:cNvCxnSpPr/>
          <p:nvPr/>
        </p:nvCxnSpPr>
        <p:spPr>
          <a:xfrm>
            <a:off x="-7029375" y="2715766"/>
            <a:ext cx="12133169" cy="0"/>
          </a:xfrm>
          <a:prstGeom prst="line">
            <a:avLst/>
          </a:prstGeom>
          <a:ln w="419100" cap="rnd">
            <a:solidFill>
              <a:srgbClr val="003878"/>
            </a:solidFill>
            <a:round/>
            <a:tailEnd type="triangle" w="med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Freeform 55">
            <a:extLst>
              <a:ext uri="{FF2B5EF4-FFF2-40B4-BE49-F238E27FC236}">
                <a16:creationId xmlns:a16="http://schemas.microsoft.com/office/drawing/2014/main" id="{4EFA3967-21AF-4838-9509-84B17C6DB46F}"/>
              </a:ext>
            </a:extLst>
          </p:cNvPr>
          <p:cNvSpPr/>
          <p:nvPr/>
        </p:nvSpPr>
        <p:spPr>
          <a:xfrm flipV="1">
            <a:off x="-9901608" y="3131178"/>
            <a:ext cx="12451635" cy="1046697"/>
          </a:xfrm>
          <a:custGeom>
            <a:avLst/>
            <a:gdLst>
              <a:gd name="connsiteX0" fmla="*/ 0 w 10945091"/>
              <a:gd name="connsiteY0" fmla="*/ 1731818 h 1731818"/>
              <a:gd name="connsiteX1" fmla="*/ 8913091 w 10945091"/>
              <a:gd name="connsiteY1" fmla="*/ 1731818 h 1731818"/>
              <a:gd name="connsiteX2" fmla="*/ 10945091 w 10945091"/>
              <a:gd name="connsiteY2" fmla="*/ 0 h 1731818"/>
              <a:gd name="connsiteX0" fmla="*/ 0 w 13780798"/>
              <a:gd name="connsiteY0" fmla="*/ 1731818 h 1731818"/>
              <a:gd name="connsiteX1" fmla="*/ 11748798 w 13780798"/>
              <a:gd name="connsiteY1" fmla="*/ 1731818 h 1731818"/>
              <a:gd name="connsiteX2" fmla="*/ 13780798 w 13780798"/>
              <a:gd name="connsiteY2" fmla="*/ 0 h 173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780798" h="1731818">
                <a:moveTo>
                  <a:pt x="0" y="1731818"/>
                </a:moveTo>
                <a:lnTo>
                  <a:pt x="11748798" y="1731818"/>
                </a:lnTo>
                <a:lnTo>
                  <a:pt x="13780798" y="0"/>
                </a:lnTo>
              </a:path>
            </a:pathLst>
          </a:custGeom>
          <a:ln w="419100" cap="rnd">
            <a:solidFill>
              <a:srgbClr val="FF2734"/>
            </a:solidFill>
            <a:round/>
            <a:tailEnd type="triangle" w="med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80" name="Rectangle 61">
            <a:extLst>
              <a:ext uri="{FF2B5EF4-FFF2-40B4-BE49-F238E27FC236}">
                <a16:creationId xmlns:a16="http://schemas.microsoft.com/office/drawing/2014/main" id="{C96DDA9D-3201-4208-9417-C8D1F46C679E}"/>
              </a:ext>
            </a:extLst>
          </p:cNvPr>
          <p:cNvSpPr/>
          <p:nvPr/>
        </p:nvSpPr>
        <p:spPr>
          <a:xfrm>
            <a:off x="3832212" y="4144095"/>
            <a:ext cx="30165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Lato" panose="020B0604020202020204" charset="0"/>
              </a:rPr>
              <a:t>Costs reduction for Lagerwey</a:t>
            </a:r>
          </a:p>
        </p:txBody>
      </p:sp>
      <p:sp>
        <p:nvSpPr>
          <p:cNvPr id="83" name="Oval 64">
            <a:extLst>
              <a:ext uri="{FF2B5EF4-FFF2-40B4-BE49-F238E27FC236}">
                <a16:creationId xmlns:a16="http://schemas.microsoft.com/office/drawing/2014/main" id="{D6202B59-939A-4672-A987-D614C3C8D127}"/>
              </a:ext>
            </a:extLst>
          </p:cNvPr>
          <p:cNvSpPr/>
          <p:nvPr/>
        </p:nvSpPr>
        <p:spPr>
          <a:xfrm>
            <a:off x="3745147" y="380672"/>
            <a:ext cx="933016" cy="933016"/>
          </a:xfrm>
          <a:prstGeom prst="ellipse">
            <a:avLst/>
          </a:prstGeom>
          <a:solidFill>
            <a:srgbClr val="B3B3B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0" name="Tekstvak 109">
            <a:extLst>
              <a:ext uri="{FF2B5EF4-FFF2-40B4-BE49-F238E27FC236}">
                <a16:creationId xmlns:a16="http://schemas.microsoft.com/office/drawing/2014/main" id="{123170BC-93B2-4464-8474-1A38C9F7FC10}"/>
              </a:ext>
            </a:extLst>
          </p:cNvPr>
          <p:cNvSpPr txBox="1"/>
          <p:nvPr/>
        </p:nvSpPr>
        <p:spPr>
          <a:xfrm>
            <a:off x="6340223" y="2450917"/>
            <a:ext cx="2832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dirty="0">
                <a:latin typeface="Lato" panose="020B0604020202020204" charset="0"/>
              </a:rPr>
              <a:t>Comprehensive </a:t>
            </a:r>
            <a:r>
              <a:rPr lang="nl-NL" sz="1600" dirty="0" err="1">
                <a:latin typeface="Lato" panose="020B0604020202020204" charset="0"/>
              </a:rPr>
              <a:t>applicability</a:t>
            </a:r>
            <a:r>
              <a:rPr lang="nl-NL" sz="1600" dirty="0">
                <a:latin typeface="Lato" panose="020B0604020202020204" charset="0"/>
              </a:rPr>
              <a:t>  </a:t>
            </a:r>
          </a:p>
        </p:txBody>
      </p:sp>
      <p:grpSp>
        <p:nvGrpSpPr>
          <p:cNvPr id="113" name="Groep 112">
            <a:extLst>
              <a:ext uri="{FF2B5EF4-FFF2-40B4-BE49-F238E27FC236}">
                <a16:creationId xmlns:a16="http://schemas.microsoft.com/office/drawing/2014/main" id="{7CB82768-0330-4AE1-A09F-2096F6B85790}"/>
              </a:ext>
            </a:extLst>
          </p:cNvPr>
          <p:cNvGrpSpPr/>
          <p:nvPr/>
        </p:nvGrpSpPr>
        <p:grpSpPr>
          <a:xfrm>
            <a:off x="5255501" y="2248071"/>
            <a:ext cx="933016" cy="933016"/>
            <a:chOff x="5346310" y="2248918"/>
            <a:chExt cx="933016" cy="933016"/>
          </a:xfrm>
        </p:grpSpPr>
        <p:sp>
          <p:nvSpPr>
            <p:cNvPr id="98" name="Oval 79">
              <a:extLst>
                <a:ext uri="{FF2B5EF4-FFF2-40B4-BE49-F238E27FC236}">
                  <a16:creationId xmlns:a16="http://schemas.microsoft.com/office/drawing/2014/main" id="{D67893C9-D815-416A-B90C-0FD4C22A9D1F}"/>
                </a:ext>
              </a:extLst>
            </p:cNvPr>
            <p:cNvSpPr/>
            <p:nvPr/>
          </p:nvSpPr>
          <p:spPr>
            <a:xfrm>
              <a:off x="5346310" y="2248918"/>
              <a:ext cx="933016" cy="933016"/>
            </a:xfrm>
            <a:prstGeom prst="ellipse">
              <a:avLst/>
            </a:prstGeom>
            <a:solidFill>
              <a:srgbClr val="00387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>
                <a:solidFill>
                  <a:schemeClr val="tx1"/>
                </a:solidFill>
              </a:endParaRPr>
            </a:p>
          </p:txBody>
        </p:sp>
        <p:pic>
          <p:nvPicPr>
            <p:cNvPr id="5122" name="Picture 2" descr="https://static.thenounproject.com/png/1874166-200.png">
              <a:extLst>
                <a:ext uri="{FF2B5EF4-FFF2-40B4-BE49-F238E27FC236}">
                  <a16:creationId xmlns:a16="http://schemas.microsoft.com/office/drawing/2014/main" id="{A0BFB52B-1595-4DDF-94B7-06214A49EF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262" y="2374870"/>
              <a:ext cx="681111" cy="6811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6" name="Oval 77">
            <a:extLst>
              <a:ext uri="{FF2B5EF4-FFF2-40B4-BE49-F238E27FC236}">
                <a16:creationId xmlns:a16="http://schemas.microsoft.com/office/drawing/2014/main" id="{FA122B02-A635-4D80-A512-5DE0E8DD384B}"/>
              </a:ext>
            </a:extLst>
          </p:cNvPr>
          <p:cNvSpPr/>
          <p:nvPr/>
        </p:nvSpPr>
        <p:spPr>
          <a:xfrm>
            <a:off x="2824323" y="3846864"/>
            <a:ext cx="933016" cy="933016"/>
          </a:xfrm>
          <a:prstGeom prst="ellipse">
            <a:avLst/>
          </a:prstGeom>
          <a:solidFill>
            <a:srgbClr val="FF27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/>
              </a:solidFill>
            </a:endParaRPr>
          </a:p>
        </p:txBody>
      </p:sp>
      <p:pic>
        <p:nvPicPr>
          <p:cNvPr id="117" name="Picture 4" descr="https://static.thenounproject.com/png/19811-200.png">
            <a:extLst>
              <a:ext uri="{FF2B5EF4-FFF2-40B4-BE49-F238E27FC236}">
                <a16:creationId xmlns:a16="http://schemas.microsoft.com/office/drawing/2014/main" id="{57264743-E38A-43E5-B737-09370043C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655" y="499919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Tekstvak 114">
            <a:extLst>
              <a:ext uri="{FF2B5EF4-FFF2-40B4-BE49-F238E27FC236}">
                <a16:creationId xmlns:a16="http://schemas.microsoft.com/office/drawing/2014/main" id="{7E39BBD0-79EF-409B-A93F-60C2B29832A7}"/>
              </a:ext>
            </a:extLst>
          </p:cNvPr>
          <p:cNvSpPr txBox="1"/>
          <p:nvPr/>
        </p:nvSpPr>
        <p:spPr>
          <a:xfrm>
            <a:off x="2800151" y="4020984"/>
            <a:ext cx="98135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nl-NL" sz="3200" dirty="0">
                <a:solidFill>
                  <a:schemeClr val="bg1"/>
                </a:solidFill>
                <a:latin typeface="Lato" panose="020B0604020202020204" charset="0"/>
              </a:rPr>
              <a:t>52%</a:t>
            </a:r>
          </a:p>
        </p:txBody>
      </p:sp>
      <p:sp>
        <p:nvSpPr>
          <p:cNvPr id="119" name="Tekstvak 118">
            <a:extLst>
              <a:ext uri="{FF2B5EF4-FFF2-40B4-BE49-F238E27FC236}">
                <a16:creationId xmlns:a16="http://schemas.microsoft.com/office/drawing/2014/main" id="{7492C87B-CAA9-4AB1-AADF-30FC0867332B}"/>
              </a:ext>
            </a:extLst>
          </p:cNvPr>
          <p:cNvSpPr txBox="1"/>
          <p:nvPr/>
        </p:nvSpPr>
        <p:spPr>
          <a:xfrm>
            <a:off x="4801041" y="567531"/>
            <a:ext cx="1951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dirty="0" err="1">
                <a:latin typeface="Lato" panose="020B0604020202020204" charset="0"/>
              </a:rPr>
              <a:t>Actual</a:t>
            </a:r>
            <a:r>
              <a:rPr lang="nl-NL" sz="1600" dirty="0">
                <a:latin typeface="Lato" panose="020B0604020202020204" charset="0"/>
              </a:rPr>
              <a:t> system data</a:t>
            </a:r>
          </a:p>
        </p:txBody>
      </p:sp>
    </p:spTree>
    <p:extLst>
      <p:ext uri="{BB962C8B-B14F-4D97-AF65-F5344CB8AC3E}">
        <p14:creationId xmlns:p14="http://schemas.microsoft.com/office/powerpoint/2010/main" val="34391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4" grpId="0" animBg="1"/>
      <p:bldP spid="80" grpId="0"/>
      <p:bldP spid="83" grpId="0" animBg="1"/>
      <p:bldP spid="110" grpId="0"/>
      <p:bldP spid="96" grpId="0" animBg="1"/>
      <p:bldP spid="1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>
            <a:spLocks noGrp="1"/>
          </p:cNvSpPr>
          <p:nvPr>
            <p:ph type="ctrTitle" idx="4294967295"/>
          </p:nvPr>
        </p:nvSpPr>
        <p:spPr>
          <a:xfrm>
            <a:off x="323528" y="725488"/>
            <a:ext cx="5237485" cy="116046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6000" dirty="0">
                <a:solidFill>
                  <a:srgbClr val="FF2734"/>
                </a:solidFill>
              </a:rPr>
              <a:t>Thank </a:t>
            </a:r>
            <a:r>
              <a:rPr lang="nl-NL" sz="6000" dirty="0" err="1">
                <a:solidFill>
                  <a:srgbClr val="FF2734"/>
                </a:solidFill>
              </a:rPr>
              <a:t>you</a:t>
            </a:r>
            <a:r>
              <a:rPr lang="en" sz="6000" dirty="0">
                <a:solidFill>
                  <a:srgbClr val="FF2734"/>
                </a:solidFill>
              </a:rPr>
              <a:t>!</a:t>
            </a:r>
          </a:p>
        </p:txBody>
      </p:sp>
      <p:sp>
        <p:nvSpPr>
          <p:cNvPr id="295" name="Shape 295"/>
          <p:cNvSpPr txBox="1">
            <a:spLocks noGrp="1"/>
          </p:cNvSpPr>
          <p:nvPr>
            <p:ph type="subTitle" idx="4294967295"/>
          </p:nvPr>
        </p:nvSpPr>
        <p:spPr>
          <a:xfrm>
            <a:off x="323528" y="1754188"/>
            <a:ext cx="5237485" cy="78422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800" b="1" dirty="0">
                <a:solidFill>
                  <a:srgbClr val="FFFFFF"/>
                </a:solidFill>
              </a:rPr>
              <a:t>For your attention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227" y="0"/>
            <a:ext cx="289177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128679"/>
      </p:ext>
    </p:extLst>
  </p:cSld>
  <p:clrMapOvr>
    <a:masterClrMapping/>
  </p:clrMapOvr>
</p:sld>
</file>

<file path=ppt/theme/theme1.xml><?xml version="1.0" encoding="utf-8"?>
<a:theme xmlns:a="http://schemas.openxmlformats.org/drawingml/2006/main" name="Antonio template">
  <a:themeElements>
    <a:clrScheme name="Lagerwey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003878"/>
      </a:accent1>
      <a:accent2>
        <a:srgbClr val="FF2734"/>
      </a:accent2>
      <a:accent3>
        <a:srgbClr val="B3B3B3"/>
      </a:accent3>
      <a:accent4>
        <a:srgbClr val="93C6FF"/>
      </a:accent4>
      <a:accent5>
        <a:srgbClr val="FFAFB5"/>
      </a:accent5>
      <a:accent6>
        <a:srgbClr val="000000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784</TotalTime>
  <Words>98</Words>
  <Application>Microsoft Office PowerPoint</Application>
  <PresentationFormat>Diavoorstelling (16:9)</PresentationFormat>
  <Paragraphs>33</Paragraphs>
  <Slides>5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2</vt:i4>
      </vt:variant>
      <vt:variant>
        <vt:lpstr>Diatitels</vt:lpstr>
      </vt:variant>
      <vt:variant>
        <vt:i4>5</vt:i4>
      </vt:variant>
    </vt:vector>
  </HeadingPairs>
  <TitlesOfParts>
    <vt:vector size="12" baseType="lpstr">
      <vt:lpstr>Arial</vt:lpstr>
      <vt:lpstr>Calibri Light</vt:lpstr>
      <vt:lpstr>Lato</vt:lpstr>
      <vt:lpstr>Calibri</vt:lpstr>
      <vt:lpstr>Raleway</vt:lpstr>
      <vt:lpstr>Antonio template</vt:lpstr>
      <vt:lpstr>Custom Design</vt:lpstr>
      <vt:lpstr>Condition-based maintenance optimisation of wind power turbines</vt:lpstr>
      <vt:lpstr>PowerPoint-presentatie</vt:lpstr>
      <vt:lpstr>PowerPoint-presentatie</vt:lpstr>
      <vt:lpstr>PowerPoint-presentatie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Simulation study for the  AHH Inc. Distribution Centre</dc:title>
  <dc:creator>B.J.H. Klein Kranenbarg</dc:creator>
  <cp:lastModifiedBy>Margot Kho</cp:lastModifiedBy>
  <cp:revision>202</cp:revision>
  <dcterms:modified xsi:type="dcterms:W3CDTF">2018-11-12T15:52:57Z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co">
    <vt:lpwstr>JA</vt:lpwstr>
  </property>
</Properties>
</file>