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8" r:id="rId4"/>
    <p:sldId id="266" r:id="rId5"/>
    <p:sldId id="269" r:id="rId6"/>
    <p:sldId id="267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6E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 snapToGrid="0">
      <p:cViewPr varScale="1">
        <p:scale>
          <a:sx n="81" d="100"/>
          <a:sy n="81" d="100"/>
        </p:scale>
        <p:origin x="72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7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073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06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849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450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289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770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0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295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039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74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EEE6C-E46B-4C41-A272-07DD2A325541}" type="datetimeFigureOut">
              <a:rPr lang="en-US" smtClean="0"/>
              <a:t>11/11/2018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A7013-B356-46EF-B75B-BD25EDC7C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18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882478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Bell MT" panose="02020503060305020303" pitchFamily="18" charset="0"/>
              </a:rPr>
              <a:t>Dynamic Dispatching and Repositioning Policies in Service Logistics Networks</a:t>
            </a:r>
            <a:endParaRPr lang="en-US" dirty="0">
              <a:latin typeface="Bell MT" panose="020205030603050203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856681"/>
            <a:ext cx="9144000" cy="1722316"/>
          </a:xfrm>
        </p:spPr>
        <p:txBody>
          <a:bodyPr anchor="ctr"/>
          <a:lstStyle/>
          <a:p>
            <a:r>
              <a:rPr lang="en-US" dirty="0" smtClean="0">
                <a:latin typeface="Bell MT" panose="02020503060305020303" pitchFamily="18" charset="0"/>
              </a:rPr>
              <a:t>Collin Drent</a:t>
            </a:r>
          </a:p>
          <a:p>
            <a:r>
              <a:rPr lang="en-US" sz="1800" dirty="0">
                <a:latin typeface="Bell MT" panose="02020503060305020303" pitchFamily="18" charset="0"/>
              </a:rPr>
              <a:t>j</a:t>
            </a:r>
            <a:r>
              <a:rPr lang="en-US" sz="1800" dirty="0" smtClean="0">
                <a:latin typeface="Bell MT" panose="02020503060305020303" pitchFamily="18" charset="0"/>
              </a:rPr>
              <a:t>oint work with Geert-Jan van Houtum (TU/e) and Minou Olde Keizer (CQM)</a:t>
            </a:r>
            <a:endParaRPr lang="en-US" sz="1800" dirty="0"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28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" y="-18709"/>
            <a:ext cx="12192487" cy="6876709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214" y="2074522"/>
            <a:ext cx="650296" cy="6502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8160" y="1904398"/>
            <a:ext cx="650296" cy="6502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5683" y="5155935"/>
            <a:ext cx="549703" cy="5497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3985" y="1563151"/>
            <a:ext cx="549703" cy="54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60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5.18519E-6 L 4.16667E-7 -5.18519E-6 C 0.00169 0.003 0.00365 0.00624 0.00534 0.00948 C 0.00599 0.01064 0.00651 0.01226 0.0069 0.01365 C 0.00729 0.01481 0.00703 0.01666 0.00768 0.01782 C 0.0082 0.01874 0.00924 0.01874 0.01003 0.01921 C 0.01055 0.0206 0.01081 0.02222 0.01159 0.02314 C 0.01211 0.02407 0.01328 0.0236 0.0138 0.02453 C 0.01445 0.02569 0.01432 0.02754 0.01458 0.0287 C 0.01588 0.03333 0.01615 0.03286 0.01849 0.03564 C 0.01901 0.03703 0.01927 0.03865 0.02005 0.03981 C 0.0207 0.04073 0.02174 0.04004 0.0224 0.0412 C 0.0237 0.04351 0.0237 0.04837 0.02539 0.0493 C 0.02617 0.04976 0.02708 0.05023 0.02773 0.05069 C 0.02878 0.05161 0.02982 0.05277 0.03086 0.05347 C 0.03216 0.05416 0.03346 0.05439 0.03477 0.05485 C 0.03581 0.05532 0.03685 0.05578 0.03776 0.05624 C 0.03932 0.0581 0.04141 0.05902 0.04245 0.0618 C 0.04297 0.06319 0.04336 0.06481 0.04401 0.06597 C 0.04622 0.0699 0.04609 0.06782 0.0487 0.0699 C 0.05469 0.07523 0.0474 0.0706 0.05325 0.07407 L 0.05794 0.07962 C 0.05872 0.08055 0.05963 0.08124 0.06029 0.0824 C 0.06315 0.08749 0.06159 0.08587 0.06484 0.08796 C 0.06562 0.08888 0.06654 0.08935 0.06719 0.0905 C 0.06849 0.09305 0.06849 0.09791 0.07031 0.09884 C 0.07109 0.0993 0.07187 0.09953 0.07266 0.10023 C 0.07422 0.10161 0.07656 0.10555 0.07799 0.10717 C 0.07904 0.1081 0.08008 0.10902 0.08112 0.10995 C 0.0819 0.11134 0.08255 0.11296 0.08346 0.11388 C 0.08411 0.11481 0.08503 0.11481 0.08581 0.11527 C 0.08685 0.1162 0.08789 0.11712 0.0888 0.11805 C 0.09049 0.1199 0.09349 0.1236 0.09349 0.1236 C 0.09375 0.12499 0.09375 0.12661 0.09427 0.12777 C 0.09479 0.1287 0.09583 0.12847 0.09661 0.12916 C 0.0974 0.12985 0.09805 0.13101 0.09896 0.13194 C 0.10195 0.13448 0.10065 0.13148 0.10352 0.13587 C 0.10521 0.13865 0.10638 0.14212 0.1082 0.14421 C 0.10898 0.14513 0.10977 0.14583 0.11055 0.14698 C 0.11133 0.14814 0.11198 0.14999 0.11276 0.15115 C 0.11432 0.15323 0.11615 0.15416 0.11745 0.15671 C 0.12031 0.1618 0.11875 0.16018 0.12213 0.16203 C 0.12344 0.16944 0.1224 0.16504 0.12591 0.17453 C 0.12643 0.17592 0.12682 0.17754 0.12747 0.1787 C 0.12852 0.17985 0.12969 0.18101 0.1306 0.18263 C 0.13125 0.18379 0.13151 0.18564 0.13216 0.1868 C 0.13359 0.18911 0.13685 0.19235 0.13685 0.19235 C 0.13737 0.19374 0.1375 0.1956 0.13828 0.19652 C 0.13971 0.19791 0.14167 0.19768 0.14297 0.1993 L 0.14531 0.20208 C 0.14609 0.2037 0.14687 0.20555 0.14766 0.2074 C 0.14818 0.20879 0.14844 0.21064 0.14922 0.21157 C 0.14974 0.21249 0.15065 0.21249 0.15143 0.21296 C 0.15391 0.22152 0.15234 0.21666 0.15612 0.22661 C 0.15664 0.228 0.15677 0.23032 0.15768 0.23078 L 0.16003 0.23217 C 0.16055 0.23402 0.16107 0.23587 0.16159 0.23773 C 0.16185 0.23911 0.16185 0.24073 0.16237 0.24189 C 0.16289 0.24305 0.1638 0.24374 0.16458 0.24467 C 0.16484 0.24606 0.16497 0.24745 0.16536 0.2486 C 0.16602 0.25023 0.16706 0.25138 0.16771 0.25277 C 0.16836 0.25416 0.16875 0.25555 0.16927 0.25694 L 0.17083 0.26527 C 0.17109 0.26666 0.17096 0.26828 0.17161 0.26944 C 0.1724 0.2706 0.17305 0.27222 0.17396 0.27337 C 0.17461 0.27453 0.17539 0.27523 0.17617 0.27615 C 0.1776 0.27985 0.17799 0.28171 0.18008 0.28448 C 0.18151 0.28657 0.18477 0.29004 0.18477 0.29004 C 0.18503 0.29143 0.18516 0.29282 0.18555 0.29398 C 0.18646 0.29698 0.18763 0.29953 0.18854 0.30231 C 0.18906 0.3037 0.18945 0.30532 0.1901 0.30648 L 0.19245 0.31064 C 0.19388 0.31782 0.19232 0.31203 0.19557 0.31874 C 0.20091 0.33032 0.19271 0.31504 0.19948 0.32708 C 0.19974 0.32847 0.19974 0.32985 0.20026 0.33124 C 0.20234 0.33796 0.20247 0.33911 0.2056 0.34212 C 0.20664 0.34328 0.20768 0.34421 0.20872 0.3449 C 0.2095 0.3456 0.21029 0.3456 0.21107 0.34629 C 0.21706 0.35161 0.2099 0.34698 0.21562 0.35046 C 0.21615 0.35185 0.21654 0.35347 0.21719 0.35462 C 0.21784 0.35555 0.21901 0.35485 0.21953 0.35601 C 0.22005 0.35694 0.21966 0.35925 0.22031 0.35995 C 0.22135 0.36134 0.22292 0.36087 0.22422 0.36134 L 0.22878 0.36689 C 0.22956 0.36782 0.23021 0.36921 0.23112 0.36967 C 0.2319 0.37013 0.23268 0.37036 0.23346 0.37106 C 0.23424 0.37175 0.2349 0.37337 0.23581 0.37384 C 0.23815 0.37523 0.24818 0.37638 0.24896 0.37661 C 0.25 0.37685 0.25378 0.378 0.25508 0.37939 C 0.26263 0.3868 0.25677 0.38356 0.26289 0.3861 C 0.26354 0.38703 0.26458 0.38773 0.2651 0.38888 C 0.2681 0.3956 0.26315 0.39143 0.26823 0.39444 C 0.2737 0.40393 0.26771 0.39467 0.27292 0.39999 C 0.27539 0.40231 0.27591 0.40462 0.27825 0.40671 C 0.27904 0.4074 0.27982 0.40763 0.2806 0.4081 C 0.28164 0.40902 0.28268 0.40995 0.28372 0.41087 C 0.2845 0.41226 0.28516 0.41388 0.28607 0.41504 C 0.28672 0.41597 0.28776 0.4155 0.28828 0.41643 C 0.28906 0.41735 0.28906 0.41967 0.28984 0.4206 C 0.29128 0.42198 0.29297 0.42245 0.29453 0.42337 L 0.29687 0.42476 C 0.30052 0.42893 0.29831 0.42685 0.30378 0.43009 L 0.30612 0.43148 C 0.30781 0.43472 0.31146 0.44166 0.3138 0.44259 C 0.31784 0.44398 0.3181 0.44421 0.3224 0.44536 C 0.32422 0.44583 0.32604 0.44606 0.32773 0.44675 L 0.33711 0.44953 C 0.33906 0.44907 0.34115 0.44837 0.34323 0.44814 C 0.34792 0.44745 0.35247 0.44745 0.35716 0.44675 C 0.35794 0.44652 0.35872 0.4456 0.3595 0.44536 C 0.36224 0.44467 0.3651 0.44444 0.36797 0.44398 L 0.37266 0.4412 C 0.37526 0.43958 0.37435 0.44073 0.37578 0.43842 " pathEditMode="relative" ptsTypes="AAAAAAAAAAAAAAAAAAAAAAAAAAAAAAAAAAAAAAAAAAAAAAAAAAAAAAAAAAAAAAAAAAAAAAAAAAAAAAAAAAAAAAAAAAAAAAAAAAAAAAAAAAAAAAAAA">
                                      <p:cBhvr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41667E-6 7.40741E-7 L -5.41667E-6 7.40741E-7 C -0.00183 -0.00278 -0.00352 -0.00602 -0.00548 -0.00833 C -0.00691 -0.00972 -0.0086 -0.01019 -0.01016 -0.01111 L -0.01251 -0.0125 C -0.01615 -0.0169 -0.01394 -0.01458 -0.01941 -0.01782 L -0.02175 -0.01921 C -0.02253 -0.02014 -0.02345 -0.02083 -0.0241 -0.02199 C -0.02475 -0.02315 -0.02488 -0.02523 -0.02553 -0.02616 C -0.02618 -0.02708 -0.02722 -0.02685 -0.02787 -0.02755 C -0.02957 -0.02917 -0.03074 -0.03195 -0.03256 -0.0331 C -0.03334 -0.03357 -0.03412 -0.0338 -0.0349 -0.03449 C -0.03647 -0.03611 -0.03777 -0.03889 -0.03946 -0.03982 C -0.04102 -0.04074 -0.04259 -0.04213 -0.04415 -0.04259 C -0.0491 -0.04445 -0.04675 -0.04352 -0.05105 -0.04537 C -0.05209 -0.04537 -0.05925 -0.04537 -0.06199 -0.04259 C -0.06355 -0.04097 -0.06654 -0.03727 -0.06654 -0.03727 C -0.06798 -0.02986 -0.06694 -0.03426 -0.07045 -0.02477 L -0.07201 -0.0206 C -0.07253 -0.01921 -0.07279 -0.01736 -0.07358 -0.01667 L -0.07579 -0.01389 C -0.07944 -0.00417 -0.07735 -0.00741 -0.08126 -0.00278 C -0.08178 7.40741E-7 -0.08217 0.00347 -0.0836 0.00532 C -0.08425 0.00625 -0.08516 0.00625 -0.08595 0.00671 C -0.09037 0.01852 -0.08503 0.0037 -0.08816 0.01505 C -0.08907 0.01805 -0.09063 0.02106 -0.09207 0.02338 C -0.09285 0.0243 -0.09363 0.02523 -0.09441 0.02593 C -0.09571 0.03333 -0.09428 0.02731 -0.09753 0.03426 C -0.09806 0.03565 -0.09832 0.03727 -0.0991 0.03843 C -0.10001 0.04005 -0.10339 0.04329 -0.10444 0.04398 C -0.106 0.04491 -0.10769 0.04514 -0.10912 0.04676 C -0.1099 0.04745 -0.11056 0.04884 -0.11147 0.0493 C -0.1129 0.05046 -0.11602 0.05208 -0.11602 0.05208 L -0.13152 0.05069 C -0.13386 0.05046 -0.13621 0.05 -0.13842 0.0493 C -0.13946 0.04907 -0.1405 0.04815 -0.14154 0.04792 C -0.14545 0.04722 -0.14923 0.04722 -0.15313 0.04676 C -0.15535 0.0456 -0.15899 0.04421 -0.16095 0.04259 C -0.16186 0.04167 -0.1629 0.04028 -0.16394 0.03981 C -0.16654 0.03889 -0.16915 0.03889 -0.17175 0.03843 C -0.17332 0.03796 -0.17475 0.0375 -0.17631 0.03704 C -0.18217 0.03356 -0.18139 0.03333 -0.18868 0.03287 C -0.20079 0.03218 -0.2129 0.03194 -0.22501 0.03148 C -0.23503 0.02801 -0.22279 0.03194 -0.24363 0.0287 C -0.24493 0.02847 -0.24766 0.02685 -0.24897 0.02593 C -0.25001 0.02616 -0.25717 0.02616 -0.2599 0.0287 C -0.26147 0.03032 -0.26277 0.03333 -0.26446 0.03426 C -0.26602 0.03518 -0.26772 0.03542 -0.26915 0.03704 L -0.27605 0.04537 L -0.27839 0.04792 C -0.27891 0.0493 -0.27918 0.05116 -0.27996 0.05208 C -0.28217 0.05486 -0.28386 0.05324 -0.28608 0.05208 C -0.29285 0.04421 -0.28438 0.0537 -0.29076 0.04792 C -0.29298 0.04606 -0.29376 0.04421 -0.29545 0.0412 C -0.2961 0.03773 -0.29623 0.03565 -0.29779 0.03287 C -0.29845 0.03171 -0.29923 0.03102 -0.30001 0.03009 C -0.30144 0.02292 -0.29988 0.0287 -0.30313 0.02199 C -0.30639 0.01505 -0.30274 0.02014 -0.30704 0.01505 C -0.30756 0.01366 -0.30795 0.01227 -0.3086 0.01088 C -0.31029 0.00718 -0.31173 0.00579 -0.31394 0.00278 C -0.31811 -0.00833 -0.31264 0.00486 -0.31785 -0.00417 C -0.3185 -0.00532 -0.31876 -0.00718 -0.31941 -0.00833 C -0.32084 -0.01111 -0.32266 -0.01343 -0.32397 -0.01667 C -0.32475 -0.01829 -0.32566 -0.02014 -0.32631 -0.02199 C -0.32735 -0.02477 -0.32813 -0.02801 -0.32944 -0.03032 C -0.33022 -0.03171 -0.33087 -0.03333 -0.33178 -0.03449 C -0.33321 -0.03634 -0.33634 -0.03982 -0.33634 -0.03982 C -0.34259 -0.05648 -0.33308 -0.03218 -0.34024 -0.04676 C -0.34154 -0.04931 -0.34207 -0.05278 -0.34337 -0.05509 C -0.34415 -0.05648 -0.34493 -0.05764 -0.34571 -0.05926 C -0.34675 -0.06134 -0.34753 -0.06389 -0.34871 -0.06597 C -0.34936 -0.06713 -0.3504 -0.06759 -0.35105 -0.06875 C -0.35222 -0.07037 -0.35313 -0.07245 -0.35418 -0.07431 C -0.356 -0.08403 -0.35326 -0.07269 -0.35808 -0.08125 C -0.35886 -0.08264 -0.35899 -0.08495 -0.35964 -0.08657 C -0.36121 -0.09167 -0.36082 -0.09051 -0.36342 -0.09352 C -0.36485 -0.1007 -0.36381 -0.09653 -0.36733 -0.10579 C -0.36785 -0.10718 -0.36811 -0.10903 -0.36889 -0.10995 L -0.37123 -0.11273 C -0.37175 -0.11412 -0.37201 -0.11574 -0.37266 -0.1169 C -0.37345 -0.11806 -0.37449 -0.11829 -0.37501 -0.11968 C -0.37579 -0.1213 -0.37605 -0.12338 -0.37657 -0.12523 C -0.37761 -0.12801 -0.37852 -0.13079 -0.3797 -0.13333 C -0.38048 -0.13519 -0.38126 -0.13704 -0.38204 -0.13889 C -0.38308 -0.14167 -0.38503 -0.14699 -0.38503 -0.14699 " pathEditMode="relative" ptsTypes="AAAAAAAAAAAAAAAAAAAAAAAAAAAAAAAAAAAAAAAAAAAAAAAAAAAAAAAAAAAAAAAAAAAAAAAAAAAAAAAAAAAAA">
                                      <p:cBhvr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503 -0.14676 L -0.38503 -0.14676 C -0.38685 -0.14421 -0.38854 -0.14097 -0.3905 -0.13866 C -0.39115 -0.13773 -0.39219 -0.1382 -0.39284 -0.13727 C -0.39779 -0.13009 -0.39089 -0.13519 -0.39675 -0.13171 C -0.3987 -0.12824 -0.40091 -0.12384 -0.40365 -0.12222 L -0.40599 -0.12083 C -0.40677 -0.11991 -0.40742 -0.11875 -0.40834 -0.11806 C -0.40977 -0.1169 -0.41289 -0.11528 -0.41289 -0.11528 C -0.41315 -0.11389 -0.41302 -0.11204 -0.41367 -0.11111 C -0.41498 -0.10949 -0.41836 -0.10833 -0.41836 -0.10833 C -0.42005 -0.10533 -0.42084 -0.10347 -0.42305 -0.10139 C -0.4237 -0.10093 -0.42448 -0.10046 -0.42526 -0.1 C -0.42604 -0.09908 -0.42683 -0.09815 -0.42761 -0.09745 C -0.42839 -0.09676 -0.4293 -0.09676 -0.42995 -0.09607 C -0.43151 -0.09445 -0.43308 -0.09236 -0.43464 -0.09051 C -0.43542 -0.08958 -0.43607 -0.0882 -0.43685 -0.08773 L -0.43919 -0.08634 C -0.44466 -0.07662 -0.43867 -0.08611 -0.44388 -0.08079 C -0.44492 -0.07963 -0.44584 -0.07778 -0.44701 -0.07662 C -0.44948 -0.07408 -0.44922 -0.07708 -0.44922 -0.07384 " pathEditMode="relative" ptsTypes="AAAAAAAAAAAAAAAAAAAAA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5469"/>
          </a:xfr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762" y="4854277"/>
            <a:ext cx="549703" cy="5497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6843" y="469160"/>
            <a:ext cx="549703" cy="5497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910" y="1113994"/>
            <a:ext cx="549703" cy="5497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3054" y="2348146"/>
            <a:ext cx="549703" cy="5497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8751" y="1506111"/>
            <a:ext cx="549703" cy="5497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7927" y="3944687"/>
            <a:ext cx="549703" cy="5497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3443" y="469159"/>
            <a:ext cx="549703" cy="5497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7723" y="4854277"/>
            <a:ext cx="549703" cy="5497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817047"/>
            <a:ext cx="549703" cy="5497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3710" y="6116892"/>
            <a:ext cx="549703" cy="5497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313" y="5638727"/>
            <a:ext cx="549703" cy="54970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463" y="315793"/>
            <a:ext cx="549703" cy="5497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851" y="5241509"/>
            <a:ext cx="650296" cy="65029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018" y="3555306"/>
            <a:ext cx="650296" cy="65029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778" y="3197568"/>
            <a:ext cx="650296" cy="65029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852" y="1641539"/>
            <a:ext cx="650296" cy="65029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369" y="1697850"/>
            <a:ext cx="650296" cy="65029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779" y="3366750"/>
            <a:ext cx="650296" cy="6502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862" y="5425480"/>
            <a:ext cx="650296" cy="65029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308" y="1197806"/>
            <a:ext cx="650296" cy="65029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198" y="702758"/>
            <a:ext cx="650296" cy="65029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919" y="2667403"/>
            <a:ext cx="650296" cy="65029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239" y="3427733"/>
            <a:ext cx="650296" cy="65029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648" y="1878423"/>
            <a:ext cx="650296" cy="65029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6728" y="4731417"/>
            <a:ext cx="650296" cy="65029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031" y="5403980"/>
            <a:ext cx="650296" cy="65029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447" y="5560106"/>
            <a:ext cx="650296" cy="65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53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Bell MT" panose="02020503060305020303" pitchFamily="18" charset="0"/>
              </a:rPr>
              <a:t>Online Algorithm</a:t>
            </a:r>
            <a:endParaRPr lang="en-US" dirty="0">
              <a:latin typeface="Bell MT" panose="020205030603050203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7191" y="1841520"/>
            <a:ext cx="3234179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US" u="sng" dirty="0" smtClean="0">
                <a:latin typeface="Bell MT" panose="02020503060305020303" pitchFamily="18" charset="0"/>
              </a:rPr>
              <a:t>Algorithm</a:t>
            </a:r>
          </a:p>
          <a:p>
            <a:pPr marL="0" indent="0" algn="ctr">
              <a:buNone/>
            </a:pPr>
            <a:endParaRPr lang="en-US" u="sng" dirty="0" smtClean="0">
              <a:latin typeface="Bell MT" panose="02020503060305020303" pitchFamily="18" charset="0"/>
            </a:endParaRPr>
          </a:p>
          <a:p>
            <a:r>
              <a:rPr lang="en-US" dirty="0" smtClean="0">
                <a:latin typeface="Bell MT" panose="02020503060305020303" pitchFamily="18" charset="0"/>
              </a:rPr>
              <a:t>Minimize costs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>
                <a:latin typeface="Bell MT" panose="02020503060305020303" pitchFamily="18" charset="0"/>
              </a:rPr>
              <a:t>Travelled distance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>
                <a:latin typeface="Bell MT" panose="02020503060305020303" pitchFamily="18" charset="0"/>
              </a:rPr>
              <a:t>Penalty costs</a:t>
            </a:r>
          </a:p>
          <a:p>
            <a:r>
              <a:rPr lang="en-US" dirty="0" smtClean="0">
                <a:latin typeface="Bell MT" panose="02020503060305020303" pitchFamily="18" charset="0"/>
              </a:rPr>
              <a:t>Maximize future coverage</a:t>
            </a:r>
          </a:p>
          <a:p>
            <a:pPr marL="0" indent="0" algn="ctr">
              <a:buNone/>
            </a:pPr>
            <a:r>
              <a:rPr lang="en-US" dirty="0">
                <a:latin typeface="Bell MT" panose="02020503060305020303" pitchFamily="18" charset="0"/>
              </a:rPr>
              <a:t>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18881" y="1841520"/>
            <a:ext cx="323417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u="sng" dirty="0" smtClean="0">
                <a:latin typeface="Bell MT" panose="02020503060305020303" pitchFamily="18" charset="0"/>
              </a:rPr>
              <a:t>Input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u="sng" dirty="0" smtClean="0">
              <a:latin typeface="Bell MT" panose="02020503060305020303" pitchFamily="18" charset="0"/>
            </a:endParaRPr>
          </a:p>
          <a:p>
            <a:r>
              <a:rPr lang="en-US" dirty="0" smtClean="0">
                <a:latin typeface="Bell MT" panose="02020503060305020303" pitchFamily="18" charset="0"/>
              </a:rPr>
              <a:t>Real-time locations</a:t>
            </a:r>
          </a:p>
          <a:p>
            <a:r>
              <a:rPr lang="en-US" dirty="0" smtClean="0">
                <a:latin typeface="Bell MT" panose="02020503060305020303" pitchFamily="18" charset="0"/>
              </a:rPr>
              <a:t>Timing of service requests</a:t>
            </a:r>
            <a:endParaRPr lang="en-US" dirty="0">
              <a:latin typeface="Bell MT" panose="02020503060305020303" pitchFamily="18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995501" y="1841520"/>
            <a:ext cx="323417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u="sng" dirty="0" smtClean="0">
                <a:latin typeface="Bell MT" panose="02020503060305020303" pitchFamily="18" charset="0"/>
              </a:rPr>
              <a:t>Output</a:t>
            </a:r>
          </a:p>
        </p:txBody>
      </p:sp>
    </p:spTree>
    <p:extLst>
      <p:ext uri="{BB962C8B-B14F-4D97-AF65-F5344CB8AC3E}">
        <p14:creationId xmlns:p14="http://schemas.microsoft.com/office/powerpoint/2010/main" val="894062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5469"/>
          </a:xfr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762" y="4854277"/>
            <a:ext cx="549703" cy="5497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6843" y="469160"/>
            <a:ext cx="549703" cy="5497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910" y="1113994"/>
            <a:ext cx="549703" cy="5497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3054" y="2348146"/>
            <a:ext cx="549703" cy="5497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8751" y="1506111"/>
            <a:ext cx="549703" cy="5497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7927" y="3944687"/>
            <a:ext cx="549703" cy="5497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3443" y="469159"/>
            <a:ext cx="549703" cy="5497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7723" y="4854277"/>
            <a:ext cx="549703" cy="5497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817047"/>
            <a:ext cx="549703" cy="5497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3710" y="6116892"/>
            <a:ext cx="549703" cy="5497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313" y="5638727"/>
            <a:ext cx="549703" cy="54970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463" y="315793"/>
            <a:ext cx="549703" cy="5497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851" y="5241509"/>
            <a:ext cx="650296" cy="65029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018" y="3555306"/>
            <a:ext cx="650296" cy="65029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778" y="3197568"/>
            <a:ext cx="650296" cy="65029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852" y="1641539"/>
            <a:ext cx="650296" cy="65029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369" y="1697850"/>
            <a:ext cx="650296" cy="65029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779" y="3366750"/>
            <a:ext cx="650296" cy="6502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862" y="5425480"/>
            <a:ext cx="650296" cy="65029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308" y="1197806"/>
            <a:ext cx="650296" cy="65029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198" y="702758"/>
            <a:ext cx="650296" cy="65029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919" y="2667403"/>
            <a:ext cx="650296" cy="65029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239" y="3427733"/>
            <a:ext cx="650296" cy="65029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648" y="1878423"/>
            <a:ext cx="650296" cy="65029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6728" y="4731417"/>
            <a:ext cx="650296" cy="65029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031" y="5403980"/>
            <a:ext cx="650296" cy="65029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447" y="5560106"/>
            <a:ext cx="650296" cy="650296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3282749" y="3004878"/>
            <a:ext cx="579740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dirty="0" smtClean="0">
                <a:latin typeface="Bell MT" panose="02020503060305020303" pitchFamily="18" charset="0"/>
              </a:rPr>
              <a:t>Easy to implement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dirty="0" smtClean="0">
                <a:latin typeface="Bell MT" panose="02020503060305020303" pitchFamily="18" charset="0"/>
              </a:rPr>
              <a:t>Instant online decision-making</a:t>
            </a:r>
          </a:p>
        </p:txBody>
      </p:sp>
    </p:spTree>
    <p:extLst>
      <p:ext uri="{BB962C8B-B14F-4D97-AF65-F5344CB8AC3E}">
        <p14:creationId xmlns:p14="http://schemas.microsoft.com/office/powerpoint/2010/main" val="370144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44444E-6 L 0.11237 -0.1493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12" y="-747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7.40741E-7 L -0.09206 -0.01296 " pathEditMode="relative" rAng="0" ptsTypes="AA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09" y="-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-0.00534 -0.1713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" y="-856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48148E-6 L 0.1349 -0.04722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45" y="-236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2.59259E-6 L -0.16341 -0.02639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77" y="-131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06484 -0.19514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2" y="-976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1.48148E-6 L -0.09089 0.00903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44" y="44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21276 0.10972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38" y="548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2.59259E-6 L -0.05625 -0.06158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-307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07407E-6 L 0.00716 -0.18773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" y="-939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4.07407E-6 L -0.08151 -0.08658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76" y="-432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85185E-6 L -0.07955 0.00093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4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7.40741E-7 L -0.34024 -0.02292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8" y="-115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-0.28021 0.38588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10" y="1928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22222E-6 L -0.1612 -0.20532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60" y="-1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Bell MT" panose="02020503060305020303" pitchFamily="18" charset="0"/>
              </a:rPr>
              <a:t>Cost savings</a:t>
            </a:r>
            <a:endParaRPr lang="en-US" dirty="0">
              <a:latin typeface="Bell MT" panose="02020503060305020303" pitchFamily="18" charset="0"/>
            </a:endParaRPr>
          </a:p>
        </p:txBody>
      </p:sp>
      <p:sp>
        <p:nvSpPr>
          <p:cNvPr id="4" name="Flowchart: Magnetic Disk 3"/>
          <p:cNvSpPr/>
          <p:nvPr/>
        </p:nvSpPr>
        <p:spPr>
          <a:xfrm>
            <a:off x="1216058" y="1690688"/>
            <a:ext cx="1442302" cy="3523537"/>
          </a:xfrm>
          <a:prstGeom prst="flowChartMagneticDisk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Magnetic Disk 5"/>
          <p:cNvSpPr/>
          <p:nvPr/>
        </p:nvSpPr>
        <p:spPr>
          <a:xfrm>
            <a:off x="5129753" y="3875369"/>
            <a:ext cx="1442302" cy="1338855"/>
          </a:xfrm>
          <a:prstGeom prst="flowChartMagneticDisk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owchart: Magnetic Disk 8"/>
          <p:cNvSpPr/>
          <p:nvPr/>
        </p:nvSpPr>
        <p:spPr>
          <a:xfrm>
            <a:off x="9043448" y="4213781"/>
            <a:ext cx="1354317" cy="1000444"/>
          </a:xfrm>
          <a:prstGeom prst="flowChartMagneticDisk">
            <a:avLst/>
          </a:prstGeom>
          <a:solidFill>
            <a:srgbClr val="00B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67098" y="5506764"/>
            <a:ext cx="1740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Bell MT" panose="02020503060305020303" pitchFamily="18" charset="0"/>
              </a:rPr>
              <a:t>Static Policy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4250786" y="5506764"/>
            <a:ext cx="32002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Bell MT" panose="02020503060305020303" pitchFamily="18" charset="0"/>
              </a:rPr>
              <a:t>+ Dynamic Dispatching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8173042" y="5506765"/>
            <a:ext cx="3430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Bell MT" panose="02020503060305020303" pitchFamily="18" charset="0"/>
              </a:rPr>
              <a:t>+ Dynamic Repositioning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84722" y="2906229"/>
            <a:ext cx="904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ell MT" panose="02020503060305020303" pitchFamily="18" charset="0"/>
              </a:rPr>
              <a:t>100%</a:t>
            </a:r>
            <a:endParaRPr lang="en-US" sz="2400" dirty="0">
              <a:latin typeface="Bell MT" panose="02020503060305020303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73281" y="4252337"/>
            <a:ext cx="964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Bell MT" panose="02020503060305020303" pitchFamily="18" charset="0"/>
              </a:rPr>
              <a:t>4</a:t>
            </a:r>
            <a:r>
              <a:rPr lang="en-US" sz="2400" dirty="0" smtClean="0">
                <a:latin typeface="Bell MT" panose="02020503060305020303" pitchFamily="18" charset="0"/>
              </a:rPr>
              <a:t>1.9%</a:t>
            </a:r>
            <a:endParaRPr lang="en-US" sz="2400" dirty="0">
              <a:latin typeface="Bell MT" panose="02020503060305020303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293258" y="4483170"/>
            <a:ext cx="1038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ell MT" panose="02020503060305020303" pitchFamily="18" charset="0"/>
              </a:rPr>
              <a:t>39.9%</a:t>
            </a:r>
            <a:endParaRPr lang="en-US" sz="2400" dirty="0">
              <a:latin typeface="Bell MT" panose="02020503060305020303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981202" y="2203878"/>
            <a:ext cx="3869701" cy="179775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850903" y="4007994"/>
            <a:ext cx="3869703" cy="3923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623470" y="2618508"/>
            <a:ext cx="1095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ell MT" panose="02020503060305020303" pitchFamily="18" charset="0"/>
              </a:rPr>
              <a:t>-58.1%</a:t>
            </a:r>
            <a:endParaRPr lang="en-US" sz="2400" dirty="0">
              <a:latin typeface="Bell MT" panose="02020503060305020303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93205" y="3751741"/>
            <a:ext cx="1095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ell MT" panose="02020503060305020303" pitchFamily="18" charset="0"/>
              </a:rPr>
              <a:t>-2%</a:t>
            </a:r>
            <a:endParaRPr lang="en-US" sz="2400" dirty="0">
              <a:latin typeface="Bell MT" panose="02020503060305020303" pitchFamily="18" charset="0"/>
            </a:endParaRPr>
          </a:p>
        </p:txBody>
      </p:sp>
      <p:sp>
        <p:nvSpPr>
          <p:cNvPr id="34" name="Down Arrow 33"/>
          <p:cNvSpPr/>
          <p:nvPr/>
        </p:nvSpPr>
        <p:spPr>
          <a:xfrm>
            <a:off x="8876906" y="1773518"/>
            <a:ext cx="1687398" cy="2373950"/>
          </a:xfrm>
          <a:prstGeom prst="downArrow">
            <a:avLst/>
          </a:prstGeom>
          <a:solidFill>
            <a:srgbClr val="00B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172713" y="3253103"/>
            <a:ext cx="1095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ell MT" panose="02020503060305020303" pitchFamily="18" charset="0"/>
              </a:rPr>
              <a:t>-60.1%</a:t>
            </a:r>
            <a:endParaRPr lang="en-US" sz="2400" dirty="0"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060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0" grpId="0"/>
      <p:bldP spid="11" grpId="0"/>
      <p:bldP spid="12" grpId="0"/>
      <p:bldP spid="13" grpId="0"/>
      <p:bldP spid="15" grpId="0"/>
      <p:bldP spid="16" grpId="0"/>
      <p:bldP spid="30" grpId="0"/>
      <p:bldP spid="31" grpId="0"/>
      <p:bldP spid="34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209" y="1098780"/>
            <a:ext cx="5438635" cy="5438635"/>
          </a:xfrm>
        </p:spPr>
      </p:pic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141713" y="518894"/>
            <a:ext cx="10079478" cy="823912"/>
          </a:xfrm>
        </p:spPr>
        <p:txBody>
          <a:bodyPr>
            <a:normAutofit/>
          </a:bodyPr>
          <a:lstStyle/>
          <a:p>
            <a:r>
              <a:rPr lang="en-US" b="0" dirty="0">
                <a:latin typeface="Bell MT" panose="02020503060305020303" pitchFamily="18" charset="0"/>
              </a:rPr>
              <a:t>J</a:t>
            </a:r>
            <a:r>
              <a:rPr lang="en-US" b="0" dirty="0" smtClean="0">
                <a:latin typeface="Bell MT" panose="02020503060305020303" pitchFamily="18" charset="0"/>
              </a:rPr>
              <a:t>oint </a:t>
            </a:r>
            <a:r>
              <a:rPr lang="en-US" b="0" dirty="0" smtClean="0">
                <a:latin typeface="Bell MT" panose="02020503060305020303" pitchFamily="18" charset="0"/>
              </a:rPr>
              <a:t>work with Geert-Jan van Houtum (TU/e) and Minou Olde Keizer (CQM)</a:t>
            </a:r>
            <a:endParaRPr lang="en-US" b="0" dirty="0">
              <a:latin typeface="Bell MT" panose="02020503060305020303" pitchFamily="18" charset="0"/>
            </a:endParaRPr>
          </a:p>
        </p:txBody>
      </p:sp>
      <p:pic>
        <p:nvPicPr>
          <p:cNvPr id="6148" name="Picture 4" descr="Gerelateerde afbeeldi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62" y="3004878"/>
            <a:ext cx="2917016" cy="145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Afbeeldingsresultaat voor CQ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319" y="3366452"/>
            <a:ext cx="3417619" cy="735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47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94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Bell MT</vt:lpstr>
      <vt:lpstr>Calibri</vt:lpstr>
      <vt:lpstr>Calibri Light</vt:lpstr>
      <vt:lpstr>Wingdings</vt:lpstr>
      <vt:lpstr>Office Theme</vt:lpstr>
      <vt:lpstr>Dynamic Dispatching and Repositioning Policies in Service Logistics Networks</vt:lpstr>
      <vt:lpstr>PowerPoint Presentation</vt:lpstr>
      <vt:lpstr>PowerPoint Presentation</vt:lpstr>
      <vt:lpstr>Online Algorithm</vt:lpstr>
      <vt:lpstr>PowerPoint Presentation</vt:lpstr>
      <vt:lpstr>Cost savings</vt:lpstr>
      <vt:lpstr>PowerPoint Presentation</vt:lpstr>
    </vt:vector>
  </TitlesOfParts>
  <Company>TU/e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Dynamic Dispatching and Repositioning Policies in Service Logistics Networks</dc:title>
  <dc:creator>Drent, C.</dc:creator>
  <cp:lastModifiedBy>Drent, C.</cp:lastModifiedBy>
  <cp:revision>33</cp:revision>
  <dcterms:created xsi:type="dcterms:W3CDTF">2018-11-09T12:29:07Z</dcterms:created>
  <dcterms:modified xsi:type="dcterms:W3CDTF">2018-11-11T21:55:42Z</dcterms:modified>
</cp:coreProperties>
</file>