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0"/>
  </p:notesMasterIdLst>
  <p:sldIdLst>
    <p:sldId id="478" r:id="rId2"/>
    <p:sldId id="493" r:id="rId3"/>
    <p:sldId id="490" r:id="rId4"/>
    <p:sldId id="494" r:id="rId5"/>
    <p:sldId id="491" r:id="rId6"/>
    <p:sldId id="467" r:id="rId7"/>
    <p:sldId id="496" r:id="rId8"/>
    <p:sldId id="497" r:id="rId9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Vanessa Klee" initials="VK" lastIdx="4" clrIdx="0">
    <p:extLst>
      <p:ext uri="{19B8F6BF-5375-455C-9EA6-DF929625EA0E}">
        <p15:presenceInfo xmlns:p15="http://schemas.microsoft.com/office/powerpoint/2012/main" userId="3c1be3e51454359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27D93"/>
    <a:srgbClr val="071B2B"/>
    <a:srgbClr val="000000"/>
    <a:srgbClr val="2D2282"/>
    <a:srgbClr val="009D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82"/>
    <p:restoredTop sz="94686"/>
  </p:normalViewPr>
  <p:slideViewPr>
    <p:cSldViewPr snapToGrid="0" snapToObjects="1">
      <p:cViewPr>
        <p:scale>
          <a:sx n="75" d="100"/>
          <a:sy n="75" d="100"/>
        </p:scale>
        <p:origin x="144" y="52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1D8E12-8C81-B940-905B-CE6A0D9F6B74}" type="datetimeFigureOut">
              <a:rPr lang="nl-NL" smtClean="0"/>
              <a:t>12-11-19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Klikken om de tekststijl van het model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24BA0A-7B93-734D-BC3B-FCA249543942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936688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Presentatie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3777118"/>
            <a:ext cx="9144000" cy="1772627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nl-NL"/>
              <a:t>Klikken om de titelstijl van het model te bewerken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6059549"/>
            <a:ext cx="9144000" cy="488655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 dirty="0"/>
              <a:t>Klikken om de ondertitelstijl van het model te bewerken</a:t>
            </a:r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4703243" y="980878"/>
            <a:ext cx="2716766" cy="1640868"/>
          </a:xfrm>
          <a:prstGeom prst="rect">
            <a:avLst/>
          </a:prstGeom>
        </p:spPr>
      </p:pic>
      <p:cxnSp>
        <p:nvCxnSpPr>
          <p:cNvPr id="10" name="Rechte verbindingslijn 9"/>
          <p:cNvCxnSpPr/>
          <p:nvPr userDrawn="1"/>
        </p:nvCxnSpPr>
        <p:spPr>
          <a:xfrm>
            <a:off x="1524000" y="3501483"/>
            <a:ext cx="9144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Rechte verbindingslijn 10"/>
          <p:cNvCxnSpPr/>
          <p:nvPr userDrawn="1"/>
        </p:nvCxnSpPr>
        <p:spPr>
          <a:xfrm>
            <a:off x="1524000" y="5776331"/>
            <a:ext cx="9144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05946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10000"/>
    </mc:Choice>
    <mc:Fallback xmlns="">
      <p:transition spd="slow" advClick="0" advTm="1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tekstof beeld op w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>
            <a:extLst>
              <a:ext uri="{FF2B5EF4-FFF2-40B4-BE49-F238E27FC236}">
                <a16:creationId xmlns:a16="http://schemas.microsoft.com/office/drawing/2014/main" id="{40AEF0D8-E9A8-3649-BFFE-99AEE3C5A88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t="51675"/>
          <a:stretch/>
        </p:blipFill>
        <p:spPr>
          <a:xfrm>
            <a:off x="342106" y="6128475"/>
            <a:ext cx="1618669" cy="472443"/>
          </a:xfrm>
          <a:prstGeom prst="rect">
            <a:avLst/>
          </a:prstGeom>
        </p:spPr>
      </p:pic>
      <p:pic>
        <p:nvPicPr>
          <p:cNvPr id="9" name="Afbeelding 8">
            <a:extLst>
              <a:ext uri="{FF2B5EF4-FFF2-40B4-BE49-F238E27FC236}">
                <a16:creationId xmlns:a16="http://schemas.microsoft.com/office/drawing/2014/main" id="{0716B8FF-5C02-5341-9836-622057AEDB6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33083" r="33606" b="50695"/>
          <a:stretch/>
        </p:blipFill>
        <p:spPr>
          <a:xfrm>
            <a:off x="299340" y="413462"/>
            <a:ext cx="417839" cy="373541"/>
          </a:xfrm>
          <a:prstGeom prst="rect">
            <a:avLst/>
          </a:prstGeom>
        </p:spPr>
      </p:pic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85460" y="404035"/>
            <a:ext cx="8906540" cy="5742000"/>
          </a:xfrm>
          <a:solidFill>
            <a:schemeClr val="bg1">
              <a:alpha val="75000"/>
            </a:schemeClr>
          </a:solidFill>
          <a:effectLst>
            <a:outerShdw blurRad="114300" dist="76200" dir="3600000" algn="tl" rotWithShape="0">
              <a:prstClr val="black">
                <a:alpha val="10000"/>
              </a:prstClr>
            </a:outerShdw>
          </a:effectLst>
        </p:spPr>
        <p:txBody>
          <a:bodyPr lIns="468000" tIns="468000" rIns="468000" bIns="468000"/>
          <a:lstStyle>
            <a:lvl1pPr>
              <a:lnSpc>
                <a:spcPct val="130000"/>
              </a:lnSpc>
              <a:defRPr sz="2200"/>
            </a:lvl1pPr>
            <a:lvl2pPr>
              <a:lnSpc>
                <a:spcPct val="130000"/>
              </a:lnSpc>
              <a:defRPr sz="2000"/>
            </a:lvl2pPr>
            <a:lvl3pPr>
              <a:lnSpc>
                <a:spcPct val="130000"/>
              </a:lnSpc>
              <a:defRPr sz="1800"/>
            </a:lvl3pPr>
            <a:lvl4pPr>
              <a:lnSpc>
                <a:spcPct val="130000"/>
              </a:lnSpc>
              <a:defRPr sz="1600"/>
            </a:lvl4pPr>
            <a:lvl5pPr>
              <a:lnSpc>
                <a:spcPct val="130000"/>
              </a:lnSpc>
              <a:defRPr sz="1400"/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106" y="978192"/>
            <a:ext cx="2572016" cy="475275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Klikken om de titelstijl van het model te bewerken</a:t>
            </a:r>
          </a:p>
        </p:txBody>
      </p:sp>
      <p:sp>
        <p:nvSpPr>
          <p:cNvPr id="1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514967" y="6412282"/>
            <a:ext cx="4114800" cy="21434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r>
              <a:rPr lang="nl-NL"/>
              <a:t>Product </a:t>
            </a:r>
            <a:r>
              <a:rPr lang="nl-NL" err="1"/>
              <a:t>presentation</a:t>
            </a:r>
            <a:endParaRPr lang="nl-NL"/>
          </a:p>
        </p:txBody>
      </p:sp>
      <p:sp>
        <p:nvSpPr>
          <p:cNvPr id="19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11263210" y="6412282"/>
            <a:ext cx="560195" cy="21435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fld id="{13EEBFFF-CF93-4C4A-8C31-6350F00EC039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20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3285460" y="6412282"/>
            <a:ext cx="761504" cy="21435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fld id="{AAB7ECAB-82EE-8B4F-AD9E-A7C0668B54EB}" type="datetime1">
              <a:rPr lang="nl-NL" smtClean="0"/>
              <a:t>12-11-19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54558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10000"/>
    </mc:Choice>
    <mc:Fallback xmlns="">
      <p:transition spd="slow" advClick="0" advTm="1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witt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285460" y="404035"/>
            <a:ext cx="8906540" cy="5742000"/>
          </a:xfrm>
          <a:noFill/>
          <a:effectLst>
            <a:outerShdw blurRad="114300" dist="76200" dir="3600000" algn="tl" rotWithShape="0">
              <a:prstClr val="black">
                <a:alpha val="10000"/>
              </a:prstClr>
            </a:outerShdw>
          </a:effectLst>
        </p:spPr>
        <p:txBody>
          <a:bodyPr lIns="468000" tIns="468000" rIns="468000" bIns="468000"/>
          <a:lstStyle>
            <a:lvl1pPr>
              <a:lnSpc>
                <a:spcPct val="130000"/>
              </a:lnSpc>
              <a:defRPr sz="2200">
                <a:solidFill>
                  <a:schemeClr val="bg1"/>
                </a:solidFill>
              </a:defRPr>
            </a:lvl1pPr>
            <a:lvl2pPr>
              <a:lnSpc>
                <a:spcPct val="130000"/>
              </a:lnSpc>
              <a:defRPr sz="2000">
                <a:solidFill>
                  <a:schemeClr val="bg1"/>
                </a:solidFill>
              </a:defRPr>
            </a:lvl2pPr>
            <a:lvl3pPr>
              <a:lnSpc>
                <a:spcPct val="130000"/>
              </a:lnSpc>
              <a:defRPr sz="1800">
                <a:solidFill>
                  <a:schemeClr val="bg1"/>
                </a:solidFill>
              </a:defRPr>
            </a:lvl3pPr>
            <a:lvl4pPr>
              <a:lnSpc>
                <a:spcPct val="130000"/>
              </a:lnSpc>
              <a:defRPr sz="1600">
                <a:solidFill>
                  <a:schemeClr val="bg1"/>
                </a:solidFill>
              </a:defRPr>
            </a:lvl4pPr>
            <a:lvl5pPr>
              <a:lnSpc>
                <a:spcPct val="130000"/>
              </a:lnSpc>
              <a:defRPr sz="1400">
                <a:solidFill>
                  <a:schemeClr val="bg1"/>
                </a:solidFill>
              </a:defRPr>
            </a:lvl5pPr>
          </a:lstStyle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106" y="978192"/>
            <a:ext cx="2572016" cy="4752757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Klikken om de titelstijl van het model te bewerken</a:t>
            </a:r>
          </a:p>
        </p:txBody>
      </p:sp>
      <p:pic>
        <p:nvPicPr>
          <p:cNvPr id="16" name="Afbeelding 1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205" y="404035"/>
            <a:ext cx="531629" cy="442159"/>
          </a:xfrm>
          <a:prstGeom prst="rect">
            <a:avLst/>
          </a:prstGeom>
        </p:spPr>
      </p:pic>
      <p:sp>
        <p:nvSpPr>
          <p:cNvPr id="1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514967" y="6412282"/>
            <a:ext cx="4114800" cy="21434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r>
              <a:rPr lang="nl-NL"/>
              <a:t>Product </a:t>
            </a:r>
            <a:r>
              <a:rPr lang="nl-NL" err="1"/>
              <a:t>presentation</a:t>
            </a:r>
            <a:endParaRPr lang="nl-NL"/>
          </a:p>
        </p:txBody>
      </p:sp>
      <p:sp>
        <p:nvSpPr>
          <p:cNvPr id="19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11263210" y="6412282"/>
            <a:ext cx="560195" cy="21435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fld id="{13EEBFFF-CF93-4C4A-8C31-6350F00EC039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20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3285460" y="6412282"/>
            <a:ext cx="761504" cy="21435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fld id="{AAB7ECAB-82EE-8B4F-AD9E-A7C0668B54EB}" type="datetime1">
              <a:rPr lang="nl-NL" smtClean="0"/>
              <a:t>12-11-19</a:t>
            </a:fld>
            <a:endParaRPr lang="nl-NL"/>
          </a:p>
        </p:txBody>
      </p:sp>
      <p:pic>
        <p:nvPicPr>
          <p:cNvPr id="9" name="Afbeelding 8">
            <a:extLst>
              <a:ext uri="{FF2B5EF4-FFF2-40B4-BE49-F238E27FC236}">
                <a16:creationId xmlns:a16="http://schemas.microsoft.com/office/drawing/2014/main" id="{E6F0EEF8-DCA6-F243-ADDD-021F5759347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t="51675"/>
          <a:stretch/>
        </p:blipFill>
        <p:spPr>
          <a:xfrm>
            <a:off x="342106" y="6128475"/>
            <a:ext cx="1618669" cy="4724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10000"/>
    </mc:Choice>
    <mc:Fallback xmlns="">
      <p:transition spd="slow" advClick="0" advTm="1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ussen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3523" y="978192"/>
            <a:ext cx="2572016" cy="4625166"/>
          </a:xfrm>
        </p:spPr>
        <p:txBody>
          <a:bodyPr anchor="t">
            <a:normAutofit/>
          </a:bodyPr>
          <a:lstStyle>
            <a:lvl1pPr>
              <a:defRPr sz="3200"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Klikken om de titelstijl van het model te bewerken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285459" y="978193"/>
            <a:ext cx="8537945" cy="4625166"/>
          </a:xfrm>
        </p:spPr>
        <p:txBody>
          <a:bodyPr anchor="ctr"/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dirty="0"/>
              <a:t>Klikken om de tekststijl van het model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F4C41-2422-2A4F-BB08-74131A2B85FA}" type="datetime1">
              <a:rPr lang="nl-NL" smtClean="0"/>
              <a:t>12-11-19</a:t>
            </a:fld>
            <a:endParaRPr lang="nl-NL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/>
              <a:t>Product presentation</a:t>
            </a:r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BFFF-CF93-4C4A-8C31-6350F00EC039}" type="slidenum">
              <a:rPr lang="nl-NL" smtClean="0"/>
              <a:t>‹#›</a:t>
            </a:fld>
            <a:endParaRPr lang="nl-NL"/>
          </a:p>
        </p:txBody>
      </p:sp>
      <p:pic>
        <p:nvPicPr>
          <p:cNvPr id="8" name="Afbeelding 7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205" y="404035"/>
            <a:ext cx="531629" cy="442159"/>
          </a:xfrm>
          <a:prstGeom prst="rect">
            <a:avLst/>
          </a:prstGeom>
        </p:spPr>
      </p:pic>
      <p:pic>
        <p:nvPicPr>
          <p:cNvPr id="10" name="Afbeelding 9">
            <a:extLst>
              <a:ext uri="{FF2B5EF4-FFF2-40B4-BE49-F238E27FC236}">
                <a16:creationId xmlns:a16="http://schemas.microsoft.com/office/drawing/2014/main" id="{EECB0785-131B-1248-8CB4-E4CD47584F1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t="51675"/>
          <a:stretch/>
        </p:blipFill>
        <p:spPr>
          <a:xfrm>
            <a:off x="342106" y="6128475"/>
            <a:ext cx="1618669" cy="47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248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10000"/>
    </mc:Choice>
    <mc:Fallback xmlns="">
      <p:transition spd="slow" advClick="0" advTm="1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42106" y="978192"/>
            <a:ext cx="2572016" cy="4625166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nl-NL" dirty="0"/>
              <a:t>Klikken om de titelstijl van het model te bewerken</a:t>
            </a:r>
          </a:p>
        </p:txBody>
      </p:sp>
      <p:pic>
        <p:nvPicPr>
          <p:cNvPr id="16" name="Afbeelding 15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205" y="404035"/>
            <a:ext cx="531629" cy="442159"/>
          </a:xfrm>
          <a:prstGeom prst="rect">
            <a:avLst/>
          </a:prstGeom>
        </p:spPr>
      </p:pic>
      <p:sp>
        <p:nvSpPr>
          <p:cNvPr id="18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514967" y="6412282"/>
            <a:ext cx="4114800" cy="21434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r>
              <a:rPr lang="nl-NL"/>
              <a:t>Product </a:t>
            </a:r>
            <a:r>
              <a:rPr lang="nl-NL" err="1"/>
              <a:t>presentation</a:t>
            </a:r>
            <a:endParaRPr lang="nl-NL"/>
          </a:p>
        </p:txBody>
      </p:sp>
      <p:sp>
        <p:nvSpPr>
          <p:cNvPr id="19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11263210" y="6412282"/>
            <a:ext cx="560195" cy="21435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fld id="{13EEBFFF-CF93-4C4A-8C31-6350F00EC039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20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3285460" y="6412282"/>
            <a:ext cx="761504" cy="21435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fld id="{4F97F40E-6FBD-8A49-B129-703D9CE701EF}" type="datetime1">
              <a:rPr lang="nl-NL" smtClean="0"/>
              <a:t>12-11-19</a:t>
            </a:fld>
            <a:endParaRPr lang="nl-NL"/>
          </a:p>
        </p:txBody>
      </p:sp>
      <p:pic>
        <p:nvPicPr>
          <p:cNvPr id="8" name="Afbeelding 7">
            <a:extLst>
              <a:ext uri="{FF2B5EF4-FFF2-40B4-BE49-F238E27FC236}">
                <a16:creationId xmlns:a16="http://schemas.microsoft.com/office/drawing/2014/main" id="{04751619-461B-6C47-8B4B-6800F7C0C60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t="51675"/>
          <a:stretch/>
        </p:blipFill>
        <p:spPr>
          <a:xfrm>
            <a:off x="342106" y="6128475"/>
            <a:ext cx="1618669" cy="47244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10000"/>
    </mc:Choice>
    <mc:Fallback xmlns="">
      <p:transition spd="slow" advClick="0" advTm="1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6E7675-C236-AA40-BB4D-7572FF691B0E}" type="datetime1">
              <a:rPr lang="nl-NL" smtClean="0"/>
              <a:t>12-11-19</a:t>
            </a:fld>
            <a:endParaRPr lang="nl-NL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nl-NL"/>
              <a:t>Product presentation</a:t>
            </a: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EEBFFF-CF93-4C4A-8C31-6350F00EC039}" type="slidenum">
              <a:rPr lang="nl-NL" smtClean="0"/>
              <a:t>‹#›</a:t>
            </a:fld>
            <a:endParaRPr lang="nl-NL"/>
          </a:p>
        </p:txBody>
      </p:sp>
      <p:pic>
        <p:nvPicPr>
          <p:cNvPr id="5" name="Afbeelding 4"/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52205" y="404035"/>
            <a:ext cx="531629" cy="442159"/>
          </a:xfrm>
          <a:prstGeom prst="rect">
            <a:avLst/>
          </a:prstGeom>
        </p:spPr>
      </p:pic>
      <p:pic>
        <p:nvPicPr>
          <p:cNvPr id="7" name="Afbeelding 6">
            <a:extLst>
              <a:ext uri="{FF2B5EF4-FFF2-40B4-BE49-F238E27FC236}">
                <a16:creationId xmlns:a16="http://schemas.microsoft.com/office/drawing/2014/main" id="{E85C5C42-B1F4-A04E-9054-0AD36301F71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t="51675"/>
          <a:stretch/>
        </p:blipFill>
        <p:spPr>
          <a:xfrm>
            <a:off x="342106" y="6128475"/>
            <a:ext cx="1618669" cy="4724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68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 advTm="10000"/>
    </mc:Choice>
    <mc:Fallback xmlns="">
      <p:transition spd="slow" advClick="0" advTm="1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9000">
              <a:srgbClr val="2D2282"/>
            </a:gs>
            <a:gs pos="100000">
              <a:srgbClr val="009DE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3285460" y="404035"/>
            <a:ext cx="8906540" cy="5741999"/>
          </a:xfrm>
          <a:prstGeom prst="rect">
            <a:avLst/>
          </a:prstGeom>
        </p:spPr>
        <p:txBody>
          <a:bodyPr vert="horz" lIns="468000" tIns="468000" rIns="468000" bIns="468000" rtlCol="0">
            <a:normAutofit/>
          </a:bodyPr>
          <a:lstStyle/>
          <a:p>
            <a:pPr lvl="0"/>
            <a:r>
              <a:rPr lang="nl-NL" dirty="0"/>
              <a:t>Klikken om de tekststijl van het model te bewerken</a:t>
            </a:r>
          </a:p>
          <a:p>
            <a:pPr lvl="1"/>
            <a:r>
              <a:rPr lang="nl-NL" dirty="0"/>
              <a:t>Tweede niveau</a:t>
            </a:r>
          </a:p>
          <a:p>
            <a:pPr lvl="2"/>
            <a:r>
              <a:rPr lang="nl-NL" dirty="0"/>
              <a:t>Derde niveau</a:t>
            </a:r>
          </a:p>
          <a:p>
            <a:pPr lvl="3"/>
            <a:r>
              <a:rPr lang="nl-NL" dirty="0"/>
              <a:t>Vierde niveau</a:t>
            </a:r>
          </a:p>
          <a:p>
            <a:pPr lvl="4"/>
            <a:r>
              <a:rPr lang="nl-NL" dirty="0"/>
              <a:t>Vijfde niveau</a:t>
            </a:r>
          </a:p>
        </p:txBody>
      </p:sp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342106" y="978192"/>
            <a:ext cx="2572016" cy="3561909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nl-NL" dirty="0"/>
              <a:t>Klikken om de titelstijl van het model te bewerken</a:t>
            </a:r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5514967" y="6412282"/>
            <a:ext cx="4114800" cy="214349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ctr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r>
              <a:rPr lang="nl-NL"/>
              <a:t>Product </a:t>
            </a:r>
            <a:r>
              <a:rPr lang="nl-NL" err="1"/>
              <a:t>presentation</a:t>
            </a:r>
            <a:endParaRPr lang="nl-NL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11263210" y="6412282"/>
            <a:ext cx="560195" cy="21435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r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fld id="{13EEBFFF-CF93-4C4A-8C31-6350F00EC039}" type="slidenum">
              <a:rPr lang="nl-NL" smtClean="0"/>
              <a:pPr/>
              <a:t>‹#›</a:t>
            </a:fld>
            <a:endParaRPr lang="nl-NL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3285460" y="6412282"/>
            <a:ext cx="761504" cy="214350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lvl1pPr algn="l">
              <a:defRPr sz="1100" b="0" i="0">
                <a:solidFill>
                  <a:schemeClr val="bg1"/>
                </a:solidFill>
                <a:latin typeface="Roboto Medium" charset="0"/>
                <a:ea typeface="Roboto Medium" charset="0"/>
                <a:cs typeface="Roboto Medium" charset="0"/>
              </a:defRPr>
            </a:lvl1pPr>
          </a:lstStyle>
          <a:p>
            <a:fld id="{976EF16C-BD6B-A144-AD63-F430E2DE51CC}" type="datetime1">
              <a:rPr lang="nl-NL" smtClean="0"/>
              <a:t>12-11-19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961651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7" r:id="rId3"/>
    <p:sldLayoutId id="2147483651" r:id="rId4"/>
    <p:sldLayoutId id="2147483656" r:id="rId5"/>
    <p:sldLayoutId id="2147483655" r:id="rId6"/>
  </p:sldLayoutIdLst>
  <mc:AlternateContent xmlns:mc="http://schemas.openxmlformats.org/markup-compatibility/2006" xmlns:p14="http://schemas.microsoft.com/office/powerpoint/2010/main">
    <mc:Choice Requires="p14">
      <p:transition spd="slow" p14:dur="11000" advClick="0" advTm="10000"/>
    </mc:Choice>
    <mc:Fallback xmlns="">
      <p:transition spd="slow" advClick="0" advTm="10000"/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>
          <a:solidFill>
            <a:srgbClr val="009DE2"/>
          </a:solidFill>
          <a:latin typeface="Roboto Light" charset="0"/>
          <a:ea typeface="Roboto Light" charset="0"/>
          <a:cs typeface="Roboto Light" charset="0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/>
        <a:buChar char="•"/>
        <a:defRPr sz="2200" b="0" i="0" kern="1200">
          <a:solidFill>
            <a:schemeClr val="tx1"/>
          </a:solidFill>
          <a:latin typeface="Roboto Light" charset="0"/>
          <a:ea typeface="Roboto Light" charset="0"/>
          <a:cs typeface="Roboto Light" charset="0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/>
        <a:buChar char="•"/>
        <a:defRPr sz="2000" b="0" i="0" kern="1200">
          <a:solidFill>
            <a:schemeClr val="tx1"/>
          </a:solidFill>
          <a:latin typeface="Roboto Light" charset="0"/>
          <a:ea typeface="Roboto Light" charset="0"/>
          <a:cs typeface="Roboto Light" charset="0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/>
        <a:buChar char="•"/>
        <a:defRPr sz="1800" b="0" i="0" kern="1200">
          <a:solidFill>
            <a:schemeClr val="tx1"/>
          </a:solidFill>
          <a:latin typeface="Roboto Light" charset="0"/>
          <a:ea typeface="Roboto Light" charset="0"/>
          <a:cs typeface="Roboto Light" charset="0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/>
        <a:buChar char="•"/>
        <a:defRPr sz="1600" b="0" i="0" kern="1200">
          <a:solidFill>
            <a:schemeClr val="tx1"/>
          </a:solidFill>
          <a:latin typeface="Roboto Light" charset="0"/>
          <a:ea typeface="Roboto Light" charset="0"/>
          <a:cs typeface="Roboto Light" charset="0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/>
        <a:buChar char="•"/>
        <a:defRPr sz="1400" b="0" i="0" kern="1200">
          <a:solidFill>
            <a:schemeClr val="tx1"/>
          </a:solidFill>
          <a:latin typeface="Roboto Light" charset="0"/>
          <a:ea typeface="Roboto Light" charset="0"/>
          <a:cs typeface="Roboto Light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g"/><Relationship Id="rId3" Type="http://schemas.openxmlformats.org/officeDocument/2006/relationships/image" Target="../media/image4.png"/><Relationship Id="rId7" Type="http://schemas.openxmlformats.org/officeDocument/2006/relationships/image" Target="../media/image8.jp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jp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8.jp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inhoud 7">
            <a:extLst>
              <a:ext uri="{FF2B5EF4-FFF2-40B4-BE49-F238E27FC236}">
                <a16:creationId xmlns:a16="http://schemas.microsoft.com/office/drawing/2014/main" id="{8BA7037E-32F6-5A41-A881-5E8F50A8C12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Titel 6">
            <a:extLst>
              <a:ext uri="{FF2B5EF4-FFF2-40B4-BE49-F238E27FC236}">
                <a16:creationId xmlns:a16="http://schemas.microsoft.com/office/drawing/2014/main" id="{514CA237-D43F-AD4D-B9F0-AF39D09AD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E57F99A-F530-4D4C-A353-9731CCF644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 dirty="0"/>
              <a:t>Product </a:t>
            </a:r>
            <a:r>
              <a:rPr lang="nl-NL" dirty="0" err="1"/>
              <a:t>presentation</a:t>
            </a:r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36BB6B4-E26E-1D4C-BCD4-359EBADD3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3EEBFFF-CF93-4C4A-8C31-6350F00EC039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EBBD77DE-2DF7-E44F-B7C9-AB35A06174A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AB7ECAB-82EE-8B4F-AD9E-A7C0668B54EB}" type="datetime1">
              <a:rPr lang="nl-NL" smtClean="0"/>
              <a:t>14-11-19</a:t>
            </a:fld>
            <a:endParaRPr lang="nl-NL"/>
          </a:p>
        </p:txBody>
      </p:sp>
      <p:sp>
        <p:nvSpPr>
          <p:cNvPr id="31" name="Titel 1">
            <a:extLst>
              <a:ext uri="{FF2B5EF4-FFF2-40B4-BE49-F238E27FC236}">
                <a16:creationId xmlns:a16="http://schemas.microsoft.com/office/drawing/2014/main" id="{044A1180-D7A4-874F-96F5-CFB0AB33B83F}"/>
              </a:ext>
            </a:extLst>
          </p:cNvPr>
          <p:cNvSpPr txBox="1">
            <a:spLocks/>
          </p:cNvSpPr>
          <p:nvPr/>
        </p:nvSpPr>
        <p:spPr>
          <a:xfrm>
            <a:off x="256353" y="2891670"/>
            <a:ext cx="9144000" cy="185763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>
                <a:solidFill>
                  <a:srgbClr val="009DE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>
              <a:lnSpc>
                <a:spcPts val="6300"/>
              </a:lnSpc>
            </a:pPr>
            <a:r>
              <a:rPr lang="en-US" sz="480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FF"/>
                </a:highlight>
              </a:rPr>
              <a:t>Every value chain is only as </a:t>
            </a:r>
            <a:br>
              <a:rPr lang="en-US" sz="480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FF"/>
                </a:highlight>
              </a:rPr>
            </a:br>
            <a:r>
              <a:rPr lang="en-US" sz="480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FF"/>
                </a:highlight>
              </a:rPr>
              <a:t>strong as its </a:t>
            </a:r>
            <a:r>
              <a:rPr lang="en-US" sz="4800" b="1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FF"/>
                </a:highlight>
              </a:rPr>
              <a:t>weakest link</a:t>
            </a:r>
            <a:r>
              <a:rPr lang="en-US" sz="4800">
                <a:solidFill>
                  <a:schemeClr val="tx1">
                    <a:lumMod val="85000"/>
                    <a:lumOff val="15000"/>
                  </a:schemeClr>
                </a:solidFill>
                <a:highlight>
                  <a:srgbClr val="FFFFFF"/>
                </a:highlight>
              </a:rPr>
              <a:t>.</a:t>
            </a:r>
            <a:endParaRPr lang="nl-NL" sz="2900" b="1" i="1" spc="20">
              <a:solidFill>
                <a:srgbClr val="2F287F"/>
              </a:solidFill>
            </a:endParaRPr>
          </a:p>
        </p:txBody>
      </p:sp>
      <p:sp>
        <p:nvSpPr>
          <p:cNvPr id="32" name="Titel 1">
            <a:extLst>
              <a:ext uri="{FF2B5EF4-FFF2-40B4-BE49-F238E27FC236}">
                <a16:creationId xmlns:a16="http://schemas.microsoft.com/office/drawing/2014/main" id="{B26D9EFC-FBFE-9042-A1C4-16BECD3EECCE}"/>
              </a:ext>
            </a:extLst>
          </p:cNvPr>
          <p:cNvSpPr txBox="1">
            <a:spLocks/>
          </p:cNvSpPr>
          <p:nvPr/>
        </p:nvSpPr>
        <p:spPr>
          <a:xfrm>
            <a:off x="256353" y="4886008"/>
            <a:ext cx="9144000" cy="1857639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>
                <a:solidFill>
                  <a:srgbClr val="009DE2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pPr>
              <a:lnSpc>
                <a:spcPts val="6300"/>
              </a:lnSpc>
            </a:pPr>
            <a:r>
              <a:rPr lang="en-US" sz="2800" b="1">
                <a:solidFill>
                  <a:schemeClr val="bg1"/>
                </a:solidFill>
              </a:rPr>
              <a:t>We make your business talk.</a:t>
            </a:r>
            <a:endParaRPr lang="nl-NL" sz="1600" b="1" i="1" spc="20">
              <a:solidFill>
                <a:schemeClr val="bg1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4B9549-1AAE-AF44-A291-E862551A2F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53216" y="4127716"/>
            <a:ext cx="4054620" cy="1926948"/>
          </a:xfrm>
          <a:prstGeom prst="rect">
            <a:avLst/>
          </a:prstGeom>
        </p:spPr>
      </p:pic>
      <p:sp>
        <p:nvSpPr>
          <p:cNvPr id="33" name="Oval 18">
            <a:extLst>
              <a:ext uri="{FF2B5EF4-FFF2-40B4-BE49-F238E27FC236}">
                <a16:creationId xmlns:a16="http://schemas.microsoft.com/office/drawing/2014/main" id="{DF7B89D0-6A9D-794B-82C9-11B8E5418A33}"/>
              </a:ext>
            </a:extLst>
          </p:cNvPr>
          <p:cNvSpPr>
            <a:spLocks noChangeAspect="1"/>
          </p:cNvSpPr>
          <p:nvPr/>
        </p:nvSpPr>
        <p:spPr>
          <a:xfrm>
            <a:off x="1404550" y="151924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Oval 19">
            <a:extLst>
              <a:ext uri="{FF2B5EF4-FFF2-40B4-BE49-F238E27FC236}">
                <a16:creationId xmlns:a16="http://schemas.microsoft.com/office/drawing/2014/main" id="{CE77866A-FFCE-1F40-926A-8D3BEE7A7C73}"/>
              </a:ext>
            </a:extLst>
          </p:cNvPr>
          <p:cNvSpPr>
            <a:spLocks noChangeAspect="1"/>
          </p:cNvSpPr>
          <p:nvPr/>
        </p:nvSpPr>
        <p:spPr>
          <a:xfrm>
            <a:off x="2482142" y="151924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5" name="Oval 20">
            <a:extLst>
              <a:ext uri="{FF2B5EF4-FFF2-40B4-BE49-F238E27FC236}">
                <a16:creationId xmlns:a16="http://schemas.microsoft.com/office/drawing/2014/main" id="{32A3C2D2-CFA6-D24C-B616-AD93DB19D37F}"/>
              </a:ext>
            </a:extLst>
          </p:cNvPr>
          <p:cNvSpPr>
            <a:spLocks noChangeAspect="1"/>
          </p:cNvSpPr>
          <p:nvPr/>
        </p:nvSpPr>
        <p:spPr>
          <a:xfrm>
            <a:off x="3559734" y="151924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6" name="Oval 21">
            <a:extLst>
              <a:ext uri="{FF2B5EF4-FFF2-40B4-BE49-F238E27FC236}">
                <a16:creationId xmlns:a16="http://schemas.microsoft.com/office/drawing/2014/main" id="{94F8B380-A1C8-1F41-AA49-74419DB05BC0}"/>
              </a:ext>
            </a:extLst>
          </p:cNvPr>
          <p:cNvSpPr>
            <a:spLocks noChangeAspect="1"/>
          </p:cNvSpPr>
          <p:nvPr/>
        </p:nvSpPr>
        <p:spPr>
          <a:xfrm>
            <a:off x="4637326" y="151924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7" name="Oval 22">
            <a:extLst>
              <a:ext uri="{FF2B5EF4-FFF2-40B4-BE49-F238E27FC236}">
                <a16:creationId xmlns:a16="http://schemas.microsoft.com/office/drawing/2014/main" id="{0D7BCFD6-F7FA-6240-BDA8-A2164CBE71D8}"/>
              </a:ext>
            </a:extLst>
          </p:cNvPr>
          <p:cNvSpPr>
            <a:spLocks noChangeAspect="1"/>
          </p:cNvSpPr>
          <p:nvPr/>
        </p:nvSpPr>
        <p:spPr>
          <a:xfrm>
            <a:off x="5714918" y="151924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8" name="Oval 23">
            <a:extLst>
              <a:ext uri="{FF2B5EF4-FFF2-40B4-BE49-F238E27FC236}">
                <a16:creationId xmlns:a16="http://schemas.microsoft.com/office/drawing/2014/main" id="{01051DDB-70D4-C240-B677-5891B5E73EC8}"/>
              </a:ext>
            </a:extLst>
          </p:cNvPr>
          <p:cNvSpPr>
            <a:spLocks noChangeAspect="1"/>
          </p:cNvSpPr>
          <p:nvPr/>
        </p:nvSpPr>
        <p:spPr>
          <a:xfrm>
            <a:off x="6792510" y="151924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9" name="Oval 24">
            <a:extLst>
              <a:ext uri="{FF2B5EF4-FFF2-40B4-BE49-F238E27FC236}">
                <a16:creationId xmlns:a16="http://schemas.microsoft.com/office/drawing/2014/main" id="{169A9282-97CF-7144-B16A-92DE80462DF9}"/>
              </a:ext>
            </a:extLst>
          </p:cNvPr>
          <p:cNvSpPr>
            <a:spLocks noChangeAspect="1"/>
          </p:cNvSpPr>
          <p:nvPr/>
        </p:nvSpPr>
        <p:spPr>
          <a:xfrm>
            <a:off x="7870102" y="151924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0" name="Oval 25">
            <a:extLst>
              <a:ext uri="{FF2B5EF4-FFF2-40B4-BE49-F238E27FC236}">
                <a16:creationId xmlns:a16="http://schemas.microsoft.com/office/drawing/2014/main" id="{84BB55CC-6CEF-7848-AD7B-95699F4686A9}"/>
              </a:ext>
            </a:extLst>
          </p:cNvPr>
          <p:cNvSpPr>
            <a:spLocks noChangeAspect="1"/>
          </p:cNvSpPr>
          <p:nvPr/>
        </p:nvSpPr>
        <p:spPr>
          <a:xfrm>
            <a:off x="10025286" y="151924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1" name="Oval 26">
            <a:extLst>
              <a:ext uri="{FF2B5EF4-FFF2-40B4-BE49-F238E27FC236}">
                <a16:creationId xmlns:a16="http://schemas.microsoft.com/office/drawing/2014/main" id="{0B5F6056-624C-904A-8244-96D1ED41B6B3}"/>
              </a:ext>
            </a:extLst>
          </p:cNvPr>
          <p:cNvSpPr>
            <a:spLocks noChangeAspect="1"/>
          </p:cNvSpPr>
          <p:nvPr/>
        </p:nvSpPr>
        <p:spPr>
          <a:xfrm>
            <a:off x="8947694" y="151924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42" name="Content Placeholder 29">
            <a:extLst>
              <a:ext uri="{FF2B5EF4-FFF2-40B4-BE49-F238E27FC236}">
                <a16:creationId xmlns:a16="http://schemas.microsoft.com/office/drawing/2014/main" id="{A464DCC5-B18D-3942-A63B-FB9DCD1F06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5790" y="1477689"/>
            <a:ext cx="977552" cy="977552"/>
          </a:xfrm>
          <a:prstGeom prst="rect">
            <a:avLst/>
          </a:prstGeom>
        </p:spPr>
      </p:pic>
      <p:pic>
        <p:nvPicPr>
          <p:cNvPr id="43" name="Picture 6">
            <a:extLst>
              <a:ext uri="{FF2B5EF4-FFF2-40B4-BE49-F238E27FC236}">
                <a16:creationId xmlns:a16="http://schemas.microsoft.com/office/drawing/2014/main" id="{4F838116-1968-1748-91F7-A407E112AC47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72891" y="1699358"/>
            <a:ext cx="619010" cy="614296"/>
          </a:xfrm>
          <a:prstGeom prst="rect">
            <a:avLst/>
          </a:prstGeom>
        </p:spPr>
      </p:pic>
      <p:pic>
        <p:nvPicPr>
          <p:cNvPr id="44" name="Picture 9">
            <a:extLst>
              <a:ext uri="{FF2B5EF4-FFF2-40B4-BE49-F238E27FC236}">
                <a16:creationId xmlns:a16="http://schemas.microsoft.com/office/drawing/2014/main" id="{630469C4-8BBF-8941-BF1E-5AF7FB69BE46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95817" y="1729132"/>
            <a:ext cx="559006" cy="554749"/>
          </a:xfrm>
          <a:prstGeom prst="rect">
            <a:avLst/>
          </a:prstGeom>
        </p:spPr>
      </p:pic>
      <p:pic>
        <p:nvPicPr>
          <p:cNvPr id="45" name="Picture 16">
            <a:extLst>
              <a:ext uri="{FF2B5EF4-FFF2-40B4-BE49-F238E27FC236}">
                <a16:creationId xmlns:a16="http://schemas.microsoft.com/office/drawing/2014/main" id="{F7F6A906-DB20-114F-B03F-7AB2C0CD046F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35259" y="1723799"/>
            <a:ext cx="569753" cy="565414"/>
          </a:xfrm>
          <a:prstGeom prst="rect">
            <a:avLst/>
          </a:prstGeom>
        </p:spPr>
      </p:pic>
      <p:pic>
        <p:nvPicPr>
          <p:cNvPr id="46" name="Picture 16">
            <a:extLst>
              <a:ext uri="{FF2B5EF4-FFF2-40B4-BE49-F238E27FC236}">
                <a16:creationId xmlns:a16="http://schemas.microsoft.com/office/drawing/2014/main" id="{ED5EF221-7B2C-244F-BEDB-02D159E053BA}"/>
              </a:ext>
            </a:extLst>
          </p:cNvPr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44311" y="1689519"/>
            <a:ext cx="569753" cy="565414"/>
          </a:xfrm>
          <a:prstGeom prst="rect">
            <a:avLst/>
          </a:prstGeom>
        </p:spPr>
      </p:pic>
      <p:pic>
        <p:nvPicPr>
          <p:cNvPr id="47" name="Picture 6">
            <a:extLst>
              <a:ext uri="{FF2B5EF4-FFF2-40B4-BE49-F238E27FC236}">
                <a16:creationId xmlns:a16="http://schemas.microsoft.com/office/drawing/2014/main" id="{1830E3CD-3BE1-5D40-96FE-8F5610D0EA9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0996" y="1696264"/>
            <a:ext cx="619010" cy="614296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2ED0B071-BC14-6A42-9F0F-1E553C63BB2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04676" y="1723799"/>
            <a:ext cx="531134" cy="531134"/>
          </a:xfrm>
          <a:prstGeom prst="rect">
            <a:avLst/>
          </a:prstGeom>
        </p:spPr>
      </p:pic>
      <p:pic>
        <p:nvPicPr>
          <p:cNvPr id="49" name="Picture 6">
            <a:extLst>
              <a:ext uri="{FF2B5EF4-FFF2-40B4-BE49-F238E27FC236}">
                <a16:creationId xmlns:a16="http://schemas.microsoft.com/office/drawing/2014/main" id="{D4345F06-4A91-EF4F-8833-952069357295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1932" y="1696264"/>
            <a:ext cx="619010" cy="614296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C1B9477A-D514-A745-93BB-3CCFEB7965C0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16164" r="14592" b="29287"/>
          <a:stretch/>
        </p:blipFill>
        <p:spPr>
          <a:xfrm>
            <a:off x="2649679" y="1723799"/>
            <a:ext cx="569753" cy="53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8136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/>
    </mc:Choice>
    <mc:Fallback xmlns="">
      <p:transition spd="slow" advClick="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514CA237-D43F-AD4D-B9F0-AF39D09AD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E57F99A-F530-4D4C-A353-9731CCF644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/>
              <a:t>Product </a:t>
            </a:r>
            <a:r>
              <a:rPr lang="nl-NL" err="1"/>
              <a:t>presentation</a:t>
            </a:r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36BB6B4-E26E-1D4C-BCD4-359EBADD3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3EEBFFF-CF93-4C4A-8C31-6350F00EC039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EBBD77DE-2DF7-E44F-B7C9-AB35A06174A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AB7ECAB-82EE-8B4F-AD9E-A7C0668B54EB}" type="datetime1">
              <a:rPr lang="nl-NL" smtClean="0"/>
              <a:t>14-11-19</a:t>
            </a:fld>
            <a:endParaRPr lang="nl-NL"/>
          </a:p>
        </p:txBody>
      </p:sp>
      <p:sp>
        <p:nvSpPr>
          <p:cNvPr id="10" name="Oval 18">
            <a:extLst>
              <a:ext uri="{FF2B5EF4-FFF2-40B4-BE49-F238E27FC236}">
                <a16:creationId xmlns:a16="http://schemas.microsoft.com/office/drawing/2014/main" id="{6845FD8D-FCFF-8442-92AE-27EF55A35382}"/>
              </a:ext>
            </a:extLst>
          </p:cNvPr>
          <p:cNvSpPr>
            <a:spLocks noChangeAspect="1"/>
          </p:cNvSpPr>
          <p:nvPr/>
        </p:nvSpPr>
        <p:spPr>
          <a:xfrm>
            <a:off x="1386889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9">
            <a:extLst>
              <a:ext uri="{FF2B5EF4-FFF2-40B4-BE49-F238E27FC236}">
                <a16:creationId xmlns:a16="http://schemas.microsoft.com/office/drawing/2014/main" id="{F4450A9B-4156-0044-9D9A-86674A195505}"/>
              </a:ext>
            </a:extLst>
          </p:cNvPr>
          <p:cNvSpPr>
            <a:spLocks noChangeAspect="1"/>
          </p:cNvSpPr>
          <p:nvPr/>
        </p:nvSpPr>
        <p:spPr>
          <a:xfrm>
            <a:off x="2464481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20">
            <a:extLst>
              <a:ext uri="{FF2B5EF4-FFF2-40B4-BE49-F238E27FC236}">
                <a16:creationId xmlns:a16="http://schemas.microsoft.com/office/drawing/2014/main" id="{FA01480E-FDCE-7B40-A254-2AB111B8DF70}"/>
              </a:ext>
            </a:extLst>
          </p:cNvPr>
          <p:cNvSpPr>
            <a:spLocks noChangeAspect="1"/>
          </p:cNvSpPr>
          <p:nvPr/>
        </p:nvSpPr>
        <p:spPr>
          <a:xfrm>
            <a:off x="3542073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21">
            <a:extLst>
              <a:ext uri="{FF2B5EF4-FFF2-40B4-BE49-F238E27FC236}">
                <a16:creationId xmlns:a16="http://schemas.microsoft.com/office/drawing/2014/main" id="{E9D2BFA2-3851-EE4D-9A12-28AFB71AA743}"/>
              </a:ext>
            </a:extLst>
          </p:cNvPr>
          <p:cNvSpPr>
            <a:spLocks noChangeAspect="1"/>
          </p:cNvSpPr>
          <p:nvPr/>
        </p:nvSpPr>
        <p:spPr>
          <a:xfrm>
            <a:off x="4619665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22">
            <a:extLst>
              <a:ext uri="{FF2B5EF4-FFF2-40B4-BE49-F238E27FC236}">
                <a16:creationId xmlns:a16="http://schemas.microsoft.com/office/drawing/2014/main" id="{C43BC2EA-EB70-2847-BF55-3D950ED646F9}"/>
              </a:ext>
            </a:extLst>
          </p:cNvPr>
          <p:cNvSpPr>
            <a:spLocks noChangeAspect="1"/>
          </p:cNvSpPr>
          <p:nvPr/>
        </p:nvSpPr>
        <p:spPr>
          <a:xfrm>
            <a:off x="5697257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23">
            <a:extLst>
              <a:ext uri="{FF2B5EF4-FFF2-40B4-BE49-F238E27FC236}">
                <a16:creationId xmlns:a16="http://schemas.microsoft.com/office/drawing/2014/main" id="{4FA62C84-7D7C-174B-AED1-E9060DE6DACF}"/>
              </a:ext>
            </a:extLst>
          </p:cNvPr>
          <p:cNvSpPr>
            <a:spLocks noChangeAspect="1"/>
          </p:cNvSpPr>
          <p:nvPr/>
        </p:nvSpPr>
        <p:spPr>
          <a:xfrm>
            <a:off x="6774849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24">
            <a:extLst>
              <a:ext uri="{FF2B5EF4-FFF2-40B4-BE49-F238E27FC236}">
                <a16:creationId xmlns:a16="http://schemas.microsoft.com/office/drawing/2014/main" id="{FBE18A7F-A3F3-DE49-95FD-DC9E2A9EF280}"/>
              </a:ext>
            </a:extLst>
          </p:cNvPr>
          <p:cNvSpPr>
            <a:spLocks noChangeAspect="1"/>
          </p:cNvSpPr>
          <p:nvPr/>
        </p:nvSpPr>
        <p:spPr>
          <a:xfrm>
            <a:off x="7852441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25">
            <a:extLst>
              <a:ext uri="{FF2B5EF4-FFF2-40B4-BE49-F238E27FC236}">
                <a16:creationId xmlns:a16="http://schemas.microsoft.com/office/drawing/2014/main" id="{82E7256F-9D3F-8045-A12F-A61E45F1678F}"/>
              </a:ext>
            </a:extLst>
          </p:cNvPr>
          <p:cNvSpPr>
            <a:spLocks noChangeAspect="1"/>
          </p:cNvSpPr>
          <p:nvPr/>
        </p:nvSpPr>
        <p:spPr>
          <a:xfrm>
            <a:off x="10007625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26">
            <a:extLst>
              <a:ext uri="{FF2B5EF4-FFF2-40B4-BE49-F238E27FC236}">
                <a16:creationId xmlns:a16="http://schemas.microsoft.com/office/drawing/2014/main" id="{023196CD-541C-F844-BC0F-81594ACECB02}"/>
              </a:ext>
            </a:extLst>
          </p:cNvPr>
          <p:cNvSpPr>
            <a:spLocks noChangeAspect="1"/>
          </p:cNvSpPr>
          <p:nvPr/>
        </p:nvSpPr>
        <p:spPr>
          <a:xfrm>
            <a:off x="8930033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" name="Content Placeholder 29">
            <a:extLst>
              <a:ext uri="{FF2B5EF4-FFF2-40B4-BE49-F238E27FC236}">
                <a16:creationId xmlns:a16="http://schemas.microsoft.com/office/drawing/2014/main" id="{2DDBE0E0-F389-C64F-AEBB-2B720740B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129" y="2815319"/>
            <a:ext cx="977552" cy="977552"/>
          </a:xfrm>
          <a:prstGeom prst="rect">
            <a:avLst/>
          </a:prstGeom>
        </p:spPr>
      </p:pic>
      <p:pic>
        <p:nvPicPr>
          <p:cNvPr id="22" name="Picture 6">
            <a:extLst>
              <a:ext uri="{FF2B5EF4-FFF2-40B4-BE49-F238E27FC236}">
                <a16:creationId xmlns:a16="http://schemas.microsoft.com/office/drawing/2014/main" id="{D0A94E29-4F07-0E43-AB2B-83C30BE8F0B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5230" y="3036988"/>
            <a:ext cx="619010" cy="614296"/>
          </a:xfrm>
          <a:prstGeom prst="rect">
            <a:avLst/>
          </a:prstGeom>
        </p:spPr>
      </p:pic>
      <p:pic>
        <p:nvPicPr>
          <p:cNvPr id="23" name="Picture 9">
            <a:extLst>
              <a:ext uri="{FF2B5EF4-FFF2-40B4-BE49-F238E27FC236}">
                <a16:creationId xmlns:a16="http://schemas.microsoft.com/office/drawing/2014/main" id="{463A26E2-F4C7-634C-87B6-D023BE0D0EC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8156" y="3066762"/>
            <a:ext cx="559006" cy="554749"/>
          </a:xfrm>
          <a:prstGeom prst="rect">
            <a:avLst/>
          </a:prstGeom>
        </p:spPr>
      </p:pic>
      <p:pic>
        <p:nvPicPr>
          <p:cNvPr id="29" name="Picture 16">
            <a:extLst>
              <a:ext uri="{FF2B5EF4-FFF2-40B4-BE49-F238E27FC236}">
                <a16:creationId xmlns:a16="http://schemas.microsoft.com/office/drawing/2014/main" id="{A8AFDD5D-AD66-8449-BD21-7BE57791654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7598" y="3061429"/>
            <a:ext cx="569753" cy="565414"/>
          </a:xfrm>
          <a:prstGeom prst="rect">
            <a:avLst/>
          </a:prstGeom>
        </p:spPr>
      </p:pic>
      <p:sp>
        <p:nvSpPr>
          <p:cNvPr id="36" name="Textfeld 51">
            <a:extLst>
              <a:ext uri="{FF2B5EF4-FFF2-40B4-BE49-F238E27FC236}">
                <a16:creationId xmlns:a16="http://schemas.microsoft.com/office/drawing/2014/main" id="{E30156B5-8CCD-B641-9828-F6C39ABD9E1A}"/>
              </a:ext>
            </a:extLst>
          </p:cNvPr>
          <p:cNvSpPr txBox="1"/>
          <p:nvPr/>
        </p:nvSpPr>
        <p:spPr>
          <a:xfrm>
            <a:off x="2932497" y="1818635"/>
            <a:ext cx="3437001" cy="70788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 err="1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Servitization</a:t>
            </a:r>
            <a:r>
              <a:rPr lang="en-GB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, can we reduce # parties involved?</a:t>
            </a:r>
          </a:p>
        </p:txBody>
      </p:sp>
      <p:sp>
        <p:nvSpPr>
          <p:cNvPr id="37" name="Textfeld 51">
            <a:extLst>
              <a:ext uri="{FF2B5EF4-FFF2-40B4-BE49-F238E27FC236}">
                <a16:creationId xmlns:a16="http://schemas.microsoft.com/office/drawing/2014/main" id="{8A1686DC-8BF7-CA45-AEEB-F93597675D47}"/>
              </a:ext>
            </a:extLst>
          </p:cNvPr>
          <p:cNvSpPr txBox="1"/>
          <p:nvPr/>
        </p:nvSpPr>
        <p:spPr>
          <a:xfrm>
            <a:off x="7808698" y="1894770"/>
            <a:ext cx="2242669" cy="70788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High # of emails</a:t>
            </a:r>
          </a:p>
          <a:p>
            <a:pPr algn="ctr"/>
            <a:r>
              <a:rPr lang="en-GB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documents</a:t>
            </a:r>
          </a:p>
        </p:txBody>
      </p:sp>
      <p:sp>
        <p:nvSpPr>
          <p:cNvPr id="38" name="Textfeld 51">
            <a:extLst>
              <a:ext uri="{FF2B5EF4-FFF2-40B4-BE49-F238E27FC236}">
                <a16:creationId xmlns:a16="http://schemas.microsoft.com/office/drawing/2014/main" id="{1DFD418B-EAE7-9F46-81FE-68A78932A9FA}"/>
              </a:ext>
            </a:extLst>
          </p:cNvPr>
          <p:cNvSpPr txBox="1"/>
          <p:nvPr/>
        </p:nvSpPr>
        <p:spPr>
          <a:xfrm>
            <a:off x="523543" y="5256007"/>
            <a:ext cx="3348252" cy="70788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Improve safety management</a:t>
            </a:r>
          </a:p>
        </p:txBody>
      </p:sp>
      <p:pic>
        <p:nvPicPr>
          <p:cNvPr id="34" name="Picture 16">
            <a:extLst>
              <a:ext uri="{FF2B5EF4-FFF2-40B4-BE49-F238E27FC236}">
                <a16:creationId xmlns:a16="http://schemas.microsoft.com/office/drawing/2014/main" id="{524654CC-EE9C-094F-A2E8-2AA6A844949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6650" y="3027149"/>
            <a:ext cx="569753" cy="565414"/>
          </a:xfrm>
          <a:prstGeom prst="rect">
            <a:avLst/>
          </a:prstGeom>
        </p:spPr>
      </p:pic>
      <p:pic>
        <p:nvPicPr>
          <p:cNvPr id="39" name="Picture 6">
            <a:extLst>
              <a:ext uri="{FF2B5EF4-FFF2-40B4-BE49-F238E27FC236}">
                <a16:creationId xmlns:a16="http://schemas.microsoft.com/office/drawing/2014/main" id="{88C4CBF5-638B-464A-B6C1-8627CA407BF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3335" y="3033894"/>
            <a:ext cx="619010" cy="6142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6C41993-DAC6-9049-BBA6-04937C2D81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7015" y="3061429"/>
            <a:ext cx="531134" cy="531134"/>
          </a:xfrm>
          <a:prstGeom prst="rect">
            <a:avLst/>
          </a:prstGeom>
        </p:spPr>
      </p:pic>
      <p:pic>
        <p:nvPicPr>
          <p:cNvPr id="40" name="Picture 6">
            <a:extLst>
              <a:ext uri="{FF2B5EF4-FFF2-40B4-BE49-F238E27FC236}">
                <a16:creationId xmlns:a16="http://schemas.microsoft.com/office/drawing/2014/main" id="{30654658-D61F-0446-AADB-E64705C938B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4271" y="3033894"/>
            <a:ext cx="619010" cy="61429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A41DFEA-4542-C942-AA16-A54A2395D4D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164" r="14592" b="29287"/>
          <a:stretch/>
        </p:blipFill>
        <p:spPr>
          <a:xfrm>
            <a:off x="2632018" y="3061429"/>
            <a:ext cx="569753" cy="534721"/>
          </a:xfrm>
          <a:prstGeom prst="rect">
            <a:avLst/>
          </a:prstGeom>
        </p:spPr>
      </p:pic>
      <p:sp>
        <p:nvSpPr>
          <p:cNvPr id="30" name="Textfeld 51">
            <a:extLst>
              <a:ext uri="{FF2B5EF4-FFF2-40B4-BE49-F238E27FC236}">
                <a16:creationId xmlns:a16="http://schemas.microsoft.com/office/drawing/2014/main" id="{D8E07758-77B1-EE48-AFC4-5FB445846AB8}"/>
              </a:ext>
            </a:extLst>
          </p:cNvPr>
          <p:cNvSpPr txBox="1"/>
          <p:nvPr/>
        </p:nvSpPr>
        <p:spPr>
          <a:xfrm>
            <a:off x="5719452" y="589490"/>
            <a:ext cx="2869415" cy="101566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Predictive components utilisation and value optimization</a:t>
            </a:r>
          </a:p>
        </p:txBody>
      </p:sp>
      <p:sp>
        <p:nvSpPr>
          <p:cNvPr id="33" name="Textfeld 51">
            <a:extLst>
              <a:ext uri="{FF2B5EF4-FFF2-40B4-BE49-F238E27FC236}">
                <a16:creationId xmlns:a16="http://schemas.microsoft.com/office/drawing/2014/main" id="{7BA7D1BC-BD75-4C44-9334-51302EBEE35F}"/>
              </a:ext>
            </a:extLst>
          </p:cNvPr>
          <p:cNvSpPr txBox="1"/>
          <p:nvPr/>
        </p:nvSpPr>
        <p:spPr>
          <a:xfrm>
            <a:off x="8930033" y="960711"/>
            <a:ext cx="2739172" cy="70788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>
            <a:defPPr>
              <a:defRPr lang="nl-NL"/>
            </a:defPPr>
            <a:lvl1pPr algn="ctr">
              <a:defRPr sz="2000" b="1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defRPr>
            </a:lvl1pPr>
          </a:lstStyle>
          <a:p>
            <a:r>
              <a:rPr lang="en-GB" dirty="0"/>
              <a:t>Is my supply chain resilient?</a:t>
            </a:r>
          </a:p>
        </p:txBody>
      </p:sp>
      <p:sp>
        <p:nvSpPr>
          <p:cNvPr id="35" name="Textfeld 51">
            <a:extLst>
              <a:ext uri="{FF2B5EF4-FFF2-40B4-BE49-F238E27FC236}">
                <a16:creationId xmlns:a16="http://schemas.microsoft.com/office/drawing/2014/main" id="{74036D94-476E-D04F-B17C-E5F98D147276}"/>
              </a:ext>
            </a:extLst>
          </p:cNvPr>
          <p:cNvSpPr txBox="1"/>
          <p:nvPr/>
        </p:nvSpPr>
        <p:spPr>
          <a:xfrm>
            <a:off x="5120761" y="4329523"/>
            <a:ext cx="2731680" cy="70788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Is real time dynamic planning possible?</a:t>
            </a:r>
          </a:p>
        </p:txBody>
      </p:sp>
      <p:sp>
        <p:nvSpPr>
          <p:cNvPr id="41" name="Textfeld 51">
            <a:extLst>
              <a:ext uri="{FF2B5EF4-FFF2-40B4-BE49-F238E27FC236}">
                <a16:creationId xmlns:a16="http://schemas.microsoft.com/office/drawing/2014/main" id="{CBC1F18A-C048-7643-8F89-6BF3F7AFE9DC}"/>
              </a:ext>
            </a:extLst>
          </p:cNvPr>
          <p:cNvSpPr txBox="1"/>
          <p:nvPr/>
        </p:nvSpPr>
        <p:spPr>
          <a:xfrm>
            <a:off x="8788424" y="4715286"/>
            <a:ext cx="2731680" cy="1015663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Can I avoid unnecessary trips field engineers? </a:t>
            </a:r>
          </a:p>
        </p:txBody>
      </p:sp>
      <p:sp>
        <p:nvSpPr>
          <p:cNvPr id="42" name="Textfeld 51">
            <a:extLst>
              <a:ext uri="{FF2B5EF4-FFF2-40B4-BE49-F238E27FC236}">
                <a16:creationId xmlns:a16="http://schemas.microsoft.com/office/drawing/2014/main" id="{8B82254E-314A-5045-AE76-66240477B774}"/>
              </a:ext>
            </a:extLst>
          </p:cNvPr>
          <p:cNvSpPr txBox="1"/>
          <p:nvPr/>
        </p:nvSpPr>
        <p:spPr>
          <a:xfrm>
            <a:off x="1002380" y="4040952"/>
            <a:ext cx="2869415" cy="40011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Inventory costs </a:t>
            </a:r>
          </a:p>
        </p:txBody>
      </p:sp>
      <p:sp>
        <p:nvSpPr>
          <p:cNvPr id="43" name="Textfeld 51">
            <a:extLst>
              <a:ext uri="{FF2B5EF4-FFF2-40B4-BE49-F238E27FC236}">
                <a16:creationId xmlns:a16="http://schemas.microsoft.com/office/drawing/2014/main" id="{BA124A2A-80B9-124C-87D7-5C411AF4652F}"/>
              </a:ext>
            </a:extLst>
          </p:cNvPr>
          <p:cNvSpPr txBox="1"/>
          <p:nvPr/>
        </p:nvSpPr>
        <p:spPr>
          <a:xfrm>
            <a:off x="4506848" y="5552420"/>
            <a:ext cx="3908051" cy="40011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Dispatch, reposition, reallocate</a:t>
            </a:r>
          </a:p>
        </p:txBody>
      </p:sp>
      <p:sp>
        <p:nvSpPr>
          <p:cNvPr id="44" name="Textfeld 51">
            <a:extLst>
              <a:ext uri="{FF2B5EF4-FFF2-40B4-BE49-F238E27FC236}">
                <a16:creationId xmlns:a16="http://schemas.microsoft.com/office/drawing/2014/main" id="{E21FE82B-C7B7-664F-9C7B-3EFB01BB3028}"/>
              </a:ext>
            </a:extLst>
          </p:cNvPr>
          <p:cNvSpPr txBox="1"/>
          <p:nvPr/>
        </p:nvSpPr>
        <p:spPr>
          <a:xfrm>
            <a:off x="523543" y="1228386"/>
            <a:ext cx="2869415" cy="400110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First time right</a:t>
            </a:r>
          </a:p>
        </p:txBody>
      </p:sp>
    </p:spTree>
    <p:extLst>
      <p:ext uri="{BB962C8B-B14F-4D97-AF65-F5344CB8AC3E}">
        <p14:creationId xmlns:p14="http://schemas.microsoft.com/office/powerpoint/2010/main" val="1057547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/>
    </mc:Choice>
    <mc:Fallback xmlns="">
      <p:transition spd="slow" advClick="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F0B96C8D-C2A0-5E45-89CF-94F192FD99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0214" y="-573493"/>
            <a:ext cx="12342213" cy="7888868"/>
          </a:xfrm>
          <a:prstGeom prst="rect">
            <a:avLst/>
          </a:prstGeom>
        </p:spPr>
      </p:pic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E57F99A-F530-4D4C-A353-9731CCF644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/>
              <a:t>Product presentation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36BB6B4-E26E-1D4C-BCD4-359EBADD3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3EEBFFF-CF93-4C4A-8C31-6350F00EC039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EBBD77DE-2DF7-E44F-B7C9-AB35A06174A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AB7ECAB-82EE-8B4F-AD9E-A7C0668B54EB}" type="datetime1">
              <a:rPr lang="nl-NL" smtClean="0"/>
              <a:t>14-11-19</a:t>
            </a:fld>
            <a:endParaRPr lang="nl-NL"/>
          </a:p>
        </p:txBody>
      </p:sp>
      <p:sp>
        <p:nvSpPr>
          <p:cNvPr id="9" name="Titel 6">
            <a:extLst>
              <a:ext uri="{FF2B5EF4-FFF2-40B4-BE49-F238E27FC236}">
                <a16:creationId xmlns:a16="http://schemas.microsoft.com/office/drawing/2014/main" id="{62CA1A3D-36C8-864C-8520-3552FAEC9358}"/>
              </a:ext>
            </a:extLst>
          </p:cNvPr>
          <p:cNvSpPr txBox="1">
            <a:spLocks/>
          </p:cNvSpPr>
          <p:nvPr/>
        </p:nvSpPr>
        <p:spPr>
          <a:xfrm>
            <a:off x="3685668" y="4229411"/>
            <a:ext cx="7857639" cy="1501538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br>
              <a:rPr lang="en-US"/>
            </a:br>
            <a:endParaRPr lang="en-GB"/>
          </a:p>
        </p:txBody>
      </p:sp>
      <p:sp>
        <p:nvSpPr>
          <p:cNvPr id="16" name="Title 15">
            <a:extLst>
              <a:ext uri="{FF2B5EF4-FFF2-40B4-BE49-F238E27FC236}">
                <a16:creationId xmlns:a16="http://schemas.microsoft.com/office/drawing/2014/main" id="{E1244F44-783F-5345-886B-D4E3E7FB04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2AC2613B-BCFC-F04B-9EBC-CA97A555BA4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71992" y="1494150"/>
            <a:ext cx="584200" cy="58420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EFF9FE9-43A7-7D45-9E2E-54DB3AE321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1030" y="3776313"/>
            <a:ext cx="584200" cy="5842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0E0909D-FF04-AE43-B5AD-52E6C07F6E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87236" y="5428615"/>
            <a:ext cx="584200" cy="5842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8F479D8-B3B0-FE40-A8BB-30AF44E25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4376" y="113595"/>
            <a:ext cx="584200" cy="584200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A373182-ED7F-7D40-B440-96815C67F5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14442" y="162624"/>
            <a:ext cx="584200" cy="58420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32C74006-E36B-3E42-B906-ACBD0E3D59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9076" y="4229411"/>
            <a:ext cx="584200" cy="584200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E1D2EDD-A477-D444-A402-94E18977BD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3633" y="1530506"/>
            <a:ext cx="584200" cy="58420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EA210CB-578B-7E4A-A43B-66B1479C4AC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8693" y="5828082"/>
            <a:ext cx="584200" cy="584200"/>
          </a:xfrm>
          <a:prstGeom prst="rect">
            <a:avLst/>
          </a:prstGeom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4E940BF7-F6E6-2545-96C0-AC26909A6442}"/>
              </a:ext>
            </a:extLst>
          </p:cNvPr>
          <p:cNvSpPr/>
          <p:nvPr/>
        </p:nvSpPr>
        <p:spPr>
          <a:xfrm>
            <a:off x="3593298" y="6137418"/>
            <a:ext cx="1649637" cy="62547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Railyard maintenance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D48F1FAD-1F0A-B94D-BF90-0DBF4C86ECB1}"/>
              </a:ext>
            </a:extLst>
          </p:cNvPr>
          <p:cNvSpPr/>
          <p:nvPr/>
        </p:nvSpPr>
        <p:spPr>
          <a:xfrm>
            <a:off x="8557530" y="665455"/>
            <a:ext cx="1336162" cy="62547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</a:rPr>
              <a:t>Parking monitoring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C309713F-47D0-504A-AEB8-161B5E5833F3}"/>
              </a:ext>
            </a:extLst>
          </p:cNvPr>
          <p:cNvSpPr/>
          <p:nvPr/>
        </p:nvSpPr>
        <p:spPr>
          <a:xfrm>
            <a:off x="10726268" y="697795"/>
            <a:ext cx="1336162" cy="62547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Gate-In monitoring</a:t>
            </a:r>
          </a:p>
        </p:txBody>
      </p:sp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DC4264C6-1B3F-0744-9E67-D8C0FFDFBAF6}"/>
              </a:ext>
            </a:extLst>
          </p:cNvPr>
          <p:cNvSpPr/>
          <p:nvPr/>
        </p:nvSpPr>
        <p:spPr>
          <a:xfrm>
            <a:off x="4201402" y="864189"/>
            <a:ext cx="1336162" cy="62547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err="1">
                <a:solidFill>
                  <a:schemeClr val="tx1">
                    <a:lumMod val="65000"/>
                    <a:lumOff val="35000"/>
                  </a:schemeClr>
                </a:solidFill>
              </a:rPr>
              <a:t>Standtrailer</a:t>
            </a:r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</a:rPr>
              <a:t> management</a:t>
            </a:r>
          </a:p>
        </p:txBody>
      </p:sp>
      <p:sp>
        <p:nvSpPr>
          <p:cNvPr id="33" name="Rounded Rectangle 32">
            <a:extLst>
              <a:ext uri="{FF2B5EF4-FFF2-40B4-BE49-F238E27FC236}">
                <a16:creationId xmlns:a16="http://schemas.microsoft.com/office/drawing/2014/main" id="{79DD917F-8F3A-6747-B482-BA97E5C9280C}"/>
              </a:ext>
            </a:extLst>
          </p:cNvPr>
          <p:cNvSpPr/>
          <p:nvPr/>
        </p:nvSpPr>
        <p:spPr>
          <a:xfrm>
            <a:off x="-182820" y="5163057"/>
            <a:ext cx="1336162" cy="62547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Cargo Tracking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BD8CA2F8-F339-5545-BB00-76C45762765C}"/>
              </a:ext>
            </a:extLst>
          </p:cNvPr>
          <p:cNvSpPr/>
          <p:nvPr/>
        </p:nvSpPr>
        <p:spPr>
          <a:xfrm>
            <a:off x="8614442" y="1642434"/>
            <a:ext cx="1336162" cy="62547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</a:rPr>
              <a:t>Field engineer/Man down alert</a:t>
            </a:r>
          </a:p>
        </p:txBody>
      </p:sp>
      <p:sp>
        <p:nvSpPr>
          <p:cNvPr id="37" name="Rounded Rectangle 36">
            <a:extLst>
              <a:ext uri="{FF2B5EF4-FFF2-40B4-BE49-F238E27FC236}">
                <a16:creationId xmlns:a16="http://schemas.microsoft.com/office/drawing/2014/main" id="{094198C3-A261-B946-8506-2987BC19B868}"/>
              </a:ext>
            </a:extLst>
          </p:cNvPr>
          <p:cNvSpPr/>
          <p:nvPr/>
        </p:nvSpPr>
        <p:spPr>
          <a:xfrm>
            <a:off x="7550318" y="4374944"/>
            <a:ext cx="1336162" cy="62547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</a:rPr>
              <a:t>Smart beaconing </a:t>
            </a:r>
          </a:p>
        </p:txBody>
      </p:sp>
      <p:sp>
        <p:nvSpPr>
          <p:cNvPr id="38" name="Rounded Rectangle 37">
            <a:extLst>
              <a:ext uri="{FF2B5EF4-FFF2-40B4-BE49-F238E27FC236}">
                <a16:creationId xmlns:a16="http://schemas.microsoft.com/office/drawing/2014/main" id="{81AD73EA-F687-6244-AA6F-887791001302}"/>
              </a:ext>
            </a:extLst>
          </p:cNvPr>
          <p:cNvSpPr/>
          <p:nvPr/>
        </p:nvSpPr>
        <p:spPr>
          <a:xfrm>
            <a:off x="4556959" y="4869470"/>
            <a:ext cx="1336162" cy="625474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sz="1400">
                <a:solidFill>
                  <a:schemeClr val="tx1">
                    <a:lumMod val="65000"/>
                    <a:lumOff val="35000"/>
                  </a:schemeClr>
                </a:solidFill>
              </a:rPr>
              <a:t>Visitor safety</a:t>
            </a:r>
          </a:p>
        </p:txBody>
      </p:sp>
      <p:sp>
        <p:nvSpPr>
          <p:cNvPr id="40" name="Textfeld 51">
            <a:extLst>
              <a:ext uri="{FF2B5EF4-FFF2-40B4-BE49-F238E27FC236}">
                <a16:creationId xmlns:a16="http://schemas.microsoft.com/office/drawing/2014/main" id="{0CF9014D-D630-4440-9AE1-5218A5413D61}"/>
              </a:ext>
            </a:extLst>
          </p:cNvPr>
          <p:cNvSpPr txBox="1"/>
          <p:nvPr/>
        </p:nvSpPr>
        <p:spPr>
          <a:xfrm>
            <a:off x="1153342" y="2487883"/>
            <a:ext cx="8138887" cy="954107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OUR SENSORS TURN DATA POINTS INTO ACTIONABLE INSIGHTS, PROCESS MINING, AI...</a:t>
            </a:r>
          </a:p>
        </p:txBody>
      </p:sp>
    </p:spTree>
    <p:extLst>
      <p:ext uri="{BB962C8B-B14F-4D97-AF65-F5344CB8AC3E}">
        <p14:creationId xmlns:p14="http://schemas.microsoft.com/office/powerpoint/2010/main" val="4081832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/>
    </mc:Choice>
    <mc:Fallback xmlns="">
      <p:transition spd="slow" advClick="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E57F99A-F530-4D4C-A353-9731CCF644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/>
              <a:t>Product presentation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36BB6B4-E26E-1D4C-BCD4-359EBADD3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3EEBFFF-CF93-4C4A-8C31-6350F00EC039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EBBD77DE-2DF7-E44F-B7C9-AB35A06174A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AB7ECAB-82EE-8B4F-AD9E-A7C0668B54EB}" type="datetime1">
              <a:rPr lang="nl-NL" smtClean="0"/>
              <a:t>14-11-19</a:t>
            </a:fld>
            <a:endParaRPr lang="nl-NL"/>
          </a:p>
        </p:txBody>
      </p:sp>
      <p:sp>
        <p:nvSpPr>
          <p:cNvPr id="9" name="Titel 6">
            <a:extLst>
              <a:ext uri="{FF2B5EF4-FFF2-40B4-BE49-F238E27FC236}">
                <a16:creationId xmlns:a16="http://schemas.microsoft.com/office/drawing/2014/main" id="{62CA1A3D-36C8-864C-8520-3552FAEC9358}"/>
              </a:ext>
            </a:extLst>
          </p:cNvPr>
          <p:cNvSpPr txBox="1">
            <a:spLocks/>
          </p:cNvSpPr>
          <p:nvPr/>
        </p:nvSpPr>
        <p:spPr>
          <a:xfrm>
            <a:off x="3685668" y="4229411"/>
            <a:ext cx="7857639" cy="1501538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br>
              <a:rPr lang="en-US"/>
            </a:br>
            <a:endParaRPr lang="en-GB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19FB2ED0-00E2-8B4A-B658-01F7E11E20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2AE6A8FF-1D5B-524B-919D-A465DBBBE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Textfeld 51">
            <a:extLst>
              <a:ext uri="{FF2B5EF4-FFF2-40B4-BE49-F238E27FC236}">
                <a16:creationId xmlns:a16="http://schemas.microsoft.com/office/drawing/2014/main" id="{602762EA-E5F7-B246-AE8B-C3B135A8CD3A}"/>
              </a:ext>
            </a:extLst>
          </p:cNvPr>
          <p:cNvSpPr txBox="1"/>
          <p:nvPr/>
        </p:nvSpPr>
        <p:spPr>
          <a:xfrm>
            <a:off x="2005078" y="780361"/>
            <a:ext cx="8181843" cy="707886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IOT makes Tim Woods really smart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F46747-5705-4146-8E13-FB762D72C3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356" y="1695790"/>
            <a:ext cx="8659285" cy="4242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139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/>
    </mc:Choice>
    <mc:Fallback xmlns="">
      <p:transition spd="slow" advClick="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E57F99A-F530-4D4C-A353-9731CCF644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/>
              <a:t>Product presentation</a:t>
            </a:r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36BB6B4-E26E-1D4C-BCD4-359EBADD3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3EEBFFF-CF93-4C4A-8C31-6350F00EC039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EBBD77DE-2DF7-E44F-B7C9-AB35A06174A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AB7ECAB-82EE-8B4F-AD9E-A7C0668B54EB}" type="datetime1">
              <a:rPr lang="nl-NL" smtClean="0"/>
              <a:t>14-11-19</a:t>
            </a:fld>
            <a:endParaRPr lang="nl-NL"/>
          </a:p>
        </p:txBody>
      </p:sp>
      <p:sp>
        <p:nvSpPr>
          <p:cNvPr id="9" name="Titel 6">
            <a:extLst>
              <a:ext uri="{FF2B5EF4-FFF2-40B4-BE49-F238E27FC236}">
                <a16:creationId xmlns:a16="http://schemas.microsoft.com/office/drawing/2014/main" id="{62CA1A3D-36C8-864C-8520-3552FAEC9358}"/>
              </a:ext>
            </a:extLst>
          </p:cNvPr>
          <p:cNvSpPr txBox="1">
            <a:spLocks/>
          </p:cNvSpPr>
          <p:nvPr/>
        </p:nvSpPr>
        <p:spPr>
          <a:xfrm>
            <a:off x="3685668" y="4229411"/>
            <a:ext cx="7857639" cy="1501538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>
                <a:solidFill>
                  <a:schemeClr val="bg1"/>
                </a:solidFill>
                <a:latin typeface="Roboto Light" charset="0"/>
                <a:ea typeface="Roboto Light" charset="0"/>
                <a:cs typeface="Roboto Light" charset="0"/>
              </a:defRPr>
            </a:lvl1pPr>
          </a:lstStyle>
          <a:p>
            <a:br>
              <a:rPr lang="en-US"/>
            </a:br>
            <a:endParaRPr lang="en-GB"/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19FB2ED0-00E2-8B4A-B658-01F7E11E204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2AE6A8FF-1D5B-524B-919D-A465DBBBE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345352DB-79BF-6A47-9044-CCD1305716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095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Textfeld 51">
            <a:extLst>
              <a:ext uri="{FF2B5EF4-FFF2-40B4-BE49-F238E27FC236}">
                <a16:creationId xmlns:a16="http://schemas.microsoft.com/office/drawing/2014/main" id="{B5E9B529-96C2-AF4B-A4FA-9820D9EEA1F0}"/>
              </a:ext>
            </a:extLst>
          </p:cNvPr>
          <p:cNvSpPr txBox="1"/>
          <p:nvPr/>
        </p:nvSpPr>
        <p:spPr>
          <a:xfrm>
            <a:off x="3685668" y="4229411"/>
            <a:ext cx="4958408" cy="584775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IoT – Love at first sight</a:t>
            </a:r>
          </a:p>
        </p:txBody>
      </p:sp>
    </p:spTree>
    <p:extLst>
      <p:ext uri="{BB962C8B-B14F-4D97-AF65-F5344CB8AC3E}">
        <p14:creationId xmlns:p14="http://schemas.microsoft.com/office/powerpoint/2010/main" val="4241564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/>
    </mc:Choice>
    <mc:Fallback xmlns="">
      <p:transition spd="slow" advClick="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9645F-F2D2-0A4E-A681-C91563E51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915D78A-B83A-4941-A6C9-2D2DDA83C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6468533" cy="6858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2344AEA-0F90-014E-857E-E6DD926DD1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51267"/>
          <a:stretch/>
        </p:blipFill>
        <p:spPr>
          <a:xfrm>
            <a:off x="5723468" y="-1"/>
            <a:ext cx="6468533" cy="6857999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F251968E-D0B8-DD4C-AB4E-84AD5A72010E}"/>
              </a:ext>
            </a:extLst>
          </p:cNvPr>
          <p:cNvSpPr/>
          <p:nvPr/>
        </p:nvSpPr>
        <p:spPr>
          <a:xfrm>
            <a:off x="2641600" y="1744133"/>
            <a:ext cx="6502400" cy="3131903"/>
          </a:xfrm>
          <a:prstGeom prst="rect">
            <a:avLst/>
          </a:prstGeom>
          <a:solidFill>
            <a:srgbClr val="FFFFFF">
              <a:alpha val="6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F7D0D870-D85E-114B-8252-7BD0BF57E6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6134" y="1320798"/>
            <a:ext cx="4216399" cy="4216399"/>
          </a:xfrm>
          <a:prstGeom prst="rect">
            <a:avLst/>
          </a:prstGeom>
        </p:spPr>
      </p:pic>
      <p:sp>
        <p:nvSpPr>
          <p:cNvPr id="49" name="Textfeld 51">
            <a:extLst>
              <a:ext uri="{FF2B5EF4-FFF2-40B4-BE49-F238E27FC236}">
                <a16:creationId xmlns:a16="http://schemas.microsoft.com/office/drawing/2014/main" id="{AF5D9AFB-4187-7244-A2F9-5F05E1AD3989}"/>
              </a:ext>
            </a:extLst>
          </p:cNvPr>
          <p:cNvSpPr txBox="1"/>
          <p:nvPr/>
        </p:nvSpPr>
        <p:spPr>
          <a:xfrm>
            <a:off x="3457459" y="5066052"/>
            <a:ext cx="4958408" cy="584775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Self organising logistics</a:t>
            </a:r>
          </a:p>
        </p:txBody>
      </p:sp>
    </p:spTree>
    <p:extLst>
      <p:ext uri="{BB962C8B-B14F-4D97-AF65-F5344CB8AC3E}">
        <p14:creationId xmlns:p14="http://schemas.microsoft.com/office/powerpoint/2010/main" val="750772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/>
    </mc:Choice>
    <mc:Fallback xmlns="">
      <p:transition spd="slow" advClick="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87E877CF-CCE4-2B4D-84F6-EE79CC14E6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6392" y="12696"/>
            <a:ext cx="12040741" cy="683260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963F64B-785F-C847-8807-26AA3D8FA2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43524" y="-4235"/>
            <a:ext cx="6608857" cy="688553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399645F-F2D2-0A4E-A681-C91563E5170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F251968E-D0B8-DD4C-AB4E-84AD5A72010E}"/>
              </a:ext>
            </a:extLst>
          </p:cNvPr>
          <p:cNvSpPr/>
          <p:nvPr/>
        </p:nvSpPr>
        <p:spPr>
          <a:xfrm>
            <a:off x="2641600" y="1744133"/>
            <a:ext cx="6502400" cy="3131903"/>
          </a:xfrm>
          <a:prstGeom prst="rect">
            <a:avLst/>
          </a:prstGeom>
          <a:solidFill>
            <a:srgbClr val="FFFFFF">
              <a:alpha val="6392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6" name="Picture 45">
            <a:extLst>
              <a:ext uri="{FF2B5EF4-FFF2-40B4-BE49-F238E27FC236}">
                <a16:creationId xmlns:a16="http://schemas.microsoft.com/office/drawing/2014/main" id="{F7D0D870-D85E-114B-8252-7BD0BF57E6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6134" y="1320798"/>
            <a:ext cx="4216399" cy="4216399"/>
          </a:xfrm>
          <a:prstGeom prst="rect">
            <a:avLst/>
          </a:prstGeom>
        </p:spPr>
      </p:pic>
      <p:sp>
        <p:nvSpPr>
          <p:cNvPr id="13" name="Textfeld 51">
            <a:extLst>
              <a:ext uri="{FF2B5EF4-FFF2-40B4-BE49-F238E27FC236}">
                <a16:creationId xmlns:a16="http://schemas.microsoft.com/office/drawing/2014/main" id="{D7358DB1-BBC3-9A4E-BE24-92B37C8B6811}"/>
              </a:ext>
            </a:extLst>
          </p:cNvPr>
          <p:cNvSpPr txBox="1"/>
          <p:nvPr/>
        </p:nvSpPr>
        <p:spPr>
          <a:xfrm>
            <a:off x="3159596" y="5274154"/>
            <a:ext cx="6211474" cy="584775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Smart dispatch and </a:t>
            </a:r>
            <a:r>
              <a:rPr lang="en-GB" sz="3200" b="1" dirty="0" err="1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repostioning</a:t>
            </a:r>
            <a:r>
              <a:rPr lang="en-GB" sz="32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342402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/>
    </mc:Choice>
    <mc:Fallback xmlns="">
      <p:transition spd="slow" advClick="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>
            <a:extLst>
              <a:ext uri="{FF2B5EF4-FFF2-40B4-BE49-F238E27FC236}">
                <a16:creationId xmlns:a16="http://schemas.microsoft.com/office/drawing/2014/main" id="{514CA237-D43F-AD4D-B9F0-AF39D09AD0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BE57F99A-F530-4D4C-A353-9731CCF644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r>
              <a:rPr lang="nl-NL"/>
              <a:t>Product </a:t>
            </a:r>
            <a:r>
              <a:rPr lang="nl-NL" err="1"/>
              <a:t>presentation</a:t>
            </a:r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E36BB6B4-E26E-1D4C-BCD4-359EBADD3E4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13EEBFFF-CF93-4C4A-8C31-6350F00EC039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6" name="Tijdelijke aanduiding voor datum 5">
            <a:extLst>
              <a:ext uri="{FF2B5EF4-FFF2-40B4-BE49-F238E27FC236}">
                <a16:creationId xmlns:a16="http://schemas.microsoft.com/office/drawing/2014/main" id="{EBBD77DE-2DF7-E44F-B7C9-AB35A06174A3}"/>
              </a:ext>
            </a:extLst>
          </p:cNvPr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AAB7ECAB-82EE-8B4F-AD9E-A7C0668B54EB}" type="datetime1">
              <a:rPr lang="nl-NL" smtClean="0"/>
              <a:t>14-11-19</a:t>
            </a:fld>
            <a:endParaRPr lang="nl-NL"/>
          </a:p>
        </p:txBody>
      </p:sp>
      <p:sp>
        <p:nvSpPr>
          <p:cNvPr id="10" name="Oval 18">
            <a:extLst>
              <a:ext uri="{FF2B5EF4-FFF2-40B4-BE49-F238E27FC236}">
                <a16:creationId xmlns:a16="http://schemas.microsoft.com/office/drawing/2014/main" id="{6845FD8D-FCFF-8442-92AE-27EF55A35382}"/>
              </a:ext>
            </a:extLst>
          </p:cNvPr>
          <p:cNvSpPr>
            <a:spLocks noChangeAspect="1"/>
          </p:cNvSpPr>
          <p:nvPr/>
        </p:nvSpPr>
        <p:spPr>
          <a:xfrm>
            <a:off x="1386889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9">
            <a:extLst>
              <a:ext uri="{FF2B5EF4-FFF2-40B4-BE49-F238E27FC236}">
                <a16:creationId xmlns:a16="http://schemas.microsoft.com/office/drawing/2014/main" id="{F4450A9B-4156-0044-9D9A-86674A195505}"/>
              </a:ext>
            </a:extLst>
          </p:cNvPr>
          <p:cNvSpPr>
            <a:spLocks noChangeAspect="1"/>
          </p:cNvSpPr>
          <p:nvPr/>
        </p:nvSpPr>
        <p:spPr>
          <a:xfrm>
            <a:off x="2464481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20">
            <a:extLst>
              <a:ext uri="{FF2B5EF4-FFF2-40B4-BE49-F238E27FC236}">
                <a16:creationId xmlns:a16="http://schemas.microsoft.com/office/drawing/2014/main" id="{FA01480E-FDCE-7B40-A254-2AB111B8DF70}"/>
              </a:ext>
            </a:extLst>
          </p:cNvPr>
          <p:cNvSpPr>
            <a:spLocks noChangeAspect="1"/>
          </p:cNvSpPr>
          <p:nvPr/>
        </p:nvSpPr>
        <p:spPr>
          <a:xfrm>
            <a:off x="3542073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21">
            <a:extLst>
              <a:ext uri="{FF2B5EF4-FFF2-40B4-BE49-F238E27FC236}">
                <a16:creationId xmlns:a16="http://schemas.microsoft.com/office/drawing/2014/main" id="{E9D2BFA2-3851-EE4D-9A12-28AFB71AA743}"/>
              </a:ext>
            </a:extLst>
          </p:cNvPr>
          <p:cNvSpPr>
            <a:spLocks noChangeAspect="1"/>
          </p:cNvSpPr>
          <p:nvPr/>
        </p:nvSpPr>
        <p:spPr>
          <a:xfrm>
            <a:off x="4619665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22">
            <a:extLst>
              <a:ext uri="{FF2B5EF4-FFF2-40B4-BE49-F238E27FC236}">
                <a16:creationId xmlns:a16="http://schemas.microsoft.com/office/drawing/2014/main" id="{C43BC2EA-EB70-2847-BF55-3D950ED646F9}"/>
              </a:ext>
            </a:extLst>
          </p:cNvPr>
          <p:cNvSpPr>
            <a:spLocks noChangeAspect="1"/>
          </p:cNvSpPr>
          <p:nvPr/>
        </p:nvSpPr>
        <p:spPr>
          <a:xfrm>
            <a:off x="5697257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23">
            <a:extLst>
              <a:ext uri="{FF2B5EF4-FFF2-40B4-BE49-F238E27FC236}">
                <a16:creationId xmlns:a16="http://schemas.microsoft.com/office/drawing/2014/main" id="{4FA62C84-7D7C-174B-AED1-E9060DE6DACF}"/>
              </a:ext>
            </a:extLst>
          </p:cNvPr>
          <p:cNvSpPr>
            <a:spLocks noChangeAspect="1"/>
          </p:cNvSpPr>
          <p:nvPr/>
        </p:nvSpPr>
        <p:spPr>
          <a:xfrm>
            <a:off x="6774849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24">
            <a:extLst>
              <a:ext uri="{FF2B5EF4-FFF2-40B4-BE49-F238E27FC236}">
                <a16:creationId xmlns:a16="http://schemas.microsoft.com/office/drawing/2014/main" id="{FBE18A7F-A3F3-DE49-95FD-DC9E2A9EF280}"/>
              </a:ext>
            </a:extLst>
          </p:cNvPr>
          <p:cNvSpPr>
            <a:spLocks noChangeAspect="1"/>
          </p:cNvSpPr>
          <p:nvPr/>
        </p:nvSpPr>
        <p:spPr>
          <a:xfrm>
            <a:off x="7852441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25">
            <a:extLst>
              <a:ext uri="{FF2B5EF4-FFF2-40B4-BE49-F238E27FC236}">
                <a16:creationId xmlns:a16="http://schemas.microsoft.com/office/drawing/2014/main" id="{82E7256F-9D3F-8045-A12F-A61E45F1678F}"/>
              </a:ext>
            </a:extLst>
          </p:cNvPr>
          <p:cNvSpPr>
            <a:spLocks noChangeAspect="1"/>
          </p:cNvSpPr>
          <p:nvPr/>
        </p:nvSpPr>
        <p:spPr>
          <a:xfrm>
            <a:off x="10007625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26">
            <a:extLst>
              <a:ext uri="{FF2B5EF4-FFF2-40B4-BE49-F238E27FC236}">
                <a16:creationId xmlns:a16="http://schemas.microsoft.com/office/drawing/2014/main" id="{023196CD-541C-F844-BC0F-81594ACECB02}"/>
              </a:ext>
            </a:extLst>
          </p:cNvPr>
          <p:cNvSpPr>
            <a:spLocks noChangeAspect="1"/>
          </p:cNvSpPr>
          <p:nvPr/>
        </p:nvSpPr>
        <p:spPr>
          <a:xfrm>
            <a:off x="8930033" y="2856871"/>
            <a:ext cx="935983" cy="936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0" name="Content Placeholder 29">
            <a:extLst>
              <a:ext uri="{FF2B5EF4-FFF2-40B4-BE49-F238E27FC236}">
                <a16:creationId xmlns:a16="http://schemas.microsoft.com/office/drawing/2014/main" id="{2DDBE0E0-F389-C64F-AEBB-2B720740B6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129" y="2815319"/>
            <a:ext cx="977552" cy="977552"/>
          </a:xfrm>
          <a:prstGeom prst="rect">
            <a:avLst/>
          </a:prstGeom>
        </p:spPr>
      </p:pic>
      <p:pic>
        <p:nvPicPr>
          <p:cNvPr id="22" name="Picture 6">
            <a:extLst>
              <a:ext uri="{FF2B5EF4-FFF2-40B4-BE49-F238E27FC236}">
                <a16:creationId xmlns:a16="http://schemas.microsoft.com/office/drawing/2014/main" id="{D0A94E29-4F07-0E43-AB2B-83C30BE8F0B4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5230" y="3036988"/>
            <a:ext cx="619010" cy="614296"/>
          </a:xfrm>
          <a:prstGeom prst="rect">
            <a:avLst/>
          </a:prstGeom>
        </p:spPr>
      </p:pic>
      <p:pic>
        <p:nvPicPr>
          <p:cNvPr id="23" name="Picture 9">
            <a:extLst>
              <a:ext uri="{FF2B5EF4-FFF2-40B4-BE49-F238E27FC236}">
                <a16:creationId xmlns:a16="http://schemas.microsoft.com/office/drawing/2014/main" id="{463A26E2-F4C7-634C-87B6-D023BE0D0ECF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8156" y="3066762"/>
            <a:ext cx="559006" cy="554749"/>
          </a:xfrm>
          <a:prstGeom prst="rect">
            <a:avLst/>
          </a:prstGeom>
        </p:spPr>
      </p:pic>
      <p:pic>
        <p:nvPicPr>
          <p:cNvPr id="29" name="Picture 16">
            <a:extLst>
              <a:ext uri="{FF2B5EF4-FFF2-40B4-BE49-F238E27FC236}">
                <a16:creationId xmlns:a16="http://schemas.microsoft.com/office/drawing/2014/main" id="{A8AFDD5D-AD66-8449-BD21-7BE57791654E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17598" y="3061429"/>
            <a:ext cx="569753" cy="565414"/>
          </a:xfrm>
          <a:prstGeom prst="rect">
            <a:avLst/>
          </a:prstGeom>
        </p:spPr>
      </p:pic>
      <p:pic>
        <p:nvPicPr>
          <p:cNvPr id="34" name="Picture 16">
            <a:extLst>
              <a:ext uri="{FF2B5EF4-FFF2-40B4-BE49-F238E27FC236}">
                <a16:creationId xmlns:a16="http://schemas.microsoft.com/office/drawing/2014/main" id="{524654CC-EE9C-094F-A2E8-2AA6A8449492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26650" y="3027149"/>
            <a:ext cx="569753" cy="565414"/>
          </a:xfrm>
          <a:prstGeom prst="rect">
            <a:avLst/>
          </a:prstGeom>
        </p:spPr>
      </p:pic>
      <p:pic>
        <p:nvPicPr>
          <p:cNvPr id="39" name="Picture 6">
            <a:extLst>
              <a:ext uri="{FF2B5EF4-FFF2-40B4-BE49-F238E27FC236}">
                <a16:creationId xmlns:a16="http://schemas.microsoft.com/office/drawing/2014/main" id="{88C4CBF5-638B-464A-B6C1-8627CA407BF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33335" y="3033894"/>
            <a:ext cx="619010" cy="614296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6C41993-DAC6-9049-BBA6-04937C2D814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7015" y="3061429"/>
            <a:ext cx="531134" cy="531134"/>
          </a:xfrm>
          <a:prstGeom prst="rect">
            <a:avLst/>
          </a:prstGeom>
        </p:spPr>
      </p:pic>
      <p:pic>
        <p:nvPicPr>
          <p:cNvPr id="40" name="Picture 6">
            <a:extLst>
              <a:ext uri="{FF2B5EF4-FFF2-40B4-BE49-F238E27FC236}">
                <a16:creationId xmlns:a16="http://schemas.microsoft.com/office/drawing/2014/main" id="{30654658-D61F-0446-AADB-E64705C938BE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4271" y="3033894"/>
            <a:ext cx="619010" cy="614296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5A41DFEA-4542-C942-AA16-A54A2395D4D4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16164" r="14592" b="29287"/>
          <a:stretch/>
        </p:blipFill>
        <p:spPr>
          <a:xfrm>
            <a:off x="2632018" y="3061429"/>
            <a:ext cx="569753" cy="534721"/>
          </a:xfrm>
          <a:prstGeom prst="rect">
            <a:avLst/>
          </a:prstGeom>
        </p:spPr>
      </p:pic>
      <p:sp>
        <p:nvSpPr>
          <p:cNvPr id="44" name="Textfeld 51">
            <a:extLst>
              <a:ext uri="{FF2B5EF4-FFF2-40B4-BE49-F238E27FC236}">
                <a16:creationId xmlns:a16="http://schemas.microsoft.com/office/drawing/2014/main" id="{E21FE82B-C7B7-664F-9C7B-3EFB01BB3028}"/>
              </a:ext>
            </a:extLst>
          </p:cNvPr>
          <p:cNvSpPr txBox="1"/>
          <p:nvPr/>
        </p:nvSpPr>
        <p:spPr>
          <a:xfrm>
            <a:off x="572516" y="4517801"/>
            <a:ext cx="10769600" cy="1077218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With IoT to Smart (Circular) Tim Woods and </a:t>
            </a:r>
          </a:p>
          <a:p>
            <a:pPr algn="ctr"/>
            <a:r>
              <a:rPr lang="en-GB" sz="3200" b="1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  <a:cs typeface="Roboto" panose="02000000000000000000" pitchFamily="2" charset="0"/>
              </a:rPr>
              <a:t>(autonomous) fast forward supply chains</a:t>
            </a:r>
          </a:p>
        </p:txBody>
      </p:sp>
    </p:spTree>
    <p:extLst>
      <p:ext uri="{BB962C8B-B14F-4D97-AF65-F5344CB8AC3E}">
        <p14:creationId xmlns:p14="http://schemas.microsoft.com/office/powerpoint/2010/main" val="666960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0" advClick="0"/>
    </mc:Choice>
    <mc:Fallback xmlns="">
      <p:transition spd="slow" advClick="0"/>
    </mc:Fallback>
  </mc:AlternateContent>
</p:sld>
</file>

<file path=ppt/theme/theme1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-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9782</TotalTime>
  <Words>170</Words>
  <Application>Microsoft Macintosh PowerPoint</Application>
  <PresentationFormat>Widescreen</PresentationFormat>
  <Paragraphs>49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Roboto Light</vt:lpstr>
      <vt:lpstr>Roboto Medium</vt:lpstr>
      <vt:lpstr>Office-thema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Guy Borghouts</dc:creator>
  <cp:lastModifiedBy>Joris Tenhagen</cp:lastModifiedBy>
  <cp:revision>150</cp:revision>
  <dcterms:created xsi:type="dcterms:W3CDTF">2017-10-11T19:43:24Z</dcterms:created>
  <dcterms:modified xsi:type="dcterms:W3CDTF">2019-11-14T11:22:03Z</dcterms:modified>
</cp:coreProperties>
</file>