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7" r:id="rId1"/>
  </p:sldMasterIdLst>
  <p:sldIdLst>
    <p:sldId id="263" r:id="rId2"/>
    <p:sldId id="262" r:id="rId3"/>
    <p:sldId id="266" r:id="rId4"/>
    <p:sldId id="265" r:id="rId5"/>
    <p:sldId id="264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2680"/>
    <a:srgbClr val="B3C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-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5172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822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5320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905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80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643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089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90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‹nr.›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5656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215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‹nr.›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95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smtClean="0"/>
              <a:pPr/>
              <a:t>4/25/2018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‹nr.›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74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					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10" name="Title 1"/>
          <p:cNvSpPr txBox="1">
            <a:spLocks/>
          </p:cNvSpPr>
          <p:nvPr/>
        </p:nvSpPr>
        <p:spPr>
          <a:xfrm>
            <a:off x="3101720" y="4178345"/>
            <a:ext cx="6242305" cy="146304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nl-NL" sz="4000" cap="none" dirty="0">
              <a:solidFill>
                <a:srgbClr val="B3CF01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nl-NL" sz="3200" cap="none" dirty="0">
                <a:solidFill>
                  <a:srgbClr val="B3CF01"/>
                </a:solidFill>
                <a:latin typeface="Arial Rounded MT Bold" panose="020F0704030504030204" pitchFamily="34" charset="0"/>
              </a:rPr>
              <a:t>Prettig met u Kennis-Maken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12579" y="6524626"/>
            <a:ext cx="76410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       0346-581659 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721" y="244484"/>
            <a:ext cx="6242304" cy="416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84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CD6B262-CFAD-4C09-9461-CE207C823334}"/>
              </a:ext>
            </a:extLst>
          </p:cNvPr>
          <p:cNvSpPr/>
          <p:nvPr/>
        </p:nvSpPr>
        <p:spPr>
          <a:xfrm>
            <a:off x="927148" y="299515"/>
            <a:ext cx="1103434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Programma SLF themamiddag 26 april 2018</a:t>
            </a:r>
          </a:p>
          <a:p>
            <a:pPr algn="just"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13.30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Welkom en opening: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Ben Gräve en Liselot Gerritzen, SLF</a:t>
            </a:r>
          </a:p>
          <a:p>
            <a:pPr algn="just"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13.35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Introductie en tour: 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Ronald Maes, </a:t>
            </a:r>
            <a:r>
              <a:rPr lang="nl-NL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Agfa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Graphics </a:t>
            </a:r>
            <a:endParaRPr lang="nl-NL" sz="21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en-US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14.30</a:t>
            </a:r>
            <a:r>
              <a:rPr lang="en-US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</a:t>
            </a:r>
            <a:r>
              <a:rPr lang="en-US" sz="21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Resultaten</a:t>
            </a:r>
            <a:r>
              <a:rPr lang="en-US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Service Supply Chain Survey: </a:t>
            </a:r>
            <a:r>
              <a:rPr lang="en-US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Ruben </a:t>
            </a:r>
            <a:r>
              <a:rPr lang="en-US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Coetsier</a:t>
            </a:r>
            <a:r>
              <a:rPr lang="en-US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en-US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PwC</a:t>
            </a:r>
            <a:r>
              <a:rPr lang="en-US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Belgium</a:t>
            </a:r>
            <a:r>
              <a:rPr lang="en-US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15.00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Service Logistieke uitdagingen: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Hans </a:t>
            </a:r>
            <a:r>
              <a:rPr lang="nl-NL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Thibau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Atlas Copco Compressor </a:t>
            </a:r>
            <a:r>
              <a:rPr lang="nl-NL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Technique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nl-NL" sz="21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15.30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Pauze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nl-NL" sz="21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15.45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Andere blik op de inrichting van de SL keten: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Jürgen Donders,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Gordian </a:t>
            </a:r>
            <a:r>
              <a:rPr lang="nl-NL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Logistic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Experts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16.15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Aanpakken Logistiek noodzakelijk voor Total Asset </a:t>
            </a:r>
            <a:r>
              <a:rPr lang="nl-NL" sz="21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Mgt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Matthias Lootens, Port of </a:t>
            </a:r>
            <a:r>
              <a:rPr lang="nl-NL" sz="21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Antwerp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16.45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Discussie over de meerwaarde van het </a:t>
            </a: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SLF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netwerk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17.15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</a:t>
            </a:r>
            <a:r>
              <a:rPr lang="nl-NL" sz="21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Wrap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-up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nl-NL" sz="2100" b="1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17.30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Netwerkborrel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nl-NL" sz="21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18.15</a:t>
            </a:r>
            <a:r>
              <a:rPr lang="nl-NL" sz="2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    Pizza of Pasta </a:t>
            </a:r>
            <a:endParaRPr lang="nl-NL" sz="2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276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5624" y="1827335"/>
            <a:ext cx="10277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5400" b="1" dirty="0">
                <a:solidFill>
                  <a:srgbClr val="53268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Discussie</a:t>
            </a:r>
          </a:p>
          <a:p>
            <a:pPr algn="ctr"/>
            <a:r>
              <a:rPr lang="nl-NL" sz="5400" b="1" dirty="0">
                <a:solidFill>
                  <a:srgbClr val="53268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meerwaarde SLF netwerk</a:t>
            </a:r>
          </a:p>
        </p:txBody>
      </p:sp>
    </p:spTree>
    <p:extLst>
      <p:ext uri="{BB962C8B-B14F-4D97-AF65-F5344CB8AC3E}">
        <p14:creationId xmlns:p14="http://schemas.microsoft.com/office/powerpoint/2010/main" val="2103641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0" name="Afbeelding 9" descr="48-onderhoud.gif">
            <a:extLst>
              <a:ext uri="{FF2B5EF4-FFF2-40B4-BE49-F238E27FC236}">
                <a16:creationId xmlns:a16="http://schemas.microsoft.com/office/drawing/2014/main" id="{28BE399F-C0FC-494B-B0A1-126ADAA36B4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7397" y="310231"/>
            <a:ext cx="7057403" cy="5293053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9C0604E5-4155-4C43-A77D-B18332CA37C4}"/>
              </a:ext>
            </a:extLst>
          </p:cNvPr>
          <p:cNvSpPr/>
          <p:nvPr/>
        </p:nvSpPr>
        <p:spPr>
          <a:xfrm>
            <a:off x="527538" y="270213"/>
            <a:ext cx="4016509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nl-NL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Het service logistieke domein:</a:t>
            </a:r>
          </a:p>
          <a:p>
            <a:pPr>
              <a:defRPr/>
            </a:pPr>
            <a:endParaRPr lang="nl-NL" sz="1100" b="1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defRPr/>
            </a:pPr>
            <a:r>
              <a:rPr lang="nl-NL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Alle logistieke activiteiten ter sturing van de installatie, onderhoud, modificering, verwijdering en mogelijk hergebruik van technische systemen</a:t>
            </a:r>
          </a:p>
          <a:p>
            <a:pPr>
              <a:defRPr/>
            </a:pPr>
            <a:endParaRPr lang="nl-NL" sz="1000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nl-NL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B2B - B2C – B2G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nl-NL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Sectoren zoals: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HighTech</a:t>
            </a:r>
            <a:endParaRPr lang="nl-NL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Automotive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Defense</a:t>
            </a:r>
            <a:endParaRPr lang="nl-NL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Maritiem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Energie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Infrastructuur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Aviation</a:t>
            </a:r>
            <a:endParaRPr lang="nl-NL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nl-NL" dirty="0" err="1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etc</a:t>
            </a:r>
            <a:endParaRPr lang="nl-NL" dirty="0">
              <a:solidFill>
                <a:prstClr val="black">
                  <a:lumMod val="65000"/>
                  <a:lumOff val="35000"/>
                </a:prst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60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					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11" name="TextBox 10"/>
          <p:cNvSpPr txBox="1"/>
          <p:nvPr/>
        </p:nvSpPr>
        <p:spPr>
          <a:xfrm>
            <a:off x="2112579" y="6524626"/>
            <a:ext cx="76410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       0346-581659 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6838" y="28546"/>
            <a:ext cx="5688772" cy="6009949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324961D8-AEBC-4E02-B83A-F8FB9865DCB5}"/>
              </a:ext>
            </a:extLst>
          </p:cNvPr>
          <p:cNvSpPr/>
          <p:nvPr/>
        </p:nvSpPr>
        <p:spPr>
          <a:xfrm>
            <a:off x="323849" y="232753"/>
            <a:ext cx="5951075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NL" sz="3200" b="1" kern="0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SLF</a:t>
            </a:r>
          </a:p>
          <a:p>
            <a:endParaRPr lang="nl-NL" sz="100" b="1" kern="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Hét netwerk </a:t>
            </a:r>
            <a:r>
              <a:rPr lang="nl-NL" sz="20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 meer dan 25 jaar voor alle organisaties die nieuwsgierig zijn naar service logistieke </a:t>
            </a:r>
            <a:r>
              <a:rPr lang="nl-NL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kennis, kunde, innovatie en talent </a:t>
            </a:r>
          </a:p>
          <a:p>
            <a:endParaRPr lang="nl-NL" sz="1400" kern="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Thans 75 deelnemers in NL en BEL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 organisatie variërend van OEM, Dienstverleners</a:t>
            </a:r>
          </a:p>
          <a:p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(logistiek, software en consultants) en kennisnetwerken</a:t>
            </a: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6 universiteiten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 hogescholen</a:t>
            </a:r>
          </a:p>
          <a:p>
            <a:r>
              <a:rPr lang="nl-NL" sz="11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r>
              <a:rPr lang="nl-NL" sz="20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Activiteiten: </a:t>
            </a: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Themamiddagen</a:t>
            </a: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nl-NL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Roundtables</a:t>
            </a:r>
            <a:endParaRPr lang="nl-NL" kern="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Research workshops</a:t>
            </a: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Jaarlijkse </a:t>
            </a:r>
            <a:r>
              <a:rPr lang="nl-NL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summit</a:t>
            </a:r>
            <a:endParaRPr lang="nl-NL" kern="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nl-NL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Jaarlijkse SLF Thesis Award voor BSc en MSc</a:t>
            </a:r>
          </a:p>
          <a:p>
            <a:pPr>
              <a:buFont typeface="Wingdings" pitchFamily="2" charset="2"/>
              <a:buChar char="Ø"/>
            </a:pPr>
            <a:r>
              <a:rPr lang="nl-NL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nl-NL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Jong SLF programma</a:t>
            </a:r>
            <a:endParaRPr lang="nl-NL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nl-NL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Jong Talent Programma voor studenten en afgestudeerden </a:t>
            </a:r>
          </a:p>
          <a:p>
            <a:pPr>
              <a:buFont typeface="Wingdings" pitchFamily="2" charset="2"/>
              <a:buChar char="Ø"/>
            </a:pPr>
            <a:r>
              <a:rPr lang="nl-NL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Visie ontwikkeling en Innovatie stimulering    </a:t>
            </a:r>
          </a:p>
        </p:txBody>
      </p:sp>
    </p:spTree>
    <p:extLst>
      <p:ext uri="{BB962C8B-B14F-4D97-AF65-F5344CB8AC3E}">
        <p14:creationId xmlns:p14="http://schemas.microsoft.com/office/powerpoint/2010/main" val="3061115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00" y="323850"/>
            <a:ext cx="108526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5400" b="1" dirty="0">
                <a:solidFill>
                  <a:srgbClr val="53268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2018 programma als voorbeeld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4276AF0F-1786-4AC7-BD25-2F74780429B6}"/>
              </a:ext>
            </a:extLst>
          </p:cNvPr>
          <p:cNvSpPr/>
          <p:nvPr/>
        </p:nvSpPr>
        <p:spPr>
          <a:xfrm>
            <a:off x="1042987" y="1528533"/>
            <a:ext cx="505301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 januari 2018 12.00 – 17.00 SLF Research Workshop </a:t>
            </a:r>
          </a:p>
          <a:p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Practice-Based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Research in Service Logistics,</a:t>
            </a:r>
          </a:p>
          <a:p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Success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Stories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on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Realized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Impact TU/e, Eindhoven</a:t>
            </a:r>
          </a:p>
          <a:p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 februari 2018 13.00 – 17.00 SLF themabijeenkomst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Betere materieelbeschikbaarheid door data analyse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Alstom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Group, Ridderkerk</a:t>
            </a:r>
          </a:p>
          <a:p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26/27 maart 2018 2-daagse SLF fieldtrip 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Fieldtrip met bezoek aan DHL hub en Porsche fabriek Leipzig (DE) en aansluitend seminar</a:t>
            </a:r>
          </a:p>
          <a:p>
            <a:endParaRPr lang="nl-NL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 april 2018 13.00 – 17.00 SLF Themabijeenkomst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Best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Practices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in de Service Logistieke Keten 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Afga Graphics, Mortsel (BE)</a:t>
            </a:r>
          </a:p>
          <a:p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A98ACEAD-1649-4329-A083-F4C4E6524EE2}"/>
              </a:ext>
            </a:extLst>
          </p:cNvPr>
          <p:cNvSpPr/>
          <p:nvPr/>
        </p:nvSpPr>
        <p:spPr>
          <a:xfrm>
            <a:off x="6605586" y="1528533"/>
            <a:ext cx="545745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 juni 2018 13.00 – 17.00 seminar van Districon 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Logistiek 4.0 in kasteel Nyenrode, Breukelen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Open voor alle SLF deelnemers</a:t>
            </a:r>
          </a:p>
          <a:p>
            <a:endParaRPr lang="nl-NL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 september 2018 SLF Research Workshop 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Additive Manufacturing i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mpact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on Service Logistics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Universiteit Twente in Kromhout Kazerne, Utrecht</a:t>
            </a:r>
          </a:p>
          <a:p>
            <a:endParaRPr lang="nl-NL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november 2018 9.00 – 17.00 22e SLF </a:t>
            </a:r>
            <a:r>
              <a:rPr lang="nl-NL" sz="1600" b="1" dirty="0" err="1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Summit</a:t>
            </a:r>
            <a:endParaRPr lang="nl-NL" sz="1600" b="1" dirty="0">
              <a:solidFill>
                <a:srgbClr val="7030A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Business modellen in Service, incl. fieldtrips in de ochtend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Locatie in omgeving Deventer, NL</a:t>
            </a:r>
          </a:p>
          <a:p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nl-NL" sz="1600" b="1" dirty="0">
                <a:solidFill>
                  <a:srgbClr val="7030A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december 2018 13.00 – 17.00 SLF Themabijeenkomst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Vliegtuig onderhoud: snijpunt van techniek en logistiek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KLM Engineering &amp; Maintenance, Schiphol</a:t>
            </a:r>
          </a:p>
          <a:p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1045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3400" y="323850"/>
            <a:ext cx="105097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5400" b="1" dirty="0">
                <a:solidFill>
                  <a:srgbClr val="53268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Lage kosten - hoge opbrengst</a:t>
            </a: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18DB4F9E-8B3E-41F3-82AF-BA57927788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1992322"/>
              </p:ext>
            </p:extLst>
          </p:nvPr>
        </p:nvGraphicFramePr>
        <p:xfrm>
          <a:off x="209037" y="1769866"/>
          <a:ext cx="7878055" cy="3873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4" imgW="5754738" imgH="2829431" progId="Word.Document.12">
                  <p:embed/>
                </p:oleObj>
              </mc:Choice>
              <mc:Fallback>
                <p:oleObj name="Document" r:id="rId4" imgW="5754738" imgH="282943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9037" y="1769866"/>
                        <a:ext cx="7878055" cy="3873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kstvak 5">
            <a:extLst>
              <a:ext uri="{FF2B5EF4-FFF2-40B4-BE49-F238E27FC236}">
                <a16:creationId xmlns:a16="http://schemas.microsoft.com/office/drawing/2014/main" id="{031DDEE2-2F7C-4492-B395-78054315AF2B}"/>
              </a:ext>
            </a:extLst>
          </p:cNvPr>
          <p:cNvSpPr txBox="1"/>
          <p:nvPr/>
        </p:nvSpPr>
        <p:spPr>
          <a:xfrm>
            <a:off x="7782885" y="1862234"/>
            <a:ext cx="39414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Van één tarief naar gedifferentieerd tarief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Eénmalige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entreefee</a:t>
            </a: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 50% van de </a:t>
            </a:r>
            <a:r>
              <a:rPr lang="nl-NL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jaarfee</a:t>
            </a: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Overgangstarieven naar 2020 voor bestaande deelnemers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Voor deze jaarlijkse fee:</a:t>
            </a:r>
          </a:p>
          <a:p>
            <a:r>
              <a:rPr lang="nl-NL" sz="1600" b="1" dirty="0"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nl-NL" sz="1600" b="1" u="sng" dirty="0">
                <a:latin typeface="Calibri" panose="020F0502020204030204" pitchFamily="34" charset="0"/>
                <a:cs typeface="Calibri" panose="020F0502020204030204" pitchFamily="34" charset="0"/>
              </a:rPr>
              <a:t>gratis toegang tot alle SLF events</a:t>
            </a:r>
          </a:p>
          <a:p>
            <a:r>
              <a:rPr lang="nl-NL" sz="1600" b="1" dirty="0"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nl-NL" sz="1600" b="1" u="sng" dirty="0">
                <a:latin typeface="Calibri" panose="020F0502020204030204" pitchFamily="34" charset="0"/>
                <a:cs typeface="Calibri" panose="020F0502020204030204" pitchFamily="34" charset="0"/>
              </a:rPr>
              <a:t>van het jaarprogramma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1600" dirty="0">
                <a:latin typeface="Calibri" panose="020F0502020204030204" pitchFamily="34" charset="0"/>
                <a:cs typeface="Calibri" panose="020F0502020204030204" pitchFamily="34" charset="0"/>
              </a:rPr>
              <a:t>Tarief van SLF als non-profit stichting aanzienlijk lager dan commerciële congressen / workshops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nl-NL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261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085714"/>
            <a:ext cx="9858375" cy="369332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  <a:latin typeface="Arial Rounded MT Bold" panose="020F0704030504030204" pitchFamily="34" charset="0"/>
              </a:rPr>
              <a:t>Innovatie Netwerk voor Service Logistiek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734800" y="6073285"/>
            <a:ext cx="453388" cy="381761"/>
          </a:xfrm>
          <a:prstGeom prst="rect">
            <a:avLst/>
          </a:prstGeom>
          <a:solidFill>
            <a:srgbClr val="532680"/>
          </a:solidFill>
        </p:spPr>
        <p:txBody>
          <a:bodyPr wrap="square" rtlCol="0">
            <a:spAutoFit/>
          </a:bodyPr>
          <a:lstStyle/>
          <a:p>
            <a:pPr algn="ctr"/>
            <a:endParaRPr lang="nl-NL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753600" y="5411677"/>
            <a:ext cx="2114550" cy="1704975"/>
            <a:chOff x="9753600" y="5411677"/>
            <a:chExt cx="2114550" cy="1704975"/>
          </a:xfrm>
        </p:grpSpPr>
        <p:sp>
          <p:nvSpPr>
            <p:cNvPr id="8" name="Oval 7"/>
            <p:cNvSpPr/>
            <p:nvPr/>
          </p:nvSpPr>
          <p:spPr>
            <a:xfrm>
              <a:off x="9753600" y="5411677"/>
              <a:ext cx="2114550" cy="17049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5513" y="5794891"/>
              <a:ext cx="1950724" cy="95097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0" y="6524625"/>
            <a:ext cx="9753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dirty="0">
                <a:solidFill>
                  <a:srgbClr val="532680"/>
                </a:solidFill>
                <a:latin typeface="Arial Rounded MT Bold" panose="020F0704030504030204" pitchFamily="34" charset="0"/>
              </a:rPr>
              <a:t>		</a:t>
            </a:r>
            <a:r>
              <a:rPr lang="nl-NL" sz="1050" dirty="0">
                <a:solidFill>
                  <a:srgbClr val="53268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www.servicelogisticsforum.nl	 			       0346-581659 				info@servicelogisticsforum.nl</a:t>
            </a:r>
            <a:endParaRPr lang="nl-NL" sz="1200" dirty="0">
              <a:solidFill>
                <a:srgbClr val="53268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42392" y="2105561"/>
            <a:ext cx="81797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0" b="1" dirty="0">
                <a:solidFill>
                  <a:srgbClr val="532680"/>
                </a:solidFill>
                <a:latin typeface="Calibri" panose="020F0502020204030204" pitchFamily="34" charset="0"/>
                <a:ea typeface="Arial Unicode MS" panose="020B0604020202020204" pitchFamily="34" charset="-128"/>
                <a:cs typeface="Calibri" panose="020F0502020204030204" pitchFamily="34" charset="0"/>
              </a:rPr>
              <a:t>Doet u ook mee?</a:t>
            </a:r>
          </a:p>
        </p:txBody>
      </p:sp>
    </p:spTree>
    <p:extLst>
      <p:ext uri="{BB962C8B-B14F-4D97-AF65-F5344CB8AC3E}">
        <p14:creationId xmlns:p14="http://schemas.microsoft.com/office/powerpoint/2010/main" val="2415440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217</TotalTime>
  <Words>417</Words>
  <Application>Microsoft Office PowerPoint</Application>
  <PresentationFormat>Breedbeeld</PresentationFormat>
  <Paragraphs>113</Paragraphs>
  <Slides>8</Slides>
  <Notes>0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9</vt:i4>
      </vt:variant>
      <vt:variant>
        <vt:lpstr>Thema</vt:lpstr>
      </vt:variant>
      <vt:variant>
        <vt:i4>1</vt:i4>
      </vt:variant>
      <vt:variant>
        <vt:lpstr>Ingesloten OLE-bronprogramma's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9" baseType="lpstr">
      <vt:lpstr>Arial</vt:lpstr>
      <vt:lpstr>Arial Rounded MT Bold</vt:lpstr>
      <vt:lpstr>Arial Unicode MS</vt:lpstr>
      <vt:lpstr>Calibri</vt:lpstr>
      <vt:lpstr>Times New Roman</vt:lpstr>
      <vt:lpstr>Tw Cen MT</vt:lpstr>
      <vt:lpstr>Tw Cen MT Condensed</vt:lpstr>
      <vt:lpstr>Wingdings</vt:lpstr>
      <vt:lpstr>Wingdings 3</vt:lpstr>
      <vt:lpstr>Integral</vt:lpstr>
      <vt:lpstr>Document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Liselot Gerritzen</dc:creator>
  <cp:lastModifiedBy>Ben Gräve</cp:lastModifiedBy>
  <cp:revision>25</cp:revision>
  <dcterms:created xsi:type="dcterms:W3CDTF">2018-04-24T19:44:23Z</dcterms:created>
  <dcterms:modified xsi:type="dcterms:W3CDTF">2018-04-25T15:30:02Z</dcterms:modified>
</cp:coreProperties>
</file>