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721" r:id="rId2"/>
  </p:sldMasterIdLst>
  <p:notesMasterIdLst>
    <p:notesMasterId r:id="rId14"/>
  </p:notesMasterIdLst>
  <p:handoutMasterIdLst>
    <p:handoutMasterId r:id="rId15"/>
  </p:handoutMasterIdLst>
  <p:sldIdLst>
    <p:sldId id="452" r:id="rId3"/>
    <p:sldId id="453" r:id="rId4"/>
    <p:sldId id="446" r:id="rId5"/>
    <p:sldId id="447" r:id="rId6"/>
    <p:sldId id="448" r:id="rId7"/>
    <p:sldId id="449" r:id="rId8"/>
    <p:sldId id="458" r:id="rId9"/>
    <p:sldId id="454" r:id="rId10"/>
    <p:sldId id="457" r:id="rId11"/>
    <p:sldId id="455" r:id="rId12"/>
    <p:sldId id="456" r:id="rId13"/>
  </p:sldIdLst>
  <p:sldSz cx="9144000" cy="6858000" type="screen4x3"/>
  <p:notesSz cx="6797675" cy="9926638"/>
  <p:defaultTextStyle>
    <a:defPPr>
      <a:defRPr lang="nl-NL"/>
    </a:defPPr>
    <a:lvl1pPr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b="1" kern="1200">
        <a:solidFill>
          <a:schemeClr val="tx1"/>
        </a:solidFill>
        <a:latin typeface="Verdana" pitchFamily="34" charset="0"/>
        <a:ea typeface="+mn-ea"/>
        <a:cs typeface="+mn-cs"/>
      </a:defRPr>
    </a:lvl5pPr>
    <a:lvl6pPr marL="2286000" algn="l" defTabSz="914400" rtl="0" eaLnBrk="1" latinLnBrk="0" hangingPunct="1">
      <a:defRPr b="1" kern="1200">
        <a:solidFill>
          <a:schemeClr val="tx1"/>
        </a:solidFill>
        <a:latin typeface="Verdana" pitchFamily="34" charset="0"/>
        <a:ea typeface="+mn-ea"/>
        <a:cs typeface="+mn-cs"/>
      </a:defRPr>
    </a:lvl6pPr>
    <a:lvl7pPr marL="2743200" algn="l" defTabSz="914400" rtl="0" eaLnBrk="1" latinLnBrk="0" hangingPunct="1">
      <a:defRPr b="1" kern="1200">
        <a:solidFill>
          <a:schemeClr val="tx1"/>
        </a:solidFill>
        <a:latin typeface="Verdana" pitchFamily="34" charset="0"/>
        <a:ea typeface="+mn-ea"/>
        <a:cs typeface="+mn-cs"/>
      </a:defRPr>
    </a:lvl7pPr>
    <a:lvl8pPr marL="3200400" algn="l" defTabSz="914400" rtl="0" eaLnBrk="1" latinLnBrk="0" hangingPunct="1">
      <a:defRPr b="1" kern="1200">
        <a:solidFill>
          <a:schemeClr val="tx1"/>
        </a:solidFill>
        <a:latin typeface="Verdana" pitchFamily="34" charset="0"/>
        <a:ea typeface="+mn-ea"/>
        <a:cs typeface="+mn-cs"/>
      </a:defRPr>
    </a:lvl8pPr>
    <a:lvl9pPr marL="3657600" algn="l" defTabSz="914400" rtl="0" eaLnBrk="1" latinLnBrk="0" hangingPunct="1">
      <a:defRPr b="1" kern="1200">
        <a:solidFill>
          <a:schemeClr val="tx1"/>
        </a:solidFill>
        <a:latin typeface="Verdana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FF"/>
    <a:srgbClr val="2D0054"/>
    <a:srgbClr val="7F7FD7"/>
    <a:srgbClr val="5959CB"/>
    <a:srgbClr val="9F9FE1"/>
    <a:srgbClr val="262678"/>
    <a:srgbClr val="212169"/>
    <a:srgbClr val="BE93BB"/>
    <a:srgbClr val="4B4BC5"/>
    <a:srgbClr val="1E1E6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5560" autoAdjust="0"/>
  </p:normalViewPr>
  <p:slideViewPr>
    <p:cSldViewPr>
      <p:cViewPr varScale="1">
        <p:scale>
          <a:sx n="85" d="100"/>
          <a:sy n="85" d="100"/>
        </p:scale>
        <p:origin x="1378" y="53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142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theme" Target="theme/theme1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8.xml"/><Relationship Id="rId19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notesMaster" Target="notesMasters/notes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7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8" tIns="46214" rIns="92428" bIns="46214" numCol="1" anchor="t" anchorCtr="0" compatLnSpc="1">
            <a:prstTxWarp prst="textNoShape">
              <a:avLst/>
            </a:prstTxWarp>
          </a:bodyPr>
          <a:lstStyle>
            <a:lvl1pPr defTabSz="923925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3971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3849688" y="0"/>
            <a:ext cx="2946400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8" tIns="46214" rIns="92428" bIns="46214" numCol="1" anchor="t" anchorCtr="0" compatLnSpc="1">
            <a:prstTxWarp prst="textNoShape">
              <a:avLst/>
            </a:prstTxWarp>
          </a:bodyPr>
          <a:lstStyle>
            <a:lvl1pPr algn="r" defTabSz="923925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3972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8" tIns="46214" rIns="92428" bIns="46214" numCol="1" anchor="b" anchorCtr="0" compatLnSpc="1">
            <a:prstTxWarp prst="textNoShape">
              <a:avLst/>
            </a:prstTxWarp>
          </a:bodyPr>
          <a:lstStyle>
            <a:lvl1pPr defTabSz="923925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83973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3849688" y="9428163"/>
            <a:ext cx="2946400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2428" tIns="46214" rIns="92428" bIns="46214" numCol="1" anchor="b" anchorCtr="0" compatLnSpc="1">
            <a:prstTxWarp prst="textNoShape">
              <a:avLst/>
            </a:prstTxWarp>
          </a:bodyPr>
          <a:lstStyle>
            <a:lvl1pPr algn="r" defTabSz="923925">
              <a:defRPr sz="1200" b="0">
                <a:latin typeface="Arial" charset="0"/>
              </a:defRPr>
            </a:lvl1pPr>
          </a:lstStyle>
          <a:p>
            <a:pPr>
              <a:defRPr/>
            </a:pPr>
            <a:fld id="{7D417A9D-1AEF-4F81-BA2B-616BD08AC7BF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9114145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523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523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275" y="0"/>
            <a:ext cx="2944813" cy="496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286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5700" cy="372268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523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450" y="4714875"/>
            <a:ext cx="5438775" cy="4467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noProof="0" smtClean="0"/>
              <a:t>Klik om de opmaakprofielen van de modeltekst te bewerken</a:t>
            </a:r>
          </a:p>
          <a:p>
            <a:pPr lvl="1"/>
            <a:r>
              <a:rPr lang="nl-NL" noProof="0" smtClean="0"/>
              <a:t>Tweede niveau</a:t>
            </a:r>
          </a:p>
          <a:p>
            <a:pPr lvl="2"/>
            <a:r>
              <a:rPr lang="nl-NL" noProof="0" smtClean="0"/>
              <a:t>Derde niveau</a:t>
            </a:r>
          </a:p>
          <a:p>
            <a:pPr lvl="3"/>
            <a:r>
              <a:rPr lang="nl-NL" noProof="0" smtClean="0"/>
              <a:t>Vierde niveau</a:t>
            </a:r>
          </a:p>
          <a:p>
            <a:pPr lvl="4"/>
            <a:r>
              <a:rPr lang="nl-NL" noProof="0" smtClean="0"/>
              <a:t>Vijfde niveau</a:t>
            </a:r>
          </a:p>
        </p:txBody>
      </p:sp>
      <p:sp>
        <p:nvSpPr>
          <p:cNvPr id="9523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 b="0">
                <a:latin typeface="Arial" charset="0"/>
              </a:defRPr>
            </a:lvl1pPr>
          </a:lstStyle>
          <a:p>
            <a:pPr>
              <a:defRPr/>
            </a:pPr>
            <a:endParaRPr lang="nl-NL"/>
          </a:p>
        </p:txBody>
      </p:sp>
      <p:sp>
        <p:nvSpPr>
          <p:cNvPr id="9523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275" y="9428163"/>
            <a:ext cx="2944813" cy="4968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latin typeface="Arial" charset="0"/>
              </a:defRPr>
            </a:lvl1pPr>
          </a:lstStyle>
          <a:p>
            <a:pPr>
              <a:defRPr/>
            </a:pPr>
            <a:fld id="{81C0ADA5-1287-4E2B-B710-0DEF0866F536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058736714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</p:spPr>
        <p:txBody>
          <a:bodyPr/>
          <a:lstStyle/>
          <a:p>
            <a:fld id="{262D0B6F-7754-4D2E-AFD4-9A2211FD7CAE}" type="slidenum">
              <a:rPr lang="nl-NL" smtClean="0"/>
              <a:pPr/>
              <a:t>1</a:t>
            </a:fld>
            <a:endParaRPr lang="nl-NL"/>
          </a:p>
        </p:txBody>
      </p:sp>
      <p:sp>
        <p:nvSpPr>
          <p:cNvPr id="13315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917575" y="744538"/>
            <a:ext cx="4962525" cy="3722687"/>
          </a:xfrm>
          <a:ln/>
        </p:spPr>
      </p:sp>
      <p:sp>
        <p:nvSpPr>
          <p:cNvPr id="13316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/>
            <a:endParaRPr lang="en-GB" baseline="0" dirty="0"/>
          </a:p>
        </p:txBody>
      </p:sp>
    </p:spTree>
    <p:extLst>
      <p:ext uri="{BB962C8B-B14F-4D97-AF65-F5344CB8AC3E}">
        <p14:creationId xmlns:p14="http://schemas.microsoft.com/office/powerpoint/2010/main" val="105273274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917575" y="744538"/>
            <a:ext cx="4962525" cy="3722687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81C0ADA5-1287-4E2B-B710-0DEF0866F536}" type="slidenum">
              <a:rPr lang="nl-NL" smtClean="0"/>
              <a:pPr>
                <a:defRPr/>
              </a:pPr>
              <a:t>2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17751207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el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Gordian slide7 VB DE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Rectangle 3"/>
          <p:cNvSpPr>
            <a:spLocks noGrp="1" noChangeArrowheads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>
            <a:lvl1pPr algn="ctr">
              <a:defRPr>
                <a:solidFill>
                  <a:schemeClr val="tx1"/>
                </a:solidFill>
              </a:defRPr>
            </a:lvl1pPr>
          </a:lstStyle>
          <a:p>
            <a:r>
              <a:rPr lang="nl-NL"/>
              <a:t>Klik om het opmaakprofiel te bewerken</a:t>
            </a:r>
          </a:p>
        </p:txBody>
      </p:sp>
      <p:sp>
        <p:nvSpPr>
          <p:cNvPr id="5124" name="Rectangle 4"/>
          <p:cNvSpPr>
            <a:spLocks noGrp="1" noChangeArrowheads="1"/>
          </p:cNvSpPr>
          <p:nvPr>
            <p:ph type="subTitle" idx="1"/>
          </p:nvPr>
        </p:nvSpPr>
        <p:spPr>
          <a:xfrm>
            <a:off x="684213" y="3886200"/>
            <a:ext cx="7775575" cy="1127125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2000"/>
            </a:lvl1pPr>
          </a:lstStyle>
          <a:p>
            <a:r>
              <a:rPr lang="nl-NL"/>
              <a:t>Klik om het opmaakprofiel van de modelondertitel te bewerken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dt" sz="quarter" idx="10"/>
          </p:nvPr>
        </p:nvSpPr>
        <p:spPr bwMode="auto">
          <a:xfrm>
            <a:off x="3652838" y="5949950"/>
            <a:ext cx="1836737" cy="331788"/>
          </a:xfrm>
          <a:prstGeom prst="rect">
            <a:avLst/>
          </a:prstGeom>
          <a:ln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/>
            </a:lvl1pPr>
          </a:lstStyle>
          <a:p>
            <a:pPr>
              <a:defRPr/>
            </a:pPr>
            <a:fld id="{8ED99936-285E-48A8-AB48-B03D687E1E9A}" type="datetime4">
              <a:rPr lang="nl-NL"/>
              <a:pPr>
                <a:defRPr/>
              </a:pPr>
              <a:t>19 juni 2019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72021763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1D0D64D-AD52-474D-A4AE-8D19AF5415A6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311113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ek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4660CA5-E8E8-4FA3-9218-628067FD4DA6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5673707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nhoud van twe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sz="half" idx="1"/>
          </p:nvPr>
        </p:nvSpPr>
        <p:spPr>
          <a:xfrm>
            <a:off x="457200" y="1844675"/>
            <a:ext cx="4038600" cy="4281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648200" y="1844675"/>
            <a:ext cx="4038600" cy="428148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4B097B-922F-4BE7-86C7-61DA2B03C66D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128206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Vergelijkin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5" name="Tijdelijke aanduiding voor teks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6" name="Tijdelijke aanduiding voor inhoud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C97A2B-5AFC-41DC-889C-3C8B5716DE30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0174631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Alleen tite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1DB6332-C0A4-4984-BD67-2551AE77AA2C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21501047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Le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835E294-E6DB-41FB-A686-C7489E461336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28564844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Inhoud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CFE5B12-3825-4BCE-A2C9-7BBF95090896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9661384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Afbeelding met bijschrif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afbeelding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nl-NL" noProof="0" smtClean="0"/>
          </a:p>
        </p:txBody>
      </p:sp>
      <p:sp>
        <p:nvSpPr>
          <p:cNvPr id="4" name="Tijdelijke aanduiding voor teks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nl-NL" smtClean="0"/>
              <a:t>Klik om de modelstijlen te bewerken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88F4408-22E8-4847-8721-63D5AAE185B8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50134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el en verticale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8A065DC-927C-4AE7-B472-08B9E24D69A3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6447630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e tit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e titel 1"/>
          <p:cNvSpPr>
            <a:spLocks noGrp="1"/>
          </p:cNvSpPr>
          <p:nvPr>
            <p:ph type="title" orient="vert"/>
          </p:nvPr>
        </p:nvSpPr>
        <p:spPr>
          <a:xfrm>
            <a:off x="6629400" y="404813"/>
            <a:ext cx="2057400" cy="5721350"/>
          </a:xfrm>
        </p:spPr>
        <p:txBody>
          <a:bodyPr vert="eaVert"/>
          <a:lstStyle/>
          <a:p>
            <a:r>
              <a:rPr lang="nl-NL" smtClean="0"/>
              <a:t>Klik om de stijl te bewerken</a:t>
            </a:r>
            <a:endParaRPr lang="nl-NL"/>
          </a:p>
        </p:txBody>
      </p:sp>
      <p:sp>
        <p:nvSpPr>
          <p:cNvPr id="3" name="Tijdelijke aanduiding voor verticale tekst 2"/>
          <p:cNvSpPr>
            <a:spLocks noGrp="1"/>
          </p:cNvSpPr>
          <p:nvPr>
            <p:ph type="body" orient="vert" idx="1"/>
          </p:nvPr>
        </p:nvSpPr>
        <p:spPr>
          <a:xfrm>
            <a:off x="457200" y="404813"/>
            <a:ext cx="6019800" cy="5721350"/>
          </a:xfrm>
        </p:spPr>
        <p:txBody>
          <a:bodyPr vert="eaVert"/>
          <a:lstStyle/>
          <a:p>
            <a:pPr lvl="0"/>
            <a:r>
              <a:rPr lang="nl-NL" smtClean="0"/>
              <a:t>Klik om de modelstijlen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  <a:p>
            <a:pPr lvl="3"/>
            <a:r>
              <a:rPr lang="nl-NL" smtClean="0"/>
              <a:t>Vierde niveau</a:t>
            </a:r>
          </a:p>
          <a:p>
            <a:pPr lvl="4"/>
            <a:r>
              <a:rPr lang="nl-NL" smtClean="0"/>
              <a:t>Vijfde niveau</a:t>
            </a:r>
            <a:endParaRPr lang="nl-NL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4B6126-0A05-4E62-B668-6FFBBD6774C7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  <p:extLst>
      <p:ext uri="{BB962C8B-B14F-4D97-AF65-F5344CB8AC3E}">
        <p14:creationId xmlns:p14="http://schemas.microsoft.com/office/powerpoint/2010/main" val="184564110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e Titel transpara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Instruction 17"/>
          <p:cNvSpPr txBox="1"/>
          <p:nvPr userDrawn="1"/>
        </p:nvSpPr>
        <p:spPr>
          <a:xfrm>
            <a:off x="-1818863" y="892605"/>
            <a:ext cx="1729409" cy="1938992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en-US" sz="750" b="1" dirty="0" smtClean="0">
                <a:solidFill>
                  <a:schemeClr val="tx1"/>
                </a:solidFill>
              </a:rPr>
              <a:t>Transparent Presentation title with image behind title.</a:t>
            </a:r>
          </a:p>
          <a:p>
            <a:endParaRPr lang="en-US" sz="750" dirty="0" smtClean="0">
              <a:solidFill>
                <a:schemeClr val="tx1"/>
              </a:solidFill>
            </a:endParaRPr>
          </a:p>
          <a:p>
            <a:r>
              <a:rPr lang="en-US" sz="750" dirty="0" smtClean="0">
                <a:solidFill>
                  <a:schemeClr val="tx1"/>
                </a:solidFill>
              </a:rPr>
              <a:t>Choose this slide model if the image is large enough to be used full-screen and essential image information remains visible.</a:t>
            </a:r>
          </a:p>
          <a:p>
            <a:endParaRPr lang="en-US" sz="750" dirty="0" smtClean="0">
              <a:solidFill>
                <a:schemeClr val="tx1"/>
              </a:solidFill>
            </a:endParaRPr>
          </a:p>
          <a:p>
            <a:r>
              <a:rPr lang="en-US" sz="750" dirty="0" smtClean="0">
                <a:solidFill>
                  <a:schemeClr val="tx1"/>
                </a:solidFill>
              </a:rPr>
              <a:t>Choose image by clicking on image icon</a:t>
            </a:r>
          </a:p>
          <a:p>
            <a:r>
              <a:rPr lang="en-US" sz="750" dirty="0" smtClean="0">
                <a:solidFill>
                  <a:schemeClr val="tx1"/>
                </a:solidFill>
              </a:rPr>
              <a:t>or</a:t>
            </a:r>
          </a:p>
          <a:p>
            <a:r>
              <a:rPr lang="en-US" sz="750" dirty="0" smtClean="0">
                <a:solidFill>
                  <a:schemeClr val="tx1"/>
                </a:solidFill>
              </a:rPr>
              <a:t>Replace an existing image with right mouse button and choose Change image.</a:t>
            </a:r>
          </a:p>
          <a:p>
            <a:endParaRPr lang="en-US" sz="750" dirty="0" smtClean="0">
              <a:solidFill>
                <a:schemeClr val="tx1"/>
              </a:solidFill>
            </a:endParaRPr>
          </a:p>
        </p:txBody>
      </p:sp>
      <p:sp>
        <p:nvSpPr>
          <p:cNvPr id="15" name="Rechthoek 14"/>
          <p:cNvSpPr/>
          <p:nvPr userDrawn="1"/>
        </p:nvSpPr>
        <p:spPr>
          <a:xfrm>
            <a:off x="0" y="6092826"/>
            <a:ext cx="9144000" cy="7651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1" name="Faculty or Service 10"/>
          <p:cNvSpPr>
            <a:spLocks noGrp="1"/>
          </p:cNvSpPr>
          <p:nvPr>
            <p:ph type="body" sz="quarter" idx="10" hasCustomPrompt="1"/>
          </p:nvPr>
        </p:nvSpPr>
        <p:spPr>
          <a:xfrm>
            <a:off x="608013" y="6317828"/>
            <a:ext cx="7924800" cy="325437"/>
          </a:xfrm>
        </p:spPr>
        <p:txBody>
          <a:bodyPr/>
          <a:lstStyle>
            <a:lvl1pPr>
              <a:defRPr sz="1200"/>
            </a:lvl1pPr>
          </a:lstStyle>
          <a:p>
            <a:pPr lvl="0"/>
            <a:r>
              <a:rPr lang="en-US" dirty="0" smtClean="0"/>
              <a:t>Department or Service</a:t>
            </a:r>
          </a:p>
        </p:txBody>
      </p:sp>
      <p:pic>
        <p:nvPicPr>
          <p:cNvPr id="14" name="HeaderLogoTU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820" y="84339"/>
            <a:ext cx="2227942" cy="808267"/>
          </a:xfrm>
          <a:prstGeom prst="rect">
            <a:avLst/>
          </a:prstGeom>
        </p:spPr>
      </p:pic>
      <p:sp>
        <p:nvSpPr>
          <p:cNvPr id="13" name="Tijdelijke aanduiding voor afbeelding 12"/>
          <p:cNvSpPr>
            <a:spLocks noGrp="1"/>
          </p:cNvSpPr>
          <p:nvPr>
            <p:ph type="pic" sz="quarter" idx="11" hasCustomPrompt="1"/>
          </p:nvPr>
        </p:nvSpPr>
        <p:spPr>
          <a:xfrm>
            <a:off x="-1" y="914401"/>
            <a:ext cx="9144001" cy="5188691"/>
          </a:xfrm>
          <a:solidFill>
            <a:srgbClr val="F1EFEF"/>
          </a:solidFill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Image</a:t>
            </a:r>
            <a:endParaRPr lang="en-US" dirty="0"/>
          </a:p>
        </p:txBody>
      </p:sp>
      <p:sp>
        <p:nvSpPr>
          <p:cNvPr id="6" name="Name Function 5"/>
          <p:cNvSpPr>
            <a:spLocks noGrp="1"/>
          </p:cNvSpPr>
          <p:nvPr>
            <p:ph type="body" sz="quarter" idx="12" hasCustomPrompt="1"/>
          </p:nvPr>
        </p:nvSpPr>
        <p:spPr>
          <a:xfrm>
            <a:off x="-1" y="5257801"/>
            <a:ext cx="9144000" cy="835025"/>
          </a:xfrm>
          <a:solidFill>
            <a:schemeClr val="tx2">
              <a:alpha val="70000"/>
            </a:schemeClr>
          </a:solidFill>
        </p:spPr>
        <p:txBody>
          <a:bodyPr lIns="608400" rIns="608400" bIns="262800" anchor="b" anchorCtr="0"/>
          <a:lstStyle>
            <a:lvl1pPr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Name, Function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 hasCustomPrompt="1"/>
          </p:nvPr>
        </p:nvSpPr>
        <p:spPr>
          <a:xfrm>
            <a:off x="2" y="4932002"/>
            <a:ext cx="9144001" cy="325799"/>
          </a:xfrm>
          <a:solidFill>
            <a:schemeClr val="tx2">
              <a:alpha val="70000"/>
            </a:schemeClr>
          </a:solidFill>
        </p:spPr>
        <p:txBody>
          <a:bodyPr lIns="608400" rIns="608400"/>
          <a:lstStyle>
            <a:lvl1pPr marL="0" indent="0" algn="l">
              <a:buNone/>
              <a:defRPr sz="1500" b="1">
                <a:solidFill>
                  <a:schemeClr val="bg1"/>
                </a:solidFill>
              </a:defRPr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 dirty="0" smtClean="0"/>
              <a:t>Subtitle of Presentation</a:t>
            </a:r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0" y="3800477"/>
            <a:ext cx="9144000" cy="1131524"/>
          </a:xfrm>
          <a:solidFill>
            <a:schemeClr val="tx2">
              <a:alpha val="70000"/>
            </a:schemeClr>
          </a:solidFill>
        </p:spPr>
        <p:txBody>
          <a:bodyPr lIns="608400" tIns="306000" rIns="608400" anchor="t"/>
          <a:lstStyle>
            <a:lvl1pPr algn="l">
              <a:lnSpc>
                <a:spcPts val="2250"/>
              </a:lnSpc>
              <a:defRPr sz="225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of Presentation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547258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resentatie Titel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hthoek 14"/>
          <p:cNvSpPr/>
          <p:nvPr userDrawn="1"/>
        </p:nvSpPr>
        <p:spPr>
          <a:xfrm>
            <a:off x="0" y="6092826"/>
            <a:ext cx="9144000" cy="7651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11" name="Faculty or Service 10"/>
          <p:cNvSpPr>
            <a:spLocks noGrp="1"/>
          </p:cNvSpPr>
          <p:nvPr>
            <p:ph type="body" sz="quarter" idx="10" hasCustomPrompt="1"/>
          </p:nvPr>
        </p:nvSpPr>
        <p:spPr>
          <a:xfrm>
            <a:off x="608013" y="6317828"/>
            <a:ext cx="7924800" cy="325437"/>
          </a:xfrm>
        </p:spPr>
        <p:txBody>
          <a:bodyPr/>
          <a:lstStyle>
            <a:lvl1pPr>
              <a:defRPr sz="1200"/>
            </a:lvl1pPr>
          </a:lstStyle>
          <a:p>
            <a:pPr lvl="0"/>
            <a:r>
              <a:rPr lang="en-US" dirty="0" smtClean="0"/>
              <a:t>Department or Service</a:t>
            </a:r>
          </a:p>
        </p:txBody>
      </p:sp>
      <p:pic>
        <p:nvPicPr>
          <p:cNvPr id="14" name="HeaderLogoTUe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820" y="84339"/>
            <a:ext cx="2227942" cy="808267"/>
          </a:xfrm>
          <a:prstGeom prst="rect">
            <a:avLst/>
          </a:prstGeom>
        </p:spPr>
      </p:pic>
      <p:sp>
        <p:nvSpPr>
          <p:cNvPr id="13" name="Tijdelijke aanduiding voor afbeelding 12"/>
          <p:cNvSpPr>
            <a:spLocks noGrp="1"/>
          </p:cNvSpPr>
          <p:nvPr>
            <p:ph type="pic" sz="quarter" idx="11" hasCustomPrompt="1"/>
          </p:nvPr>
        </p:nvSpPr>
        <p:spPr>
          <a:xfrm>
            <a:off x="-1" y="914401"/>
            <a:ext cx="9144001" cy="2886075"/>
          </a:xfrm>
          <a:solidFill>
            <a:srgbClr val="F1EFEF"/>
          </a:solidFill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Image</a:t>
            </a:r>
            <a:endParaRPr lang="en-US" dirty="0"/>
          </a:p>
        </p:txBody>
      </p:sp>
      <p:sp>
        <p:nvSpPr>
          <p:cNvPr id="6" name="Name Function 5"/>
          <p:cNvSpPr>
            <a:spLocks noGrp="1"/>
          </p:cNvSpPr>
          <p:nvPr>
            <p:ph type="body" sz="quarter" idx="12" hasCustomPrompt="1"/>
          </p:nvPr>
        </p:nvSpPr>
        <p:spPr>
          <a:xfrm>
            <a:off x="0" y="5257801"/>
            <a:ext cx="9144000" cy="835025"/>
          </a:xfrm>
          <a:solidFill>
            <a:schemeClr val="tx2"/>
          </a:solidFill>
        </p:spPr>
        <p:txBody>
          <a:bodyPr lIns="608400" rIns="608400" bIns="262800" anchor="b" anchorCtr="0"/>
          <a:lstStyle>
            <a:lvl1pPr>
              <a:lnSpc>
                <a:spcPts val="1200"/>
              </a:lnSpc>
              <a:spcBef>
                <a:spcPts val="0"/>
              </a:spcBef>
              <a:spcAft>
                <a:spcPts val="0"/>
              </a:spcAft>
              <a:defRPr sz="1200" baseline="0">
                <a:solidFill>
                  <a:schemeClr val="bg1"/>
                </a:solidFill>
              </a:defRPr>
            </a:lvl1pPr>
          </a:lstStyle>
          <a:p>
            <a:pPr lvl="0"/>
            <a:r>
              <a:rPr lang="en-US" dirty="0" smtClean="0"/>
              <a:t>Name, Function</a:t>
            </a:r>
          </a:p>
        </p:txBody>
      </p:sp>
      <p:sp>
        <p:nvSpPr>
          <p:cNvPr id="3" name="Ondertitel 2"/>
          <p:cNvSpPr>
            <a:spLocks noGrp="1"/>
          </p:cNvSpPr>
          <p:nvPr>
            <p:ph type="subTitle" idx="1" hasCustomPrompt="1"/>
          </p:nvPr>
        </p:nvSpPr>
        <p:spPr>
          <a:xfrm>
            <a:off x="2" y="4932002"/>
            <a:ext cx="9144001" cy="325799"/>
          </a:xfrm>
          <a:solidFill>
            <a:schemeClr val="tx2"/>
          </a:solidFill>
        </p:spPr>
        <p:txBody>
          <a:bodyPr lIns="608400" rIns="608400"/>
          <a:lstStyle>
            <a:lvl1pPr marL="0" indent="0" algn="l">
              <a:buNone/>
              <a:defRPr sz="1500" b="1">
                <a:solidFill>
                  <a:schemeClr val="bg1"/>
                </a:solidFill>
              </a:defRPr>
            </a:lvl1pPr>
            <a:lvl2pPr marL="257175" indent="0" algn="ctr">
              <a:buNone/>
              <a:defRPr sz="1125"/>
            </a:lvl2pPr>
            <a:lvl3pPr marL="514350" indent="0" algn="ctr">
              <a:buNone/>
              <a:defRPr sz="1013"/>
            </a:lvl3pPr>
            <a:lvl4pPr marL="771525" indent="0" algn="ctr">
              <a:buNone/>
              <a:defRPr sz="900"/>
            </a:lvl4pPr>
            <a:lvl5pPr marL="1028700" indent="0" algn="ctr">
              <a:buNone/>
              <a:defRPr sz="900"/>
            </a:lvl5pPr>
            <a:lvl6pPr marL="1285875" indent="0" algn="ctr">
              <a:buNone/>
              <a:defRPr sz="900"/>
            </a:lvl6pPr>
            <a:lvl7pPr marL="1543050" indent="0" algn="ctr">
              <a:buNone/>
              <a:defRPr sz="900"/>
            </a:lvl7pPr>
            <a:lvl8pPr marL="1800225" indent="0" algn="ctr">
              <a:buNone/>
              <a:defRPr sz="900"/>
            </a:lvl8pPr>
            <a:lvl9pPr marL="2057400" indent="0" algn="ctr">
              <a:buNone/>
              <a:defRPr sz="900"/>
            </a:lvl9pPr>
          </a:lstStyle>
          <a:p>
            <a:r>
              <a:rPr lang="en-US" dirty="0" smtClean="0"/>
              <a:t>Subtitle of Presentation</a:t>
            </a:r>
            <a:endParaRPr lang="en-US" dirty="0"/>
          </a:p>
        </p:txBody>
      </p:sp>
      <p:sp>
        <p:nvSpPr>
          <p:cNvPr id="2" name="Titel 1"/>
          <p:cNvSpPr>
            <a:spLocks noGrp="1"/>
          </p:cNvSpPr>
          <p:nvPr>
            <p:ph type="ctrTitle" hasCustomPrompt="1"/>
          </p:nvPr>
        </p:nvSpPr>
        <p:spPr>
          <a:xfrm>
            <a:off x="0" y="3800477"/>
            <a:ext cx="9144000" cy="1131524"/>
          </a:xfrm>
          <a:solidFill>
            <a:schemeClr val="tx2"/>
          </a:solidFill>
        </p:spPr>
        <p:txBody>
          <a:bodyPr lIns="608400" tIns="306000" rIns="608400" anchor="t"/>
          <a:lstStyle>
            <a:lvl1pPr algn="l">
              <a:lnSpc>
                <a:spcPts val="2250"/>
              </a:lnSpc>
              <a:defRPr sz="2250"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Title of Presentation</a:t>
            </a:r>
            <a:endParaRPr lang="en-US" dirty="0"/>
          </a:p>
        </p:txBody>
      </p:sp>
      <p:sp>
        <p:nvSpPr>
          <p:cNvPr id="10" name="Tekstvak 9"/>
          <p:cNvSpPr txBox="1"/>
          <p:nvPr userDrawn="1"/>
        </p:nvSpPr>
        <p:spPr>
          <a:xfrm>
            <a:off x="-1818863" y="892605"/>
            <a:ext cx="1729409" cy="1823576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en-US" sz="750" b="1" baseline="0" dirty="0" smtClean="0">
                <a:solidFill>
                  <a:schemeClr val="tx1"/>
                </a:solidFill>
              </a:rPr>
              <a:t>Presentation title with image above title.</a:t>
            </a:r>
          </a:p>
          <a:p>
            <a:endParaRPr lang="en-US" sz="750" baseline="0" dirty="0" smtClean="0">
              <a:solidFill>
                <a:schemeClr val="tx1"/>
              </a:solidFill>
            </a:endParaRPr>
          </a:p>
          <a:p>
            <a:r>
              <a:rPr lang="en-US" sz="750" baseline="0" dirty="0" smtClean="0">
                <a:solidFill>
                  <a:schemeClr val="tx1"/>
                </a:solidFill>
              </a:rPr>
              <a:t>Choose this slide model for a wide picture. Essential image information must be clearly visible.</a:t>
            </a:r>
          </a:p>
          <a:p>
            <a:endParaRPr lang="en-US" sz="750" baseline="0" dirty="0" smtClean="0">
              <a:solidFill>
                <a:schemeClr val="tx1"/>
              </a:solidFill>
            </a:endParaRPr>
          </a:p>
          <a:p>
            <a:r>
              <a:rPr lang="en-US" sz="750" baseline="0" dirty="0" smtClean="0">
                <a:solidFill>
                  <a:schemeClr val="tx1"/>
                </a:solidFill>
              </a:rPr>
              <a:t>Choose image by clicking on image icon</a:t>
            </a:r>
          </a:p>
          <a:p>
            <a:r>
              <a:rPr lang="en-US" sz="750" baseline="0" dirty="0" smtClean="0">
                <a:solidFill>
                  <a:schemeClr val="tx1"/>
                </a:solidFill>
              </a:rPr>
              <a:t>or</a:t>
            </a:r>
          </a:p>
          <a:p>
            <a:r>
              <a:rPr lang="en-US" sz="750" baseline="0" dirty="0" smtClean="0">
                <a:solidFill>
                  <a:schemeClr val="tx1"/>
                </a:solidFill>
              </a:rPr>
              <a:t>Replace an existing image with right mouse button and choose Change image.</a:t>
            </a:r>
          </a:p>
          <a:p>
            <a:endParaRPr lang="en-US" sz="750" baseline="0" dirty="0" smtClean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7398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el en objec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>
          <a:xfrm>
            <a:off x="610100" y="1584001"/>
            <a:ext cx="7922712" cy="4508825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 smtClean="0"/>
              <a:t>Slide text</a:t>
            </a:r>
          </a:p>
          <a:p>
            <a:pPr lvl="1"/>
            <a:r>
              <a:rPr lang="en-US" dirty="0" err="1" smtClean="0"/>
              <a:t>Tweede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2"/>
            <a:r>
              <a:rPr lang="en-US" dirty="0" err="1" smtClean="0"/>
              <a:t>Derde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3"/>
            <a:r>
              <a:rPr lang="en-US" dirty="0" err="1" smtClean="0"/>
              <a:t>Vierde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4"/>
            <a:r>
              <a:rPr lang="en-US" dirty="0" err="1" smtClean="0"/>
              <a:t>Vijfde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Title of Presentation – by Insert Header and Footer text</a:t>
            </a:r>
            <a:endParaRPr lang="en-US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EC10D-CD46-426F-915E-6C78530279CB}" type="slidenum">
              <a:rPr lang="en-US" smtClean="0"/>
              <a:t>‹nr.›</a:t>
            </a:fld>
            <a:endParaRPr lang="en-US" dirty="0"/>
          </a:p>
        </p:txBody>
      </p:sp>
      <p:sp>
        <p:nvSpPr>
          <p:cNvPr id="8" name="Tekstvak 7"/>
          <p:cNvSpPr txBox="1"/>
          <p:nvPr userDrawn="1"/>
        </p:nvSpPr>
        <p:spPr>
          <a:xfrm>
            <a:off x="-1818864" y="1591643"/>
            <a:ext cx="1769165" cy="2910784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noAutofit/>
          </a:bodyPr>
          <a:lstStyle/>
          <a:p>
            <a:r>
              <a:rPr lang="en-US" sz="750" dirty="0" smtClean="0"/>
              <a:t>Text format by</a:t>
            </a:r>
          </a:p>
          <a:p>
            <a:r>
              <a:rPr lang="en-US" sz="750" dirty="0" smtClean="0"/>
              <a:t>Increase / decrease list level</a:t>
            </a:r>
          </a:p>
          <a:p>
            <a:endParaRPr lang="en-US" sz="750" dirty="0" smtClean="0"/>
          </a:p>
          <a:p>
            <a:r>
              <a:rPr lang="en-US" sz="750" dirty="0" smtClean="0"/>
              <a:t>Place cursor in text</a:t>
            </a:r>
          </a:p>
          <a:p>
            <a:r>
              <a:rPr lang="en-US" sz="750" dirty="0" smtClean="0"/>
              <a:t>and use these 2 buttons (tab Start - group Paragraph)</a:t>
            </a:r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r>
              <a:rPr lang="en-US" sz="750" dirty="0" smtClean="0"/>
              <a:t>1 = Normal text</a:t>
            </a:r>
          </a:p>
          <a:p>
            <a:r>
              <a:rPr lang="en-US" sz="900" dirty="0" smtClean="0"/>
              <a:t>2 = Paragraph text</a:t>
            </a:r>
          </a:p>
          <a:p>
            <a:r>
              <a:rPr lang="en-US" sz="750" dirty="0" smtClean="0"/>
              <a:t>3 = • text</a:t>
            </a:r>
          </a:p>
          <a:p>
            <a:r>
              <a:rPr lang="en-US" sz="750" dirty="0" smtClean="0"/>
              <a:t>4 =    • text</a:t>
            </a:r>
          </a:p>
          <a:p>
            <a:r>
              <a:rPr lang="en-US" sz="750" dirty="0" smtClean="0"/>
              <a:t>5 =       • text</a:t>
            </a:r>
            <a:endParaRPr lang="en-US" sz="750" b="1" baseline="0" dirty="0" smtClean="0"/>
          </a:p>
        </p:txBody>
      </p:sp>
      <p:pic>
        <p:nvPicPr>
          <p:cNvPr id="10" name="Afbeelding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255751" y="2579343"/>
            <a:ext cx="964406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9769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in 2 kolomme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628649" y="834886"/>
            <a:ext cx="3600000" cy="525793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 smtClean="0"/>
              <a:t>Slide text</a:t>
            </a:r>
          </a:p>
          <a:p>
            <a:pPr lvl="1"/>
            <a:r>
              <a:rPr lang="en-US" dirty="0" err="1" smtClean="0"/>
              <a:t>Tweede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2"/>
            <a:r>
              <a:rPr lang="en-US" dirty="0" err="1" smtClean="0"/>
              <a:t>Derde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3"/>
            <a:r>
              <a:rPr lang="en-US" dirty="0" err="1" smtClean="0"/>
              <a:t>Vierde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4"/>
            <a:r>
              <a:rPr lang="en-US" dirty="0" err="1" smtClean="0"/>
              <a:t>Vijfde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/>
          </a:p>
        </p:txBody>
      </p:sp>
      <p:sp>
        <p:nvSpPr>
          <p:cNvPr id="4" name="Tijdelijke aanduiding voor inhoud 3"/>
          <p:cNvSpPr>
            <a:spLocks noGrp="1"/>
          </p:cNvSpPr>
          <p:nvPr>
            <p:ph sz="half" idx="2" hasCustomPrompt="1"/>
          </p:nvPr>
        </p:nvSpPr>
        <p:spPr>
          <a:xfrm>
            <a:off x="4629150" y="834886"/>
            <a:ext cx="3600000" cy="525793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 smtClean="0"/>
              <a:t>Slide text</a:t>
            </a:r>
          </a:p>
          <a:p>
            <a:pPr lvl="1"/>
            <a:r>
              <a:rPr lang="en-US" dirty="0" err="1" smtClean="0"/>
              <a:t>Tweede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2"/>
            <a:r>
              <a:rPr lang="en-US" dirty="0" err="1" smtClean="0"/>
              <a:t>Derde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3"/>
            <a:r>
              <a:rPr lang="en-US" dirty="0" err="1" smtClean="0"/>
              <a:t>Vierde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4"/>
            <a:r>
              <a:rPr lang="en-US" dirty="0" err="1" smtClean="0"/>
              <a:t>Vijfde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Title of Presentation – by Insert Header and Footer text</a:t>
            </a:r>
            <a:endParaRPr lang="en-US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EC10D-CD46-426F-915E-6C78530279CB}" type="slidenum">
              <a:rPr lang="en-US" smtClean="0"/>
              <a:t>‹nr.›</a:t>
            </a:fld>
            <a:endParaRPr lang="en-US" dirty="0"/>
          </a:p>
        </p:txBody>
      </p:sp>
      <p:sp>
        <p:nvSpPr>
          <p:cNvPr id="9" name="Tekstvak 8"/>
          <p:cNvSpPr txBox="1"/>
          <p:nvPr userDrawn="1"/>
        </p:nvSpPr>
        <p:spPr>
          <a:xfrm>
            <a:off x="-1838742" y="834887"/>
            <a:ext cx="1769165" cy="2910784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noAutofit/>
          </a:bodyPr>
          <a:lstStyle/>
          <a:p>
            <a:r>
              <a:rPr lang="en-US" sz="750" dirty="0" smtClean="0"/>
              <a:t>Text format by</a:t>
            </a:r>
          </a:p>
          <a:p>
            <a:r>
              <a:rPr lang="en-US" sz="750" dirty="0" smtClean="0"/>
              <a:t>Increase / decrease list level</a:t>
            </a:r>
          </a:p>
          <a:p>
            <a:endParaRPr lang="en-US" sz="750" dirty="0" smtClean="0"/>
          </a:p>
          <a:p>
            <a:r>
              <a:rPr lang="en-US" sz="750" dirty="0" smtClean="0"/>
              <a:t>Place cursor in text</a:t>
            </a:r>
          </a:p>
          <a:p>
            <a:r>
              <a:rPr lang="en-US" sz="750" dirty="0" smtClean="0"/>
              <a:t>and use these 2 buttons (tab Start - group Paragraph)</a:t>
            </a:r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r>
              <a:rPr lang="en-US" sz="750" dirty="0" smtClean="0"/>
              <a:t>1 = Normal text</a:t>
            </a:r>
          </a:p>
          <a:p>
            <a:r>
              <a:rPr lang="en-US" sz="900" dirty="0" smtClean="0"/>
              <a:t>2 = Paragraph text</a:t>
            </a:r>
          </a:p>
          <a:p>
            <a:r>
              <a:rPr lang="en-US" sz="750" dirty="0" smtClean="0"/>
              <a:t>3 = • text</a:t>
            </a:r>
          </a:p>
          <a:p>
            <a:r>
              <a:rPr lang="en-US" sz="750" dirty="0" smtClean="0"/>
              <a:t>4 =    • text</a:t>
            </a:r>
          </a:p>
          <a:p>
            <a:r>
              <a:rPr lang="en-US" sz="750" dirty="0" smtClean="0"/>
              <a:t>5 =       • text</a:t>
            </a:r>
            <a:endParaRPr lang="en-US" sz="750" b="1" baseline="0" dirty="0" smtClean="0"/>
          </a:p>
        </p:txBody>
      </p:sp>
      <p:pic>
        <p:nvPicPr>
          <p:cNvPr id="10" name="Afbeelding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275629" y="1822587"/>
            <a:ext cx="964406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97810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ekst links - Foto rech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628650" y="834886"/>
            <a:ext cx="3600000" cy="525793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 smtClean="0"/>
              <a:t>Slide text</a:t>
            </a:r>
          </a:p>
          <a:p>
            <a:pPr lvl="1"/>
            <a:r>
              <a:rPr lang="en-US" dirty="0" err="1" smtClean="0"/>
              <a:t>Tweede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2"/>
            <a:r>
              <a:rPr lang="en-US" dirty="0" err="1" smtClean="0"/>
              <a:t>Derde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3"/>
            <a:r>
              <a:rPr lang="en-US" dirty="0" err="1" smtClean="0"/>
              <a:t>Vierde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4"/>
            <a:r>
              <a:rPr lang="en-US" dirty="0" err="1" smtClean="0"/>
              <a:t>Vijfde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/>
          </a:p>
        </p:txBody>
      </p:sp>
      <p:sp>
        <p:nvSpPr>
          <p:cNvPr id="6" name="Tijdelijke aanduiding voor voettekst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Title of Presentation – by Insert Header and Footer text</a:t>
            </a:r>
            <a:endParaRPr lang="en-US" dirty="0"/>
          </a:p>
        </p:txBody>
      </p:sp>
      <p:sp>
        <p:nvSpPr>
          <p:cNvPr id="7" name="Tijdelijke aanduiding voor dianumm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EC10D-CD46-426F-915E-6C78530279CB}" type="slidenum">
              <a:rPr lang="en-US" smtClean="0"/>
              <a:t>‹nr.›</a:t>
            </a:fld>
            <a:endParaRPr lang="en-US" dirty="0"/>
          </a:p>
        </p:txBody>
      </p:sp>
      <p:sp>
        <p:nvSpPr>
          <p:cNvPr id="5" name="Tijdelijke aanduiding voor afbeelding 4"/>
          <p:cNvSpPr>
            <a:spLocks noGrp="1"/>
          </p:cNvSpPr>
          <p:nvPr>
            <p:ph type="pic" sz="quarter" idx="13" hasCustomPrompt="1"/>
          </p:nvPr>
        </p:nvSpPr>
        <p:spPr>
          <a:xfrm>
            <a:off x="4574483" y="-1"/>
            <a:ext cx="4572000" cy="6092825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Image</a:t>
            </a:r>
            <a:endParaRPr lang="en-US" dirty="0"/>
          </a:p>
        </p:txBody>
      </p:sp>
      <p:sp>
        <p:nvSpPr>
          <p:cNvPr id="8" name="Tekstvak 7"/>
          <p:cNvSpPr txBox="1"/>
          <p:nvPr userDrawn="1"/>
        </p:nvSpPr>
        <p:spPr>
          <a:xfrm>
            <a:off x="-1838742" y="834887"/>
            <a:ext cx="1769165" cy="2910784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noAutofit/>
          </a:bodyPr>
          <a:lstStyle/>
          <a:p>
            <a:r>
              <a:rPr lang="en-US" sz="750" dirty="0" smtClean="0"/>
              <a:t>Text format by</a:t>
            </a:r>
          </a:p>
          <a:p>
            <a:r>
              <a:rPr lang="en-US" sz="750" dirty="0" smtClean="0"/>
              <a:t>Increase / decrease list level</a:t>
            </a:r>
          </a:p>
          <a:p>
            <a:endParaRPr lang="en-US" sz="750" dirty="0" smtClean="0"/>
          </a:p>
          <a:p>
            <a:r>
              <a:rPr lang="en-US" sz="750" dirty="0" smtClean="0"/>
              <a:t>Place cursor in text</a:t>
            </a:r>
          </a:p>
          <a:p>
            <a:r>
              <a:rPr lang="en-US" sz="750" dirty="0" smtClean="0"/>
              <a:t>and use these 2 buttons (tab Start - group Paragraph)</a:t>
            </a:r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r>
              <a:rPr lang="en-US" sz="750" dirty="0" smtClean="0"/>
              <a:t>1 = Normal text</a:t>
            </a:r>
          </a:p>
          <a:p>
            <a:r>
              <a:rPr lang="en-US" sz="900" dirty="0" smtClean="0"/>
              <a:t>2 = Paragraph text</a:t>
            </a:r>
          </a:p>
          <a:p>
            <a:r>
              <a:rPr lang="en-US" sz="750" dirty="0" smtClean="0"/>
              <a:t>3 = • text</a:t>
            </a:r>
          </a:p>
          <a:p>
            <a:r>
              <a:rPr lang="en-US" sz="750" dirty="0" smtClean="0"/>
              <a:t>4 =    • text</a:t>
            </a:r>
          </a:p>
          <a:p>
            <a:r>
              <a:rPr lang="en-US" sz="750" dirty="0" smtClean="0"/>
              <a:t>5 =       • text</a:t>
            </a:r>
            <a:endParaRPr lang="en-US" sz="750" b="1" baseline="0" dirty="0" smtClean="0"/>
          </a:p>
        </p:txBody>
      </p:sp>
      <p:pic>
        <p:nvPicPr>
          <p:cNvPr id="9" name="Afbeelding 8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275629" y="1822587"/>
            <a:ext cx="964406" cy="9144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90124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en object Blauwe achtergrond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jdelijke aanduiding voor voettekst 2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r>
              <a:rPr lang="en-US" dirty="0" smtClean="0"/>
              <a:t>Title of Presentation – by Insert Header and Footer text</a:t>
            </a:r>
            <a:endParaRPr lang="en-US" dirty="0"/>
          </a:p>
        </p:txBody>
      </p:sp>
      <p:sp>
        <p:nvSpPr>
          <p:cNvPr id="4" name="Tijdelijke aanduiding voor dianummer 3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B7CEC10D-CD46-426F-915E-6C78530279CB}" type="slidenum">
              <a:rPr lang="en-US" smtClean="0"/>
              <a:pPr/>
              <a:t>‹nr.›</a:t>
            </a:fld>
            <a:endParaRPr lang="en-US" dirty="0"/>
          </a:p>
        </p:txBody>
      </p:sp>
      <p:sp>
        <p:nvSpPr>
          <p:cNvPr id="10" name="Titel 1"/>
          <p:cNvSpPr>
            <a:spLocks noGrp="1"/>
          </p:cNvSpPr>
          <p:nvPr>
            <p:ph type="title" hasCustomPrompt="1"/>
          </p:nvPr>
        </p:nvSpPr>
        <p:spPr>
          <a:xfrm>
            <a:off x="0" y="914400"/>
            <a:ext cx="9144000" cy="1888067"/>
          </a:xfrm>
          <a:solidFill>
            <a:schemeClr val="bg2"/>
          </a:solidFill>
        </p:spPr>
        <p:txBody>
          <a:bodyPr lIns="608400" tIns="504000" rIns="608400"/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5" name="Tijdelijke aanduiding voor inhoud 2"/>
          <p:cNvSpPr>
            <a:spLocks noGrp="1"/>
          </p:cNvSpPr>
          <p:nvPr>
            <p:ph sz="half" idx="1" hasCustomPrompt="1"/>
          </p:nvPr>
        </p:nvSpPr>
        <p:spPr>
          <a:xfrm>
            <a:off x="0" y="2696400"/>
            <a:ext cx="9144000" cy="4161600"/>
          </a:xfrm>
          <a:solidFill>
            <a:schemeClr val="bg2"/>
          </a:solidFill>
        </p:spPr>
        <p:txBody>
          <a:bodyPr lIns="608400" tIns="108000" rIns="608400" bIns="108000"/>
          <a:lstStyle>
            <a:lvl1pPr>
              <a:defRPr>
                <a:solidFill>
                  <a:schemeClr val="bg1"/>
                </a:solidFill>
              </a:defRPr>
            </a:lvl1pPr>
            <a:lvl2pPr>
              <a:defRPr>
                <a:solidFill>
                  <a:schemeClr val="bg1"/>
                </a:solidFill>
              </a:defRPr>
            </a:lvl2pPr>
            <a:lvl3pPr>
              <a:buClr>
                <a:schemeClr val="bg1"/>
              </a:buClr>
              <a:defRPr>
                <a:solidFill>
                  <a:schemeClr val="bg1"/>
                </a:solidFill>
              </a:defRPr>
            </a:lvl3pPr>
            <a:lvl4pPr>
              <a:buClr>
                <a:schemeClr val="bg1"/>
              </a:buClr>
              <a:defRPr>
                <a:solidFill>
                  <a:schemeClr val="bg1"/>
                </a:solidFill>
              </a:defRPr>
            </a:lvl4pPr>
            <a:lvl5pPr>
              <a:buClr>
                <a:schemeClr val="bg1"/>
              </a:buClr>
              <a:defRPr>
                <a:solidFill>
                  <a:schemeClr val="bg1"/>
                </a:solidFill>
              </a:defRPr>
            </a:lvl5pPr>
          </a:lstStyle>
          <a:p>
            <a:pPr lvl="0"/>
            <a:r>
              <a:rPr lang="en-US" dirty="0" smtClean="0"/>
              <a:t>Slide text</a:t>
            </a:r>
          </a:p>
          <a:p>
            <a:pPr lvl="1"/>
            <a:r>
              <a:rPr lang="en-US" dirty="0" err="1" smtClean="0"/>
              <a:t>Tweede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2"/>
            <a:r>
              <a:rPr lang="en-US" dirty="0" err="1" smtClean="0"/>
              <a:t>Derde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3"/>
            <a:r>
              <a:rPr lang="en-US" dirty="0" err="1" smtClean="0"/>
              <a:t>Vierde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4"/>
            <a:r>
              <a:rPr lang="en-US" dirty="0" err="1" smtClean="0"/>
              <a:t>Vijfde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/>
          </a:p>
        </p:txBody>
      </p:sp>
      <p:sp>
        <p:nvSpPr>
          <p:cNvPr id="6" name="Tekstvak 5"/>
          <p:cNvSpPr txBox="1"/>
          <p:nvPr userDrawn="1"/>
        </p:nvSpPr>
        <p:spPr>
          <a:xfrm>
            <a:off x="-1838744" y="2694775"/>
            <a:ext cx="1769165" cy="2910784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noAutofit/>
          </a:bodyPr>
          <a:lstStyle/>
          <a:p>
            <a:r>
              <a:rPr lang="en-US" sz="750" dirty="0" smtClean="0"/>
              <a:t>Text format by</a:t>
            </a:r>
          </a:p>
          <a:p>
            <a:r>
              <a:rPr lang="en-US" sz="750" dirty="0" smtClean="0"/>
              <a:t>Increase / decrease list level</a:t>
            </a:r>
          </a:p>
          <a:p>
            <a:endParaRPr lang="en-US" sz="750" dirty="0" smtClean="0"/>
          </a:p>
          <a:p>
            <a:r>
              <a:rPr lang="en-US" sz="750" dirty="0" smtClean="0"/>
              <a:t>Place cursor in text</a:t>
            </a:r>
          </a:p>
          <a:p>
            <a:r>
              <a:rPr lang="en-US" sz="750" dirty="0" smtClean="0"/>
              <a:t>and use these 2 buttons (tab Start - group Paragraph)</a:t>
            </a:r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r>
              <a:rPr lang="en-US" sz="750" dirty="0" smtClean="0"/>
              <a:t>1 = Normal text</a:t>
            </a:r>
          </a:p>
          <a:p>
            <a:r>
              <a:rPr lang="en-US" sz="900" dirty="0" smtClean="0"/>
              <a:t>2 = Paragraph text</a:t>
            </a:r>
          </a:p>
          <a:p>
            <a:r>
              <a:rPr lang="en-US" sz="750" dirty="0" smtClean="0"/>
              <a:t>3 = • text</a:t>
            </a:r>
          </a:p>
          <a:p>
            <a:r>
              <a:rPr lang="en-US" sz="750" dirty="0" smtClean="0"/>
              <a:t>4 =    • text</a:t>
            </a:r>
          </a:p>
          <a:p>
            <a:r>
              <a:rPr lang="en-US" sz="750" dirty="0" smtClean="0"/>
              <a:t>5 =       • text</a:t>
            </a:r>
            <a:endParaRPr lang="en-US" sz="750" b="1" baseline="0" dirty="0" smtClean="0"/>
          </a:p>
        </p:txBody>
      </p:sp>
      <p:pic>
        <p:nvPicPr>
          <p:cNvPr id="7" name="Afbeelding 6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275631" y="3692967"/>
            <a:ext cx="964406" cy="914400"/>
          </a:xfrm>
          <a:prstGeom prst="rect">
            <a:avLst/>
          </a:prstGeom>
        </p:spPr>
      </p:pic>
      <p:pic>
        <p:nvPicPr>
          <p:cNvPr id="9" name="HeaderLogoTUe"/>
          <p:cNvPicPr>
            <a:picLocks noChangeAspect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19820" y="84339"/>
            <a:ext cx="2227942" cy="80826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32149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el tabel en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1950" b="0" baseline="0"/>
            </a:lvl1pPr>
          </a:lstStyle>
          <a:p>
            <a:r>
              <a:rPr lang="en-US" dirty="0" smtClean="0"/>
              <a:t>Table Title</a:t>
            </a:r>
            <a:endParaRPr lang="en-US" dirty="0"/>
          </a:p>
        </p:txBody>
      </p:sp>
      <p:sp>
        <p:nvSpPr>
          <p:cNvPr id="3" name="Tijdelijke aanduiding voor inhoud 2"/>
          <p:cNvSpPr>
            <a:spLocks noGrp="1"/>
          </p:cNvSpPr>
          <p:nvPr>
            <p:ph idx="1" hasCustomPrompt="1"/>
          </p:nvPr>
        </p:nvSpPr>
        <p:spPr>
          <a:xfrm>
            <a:off x="610100" y="3608876"/>
            <a:ext cx="7922712" cy="2483949"/>
          </a:xfrm>
        </p:spPr>
        <p:txBody>
          <a:bodyPr/>
          <a:lstStyle>
            <a:lvl1pPr>
              <a:defRPr/>
            </a:lvl1pPr>
          </a:lstStyle>
          <a:p>
            <a:pPr lvl="0"/>
            <a:r>
              <a:rPr lang="en-US" dirty="0" smtClean="0"/>
              <a:t>Slide text</a:t>
            </a:r>
          </a:p>
          <a:p>
            <a:pPr lvl="1"/>
            <a:r>
              <a:rPr lang="en-US" dirty="0" err="1" smtClean="0"/>
              <a:t>Tweede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2"/>
            <a:r>
              <a:rPr lang="en-US" dirty="0" err="1" smtClean="0"/>
              <a:t>Derde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3"/>
            <a:r>
              <a:rPr lang="en-US" dirty="0" err="1" smtClean="0"/>
              <a:t>Vierde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4"/>
            <a:r>
              <a:rPr lang="en-US" dirty="0" err="1" smtClean="0"/>
              <a:t>Vijfde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Title of Presentation – by Insert Header and Footer text</a:t>
            </a:r>
            <a:endParaRPr lang="en-US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EC10D-CD46-426F-915E-6C78530279CB}" type="slidenum">
              <a:rPr lang="en-US" smtClean="0"/>
              <a:t>‹nr.›</a:t>
            </a:fld>
            <a:endParaRPr lang="en-US" dirty="0"/>
          </a:p>
        </p:txBody>
      </p:sp>
      <p:sp>
        <p:nvSpPr>
          <p:cNvPr id="7" name="Tijdelijke aanduiding voor tabel 6"/>
          <p:cNvSpPr>
            <a:spLocks noGrp="1"/>
          </p:cNvSpPr>
          <p:nvPr>
            <p:ph type="tbl" sz="quarter" idx="13" hasCustomPrompt="1"/>
          </p:nvPr>
        </p:nvSpPr>
        <p:spPr>
          <a:xfrm>
            <a:off x="608013" y="1431443"/>
            <a:ext cx="7924800" cy="1997557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Table</a:t>
            </a:r>
            <a:endParaRPr lang="en-US" dirty="0"/>
          </a:p>
        </p:txBody>
      </p:sp>
      <p:sp>
        <p:nvSpPr>
          <p:cNvPr id="9" name="Tekstvak 8"/>
          <p:cNvSpPr txBox="1"/>
          <p:nvPr userDrawn="1"/>
        </p:nvSpPr>
        <p:spPr>
          <a:xfrm>
            <a:off x="-1838742" y="3657605"/>
            <a:ext cx="1769165" cy="2910784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noAutofit/>
          </a:bodyPr>
          <a:lstStyle/>
          <a:p>
            <a:r>
              <a:rPr lang="en-US" sz="750" dirty="0" smtClean="0"/>
              <a:t>Text format by</a:t>
            </a:r>
          </a:p>
          <a:p>
            <a:r>
              <a:rPr lang="en-US" sz="750" dirty="0" smtClean="0"/>
              <a:t>Increase / decrease list level</a:t>
            </a:r>
          </a:p>
          <a:p>
            <a:endParaRPr lang="en-US" sz="750" dirty="0" smtClean="0"/>
          </a:p>
          <a:p>
            <a:r>
              <a:rPr lang="en-US" sz="750" dirty="0" smtClean="0"/>
              <a:t>Place cursor in text</a:t>
            </a:r>
          </a:p>
          <a:p>
            <a:r>
              <a:rPr lang="en-US" sz="750" dirty="0" smtClean="0"/>
              <a:t>and use these 2 buttons (tab Start - group Paragraph)</a:t>
            </a:r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endParaRPr lang="en-US" sz="750" dirty="0" smtClean="0"/>
          </a:p>
          <a:p>
            <a:r>
              <a:rPr lang="en-US" sz="750" dirty="0" smtClean="0"/>
              <a:t>1 = Normal text</a:t>
            </a:r>
          </a:p>
          <a:p>
            <a:r>
              <a:rPr lang="en-US" sz="900" dirty="0" smtClean="0"/>
              <a:t>2 = Paragraph text</a:t>
            </a:r>
          </a:p>
          <a:p>
            <a:r>
              <a:rPr lang="en-US" sz="750" dirty="0" smtClean="0"/>
              <a:t>3 = • text</a:t>
            </a:r>
          </a:p>
          <a:p>
            <a:r>
              <a:rPr lang="en-US" sz="750" dirty="0" smtClean="0"/>
              <a:t>4 =    • text</a:t>
            </a:r>
          </a:p>
          <a:p>
            <a:r>
              <a:rPr lang="en-US" sz="750" dirty="0" smtClean="0"/>
              <a:t>5 =       • text</a:t>
            </a:r>
            <a:endParaRPr lang="en-US" sz="750" b="1" baseline="0" dirty="0" smtClean="0"/>
          </a:p>
        </p:txBody>
      </p:sp>
      <p:pic>
        <p:nvPicPr>
          <p:cNvPr id="10" name="Afbeelding 9"/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-1275629" y="4645305"/>
            <a:ext cx="964406" cy="914400"/>
          </a:xfrm>
          <a:prstGeom prst="rect">
            <a:avLst/>
          </a:prstGeom>
        </p:spPr>
      </p:pic>
      <p:sp>
        <p:nvSpPr>
          <p:cNvPr id="11" name="Tekstvak 10"/>
          <p:cNvSpPr txBox="1"/>
          <p:nvPr userDrawn="1"/>
        </p:nvSpPr>
        <p:spPr>
          <a:xfrm>
            <a:off x="-1818863" y="1449199"/>
            <a:ext cx="1729409" cy="32316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en-US" sz="750" baseline="0" dirty="0" smtClean="0">
                <a:solidFill>
                  <a:schemeClr val="tx1"/>
                </a:solidFill>
              </a:rPr>
              <a:t>Add table by clicking on table icon</a:t>
            </a:r>
            <a:endParaRPr lang="en-US" sz="75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889835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Grafi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el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 sz="1950" b="0"/>
            </a:lvl1pPr>
          </a:lstStyle>
          <a:p>
            <a:r>
              <a:rPr lang="en-US" dirty="0" smtClean="0"/>
              <a:t>Chart title</a:t>
            </a:r>
            <a:endParaRPr lang="en-US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en-US" dirty="0" smtClean="0"/>
              <a:t>Title of Presentation – by Insert Header and Footer text</a:t>
            </a:r>
            <a:endParaRPr lang="en-US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EC10D-CD46-426F-915E-6C78530279CB}" type="slidenum">
              <a:rPr lang="en-US" smtClean="0"/>
              <a:t>‹nr.›</a:t>
            </a:fld>
            <a:endParaRPr lang="en-US" dirty="0"/>
          </a:p>
        </p:txBody>
      </p:sp>
      <p:sp>
        <p:nvSpPr>
          <p:cNvPr id="8" name="Tijdelijke aanduiding voor grafiek 7"/>
          <p:cNvSpPr>
            <a:spLocks noGrp="1"/>
          </p:cNvSpPr>
          <p:nvPr>
            <p:ph type="chart" sz="quarter" idx="13" hasCustomPrompt="1"/>
          </p:nvPr>
        </p:nvSpPr>
        <p:spPr>
          <a:xfrm>
            <a:off x="815009" y="1431307"/>
            <a:ext cx="7454348" cy="4323452"/>
          </a:xfrm>
        </p:spPr>
        <p:txBody>
          <a:bodyPr/>
          <a:lstStyle>
            <a:lvl1pPr>
              <a:defRPr/>
            </a:lvl1pPr>
          </a:lstStyle>
          <a:p>
            <a:r>
              <a:rPr lang="en-US" dirty="0" smtClean="0"/>
              <a:t>Chart</a:t>
            </a:r>
            <a:endParaRPr lang="en-US" dirty="0"/>
          </a:p>
        </p:txBody>
      </p:sp>
      <p:sp>
        <p:nvSpPr>
          <p:cNvPr id="9" name="Tekstvak 8"/>
          <p:cNvSpPr txBox="1"/>
          <p:nvPr userDrawn="1"/>
        </p:nvSpPr>
        <p:spPr>
          <a:xfrm>
            <a:off x="-1818863" y="1449199"/>
            <a:ext cx="1729409" cy="323165"/>
          </a:xfrm>
          <a:prstGeom prst="rect">
            <a:avLst/>
          </a:prstGeom>
          <a:solidFill>
            <a:schemeClr val="accent6"/>
          </a:solidFill>
        </p:spPr>
        <p:txBody>
          <a:bodyPr wrap="square" rtlCol="0">
            <a:spAutoFit/>
          </a:bodyPr>
          <a:lstStyle/>
          <a:p>
            <a:r>
              <a:rPr lang="en-US" sz="750" baseline="0" dirty="0" smtClean="0">
                <a:solidFill>
                  <a:schemeClr val="tx1"/>
                </a:solidFill>
              </a:rPr>
              <a:t>Add chart by clicking on chart icon</a:t>
            </a:r>
            <a:endParaRPr lang="en-US" sz="75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022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image" Target="../media/image4.png"/><Relationship Id="rId5" Type="http://schemas.openxmlformats.org/officeDocument/2006/relationships/slideLayout" Target="../slideLayouts/slideLayout16.xml"/><Relationship Id="rId10" Type="http://schemas.openxmlformats.org/officeDocument/2006/relationships/image" Target="../media/image3.png"/><Relationship Id="rId4" Type="http://schemas.openxmlformats.org/officeDocument/2006/relationships/slideLayout" Target="../slideLayouts/slideLayout15.xml"/><Relationship Id="rId9" Type="http://schemas.openxmlformats.org/officeDocument/2006/relationships/theme" Target="../theme/theme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Gordian slide7 VB2 DEF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350" y="-6350"/>
            <a:ext cx="9156700" cy="6870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7" name="Rectangle 3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404813"/>
            <a:ext cx="7499350" cy="100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het opmaakprofiel te bewerken</a:t>
            </a:r>
          </a:p>
        </p:txBody>
      </p:sp>
      <p:sp>
        <p:nvSpPr>
          <p:cNvPr id="6148" name="Rectangle 4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844675"/>
            <a:ext cx="8229600" cy="428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nl-NL" smtClean="0"/>
              <a:t>Klik om de opmaakprofielen van de modeltekst te bewerken</a:t>
            </a:r>
          </a:p>
          <a:p>
            <a:pPr lvl="1"/>
            <a:r>
              <a:rPr lang="nl-NL" smtClean="0"/>
              <a:t>Tweede niveau</a:t>
            </a:r>
          </a:p>
          <a:p>
            <a:pPr lvl="2"/>
            <a:r>
              <a:rPr lang="nl-NL" smtClean="0"/>
              <a:t>Derde niveau</a:t>
            </a:r>
          </a:p>
        </p:txBody>
      </p:sp>
      <p:sp>
        <p:nvSpPr>
          <p:cNvPr id="4101" name="Rectangle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68313" y="6553200"/>
            <a:ext cx="2133600" cy="26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 b="0">
                <a:solidFill>
                  <a:schemeClr val="bg1"/>
                </a:solidFill>
              </a:defRPr>
            </a:lvl1pPr>
          </a:lstStyle>
          <a:p>
            <a:pPr>
              <a:defRPr/>
            </a:pPr>
            <a:fld id="{A1C87F30-66B2-4D5A-9EEB-6C3630CCD2D1}" type="slidenum">
              <a:rPr lang="nl-NL"/>
              <a:pPr>
                <a:defRPr/>
              </a:pPr>
              <a:t>‹nr.›</a:t>
            </a:fld>
            <a:endParaRPr lang="nl-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hf hdr="0" ftr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Verdana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Verdana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Verdana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Verdana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Verdana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Verdana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Verdana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bg1"/>
          </a:solidFill>
          <a:latin typeface="Verdana" pitchFamily="34" charset="0"/>
        </a:defRPr>
      </a:lvl9pPr>
    </p:titleStyle>
    <p:bodyStyle>
      <a:lvl1pPr marL="3429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rgbClr val="410054"/>
        </a:buClr>
        <a:buFont typeface="Wingdings" pitchFamily="2" charset="2"/>
        <a:buChar char="§"/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8001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rgbClr val="410054"/>
        </a:buClr>
        <a:buFont typeface="Arial" charset="0"/>
        <a:buChar char="–"/>
        <a:defRPr>
          <a:solidFill>
            <a:schemeClr val="tx1"/>
          </a:solidFill>
          <a:latin typeface="+mn-lt"/>
        </a:defRPr>
      </a:lvl2pPr>
      <a:lvl3pPr marL="1257300" indent="-342900" algn="l" rtl="0" eaLnBrk="0" fontAlgn="base" hangingPunct="0">
        <a:lnSpc>
          <a:spcPct val="120000"/>
        </a:lnSpc>
        <a:spcBef>
          <a:spcPct val="20000"/>
        </a:spcBef>
        <a:spcAft>
          <a:spcPct val="0"/>
        </a:spcAft>
        <a:buClr>
          <a:srgbClr val="410054"/>
        </a:buClr>
        <a:buAutoNum type="arabicPeriod"/>
        <a:defRPr>
          <a:solidFill>
            <a:schemeClr val="tx1"/>
          </a:solidFill>
          <a:latin typeface="+mn-lt"/>
        </a:defRPr>
      </a:lvl3pPr>
      <a:lvl4pPr marL="1714500" indent="-342900" algn="l" rtl="0" eaLnBrk="0" fontAlgn="base" hangingPunct="0">
        <a:spcBef>
          <a:spcPct val="20000"/>
        </a:spcBef>
        <a:spcAft>
          <a:spcPct val="0"/>
        </a:spcAft>
        <a:buChar char="–"/>
        <a:defRPr>
          <a:solidFill>
            <a:schemeClr val="tx1"/>
          </a:solidFill>
          <a:latin typeface="+mn-lt"/>
        </a:defRPr>
      </a:lvl4pPr>
      <a:lvl5pPr marL="2171700" indent="-342900" algn="l" rtl="0" eaLnBrk="0" fontAlgn="base" hangingPunct="0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5pPr>
      <a:lvl6pPr marL="2628900" indent="-3429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6pPr>
      <a:lvl7pPr marL="3086100" indent="-3429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7pPr>
      <a:lvl8pPr marL="3543300" indent="-3429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8pPr>
      <a:lvl9pPr marL="4000500" indent="-342900" algn="l" rtl="0" fontAlgn="base">
        <a:spcBef>
          <a:spcPct val="20000"/>
        </a:spcBef>
        <a:spcAft>
          <a:spcPct val="0"/>
        </a:spcAft>
        <a:buChar char="»"/>
        <a:defRPr>
          <a:solidFill>
            <a:schemeClr val="tx1"/>
          </a:solidFill>
          <a:latin typeface="+mn-lt"/>
        </a:defRPr>
      </a:lvl9pPr>
    </p:bodyStyle>
    <p:otherStyle>
      <a:defPPr>
        <a:defRPr lang="nl-N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rgbClr val="F1EF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Afbeelding 6" hidden="1"/>
          <p:cNvPicPr>
            <a:picLocks noChangeAspect="1"/>
          </p:cNvPicPr>
          <p:nvPr userDrawn="1"/>
        </p:nvPicPr>
        <p:blipFill>
          <a:blip r:embed="rId10"/>
          <a:stretch>
            <a:fillRect/>
          </a:stretch>
        </p:blipFill>
        <p:spPr>
          <a:xfrm>
            <a:off x="1523999" y="0"/>
            <a:ext cx="9144000" cy="6858000"/>
          </a:xfrm>
          <a:prstGeom prst="rect">
            <a:avLst/>
          </a:prstGeom>
        </p:spPr>
      </p:pic>
      <p:sp>
        <p:nvSpPr>
          <p:cNvPr id="2" name="Tijdelijke aanduiding voor titel 1"/>
          <p:cNvSpPr>
            <a:spLocks noGrp="1"/>
          </p:cNvSpPr>
          <p:nvPr>
            <p:ph type="title"/>
          </p:nvPr>
        </p:nvSpPr>
        <p:spPr>
          <a:xfrm>
            <a:off x="609601" y="725637"/>
            <a:ext cx="7923213" cy="525931"/>
          </a:xfrm>
          <a:prstGeom prst="rect">
            <a:avLst/>
          </a:prstGeom>
        </p:spPr>
        <p:txBody>
          <a:bodyPr vert="horz" lIns="0" tIns="0" rIns="0" bIns="0" rtlCol="0" anchor="t" anchorCtr="0">
            <a:noAutofit/>
          </a:bodyPr>
          <a:lstStyle/>
          <a:p>
            <a:r>
              <a:rPr lang="en-US" dirty="0" smtClean="0"/>
              <a:t>Slide title</a:t>
            </a:r>
            <a:endParaRPr lang="en-US" dirty="0"/>
          </a:p>
        </p:txBody>
      </p:sp>
      <p:sp>
        <p:nvSpPr>
          <p:cNvPr id="3" name="Tijdelijke aanduiding voor tekst 2"/>
          <p:cNvSpPr>
            <a:spLocks noGrp="1"/>
          </p:cNvSpPr>
          <p:nvPr>
            <p:ph type="body" idx="1"/>
          </p:nvPr>
        </p:nvSpPr>
        <p:spPr>
          <a:xfrm>
            <a:off x="610100" y="1584001"/>
            <a:ext cx="7922712" cy="4507199"/>
          </a:xfrm>
          <a:prstGeom prst="rect">
            <a:avLst/>
          </a:prstGeom>
        </p:spPr>
        <p:txBody>
          <a:bodyPr vert="horz" lIns="0" tIns="0" rIns="0" bIns="0" rtlCol="0">
            <a:noAutofit/>
          </a:bodyPr>
          <a:lstStyle/>
          <a:p>
            <a:pPr lvl="0"/>
            <a:r>
              <a:rPr lang="en-US" dirty="0" smtClean="0"/>
              <a:t>Slide text</a:t>
            </a:r>
          </a:p>
          <a:p>
            <a:pPr lvl="1"/>
            <a:r>
              <a:rPr lang="en-US" dirty="0" err="1" smtClean="0"/>
              <a:t>Tweede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2"/>
            <a:r>
              <a:rPr lang="en-US" dirty="0" err="1" smtClean="0"/>
              <a:t>Derde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3"/>
            <a:r>
              <a:rPr lang="en-US" dirty="0" err="1" smtClean="0"/>
              <a:t>Vierde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 smtClean="0"/>
          </a:p>
          <a:p>
            <a:pPr lvl="4"/>
            <a:r>
              <a:rPr lang="en-US" dirty="0" err="1" smtClean="0"/>
              <a:t>Vijfde</a:t>
            </a:r>
            <a:r>
              <a:rPr lang="en-US" dirty="0" smtClean="0"/>
              <a:t> </a:t>
            </a:r>
            <a:r>
              <a:rPr lang="en-US" dirty="0" err="1" smtClean="0"/>
              <a:t>niveau</a:t>
            </a:r>
            <a:endParaRPr lang="en-US" dirty="0"/>
          </a:p>
        </p:txBody>
      </p:sp>
      <p:sp>
        <p:nvSpPr>
          <p:cNvPr id="10" name="Rechthoek 9"/>
          <p:cNvSpPr/>
          <p:nvPr userDrawn="1"/>
        </p:nvSpPr>
        <p:spPr>
          <a:xfrm>
            <a:off x="0" y="6092826"/>
            <a:ext cx="9144000" cy="765175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350" dirty="0"/>
          </a:p>
        </p:txBody>
      </p:sp>
      <p:sp>
        <p:nvSpPr>
          <p:cNvPr id="5" name="Tijdelijke aanduiding voor voettekst 4"/>
          <p:cNvSpPr>
            <a:spLocks noGrp="1"/>
          </p:cNvSpPr>
          <p:nvPr>
            <p:ph type="ftr" sz="quarter" idx="3"/>
          </p:nvPr>
        </p:nvSpPr>
        <p:spPr>
          <a:xfrm>
            <a:off x="989179" y="6363175"/>
            <a:ext cx="6728631" cy="468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r>
              <a:rPr lang="en-US" dirty="0" smtClean="0"/>
              <a:t>Title of Presentation – by Insert Header and Footer text</a:t>
            </a:r>
            <a:endParaRPr lang="en-US" dirty="0"/>
          </a:p>
        </p:txBody>
      </p:sp>
      <p:sp>
        <p:nvSpPr>
          <p:cNvPr id="6" name="Tijdelijke aanduiding voor dianummer 5"/>
          <p:cNvSpPr>
            <a:spLocks noGrp="1"/>
          </p:cNvSpPr>
          <p:nvPr>
            <p:ph type="sldNum" sz="quarter" idx="4"/>
          </p:nvPr>
        </p:nvSpPr>
        <p:spPr>
          <a:xfrm>
            <a:off x="609939" y="6364800"/>
            <a:ext cx="601313" cy="468000"/>
          </a:xfrm>
          <a:prstGeom prst="rect">
            <a:avLst/>
          </a:prstGeom>
        </p:spPr>
        <p:txBody>
          <a:bodyPr vert="horz" lIns="0" tIns="0" rIns="0" bIns="0" rtlCol="0" anchor="t" anchorCtr="0"/>
          <a:lstStyle>
            <a:lvl1pPr algn="l">
              <a:defRPr sz="1200">
                <a:solidFill>
                  <a:schemeClr val="bg2"/>
                </a:solidFill>
              </a:defRPr>
            </a:lvl1pPr>
          </a:lstStyle>
          <a:p>
            <a:fld id="{B7CEC10D-CD46-426F-915E-6C78530279CB}" type="slidenum">
              <a:rPr lang="en-US" smtClean="0"/>
              <a:pPr/>
              <a:t>‹nr.›</a:t>
            </a:fld>
            <a:endParaRPr lang="en-US" dirty="0"/>
          </a:p>
        </p:txBody>
      </p:sp>
      <p:pic>
        <p:nvPicPr>
          <p:cNvPr id="9" name="FooterLogoTUe"/>
          <p:cNvPicPr>
            <a:picLocks noChangeAspect="1"/>
          </p:cNvPicPr>
          <p:nvPr userDrawn="1"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49920" y="6170919"/>
            <a:ext cx="921122" cy="61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7927444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2" r:id="rId1"/>
    <p:sldLayoutId id="2147483723" r:id="rId2"/>
    <p:sldLayoutId id="2147483724" r:id="rId3"/>
    <p:sldLayoutId id="2147483725" r:id="rId4"/>
    <p:sldLayoutId id="2147483726" r:id="rId5"/>
    <p:sldLayoutId id="2147483727" r:id="rId6"/>
    <p:sldLayoutId id="2147483728" r:id="rId7"/>
    <p:sldLayoutId id="2147483729" r:id="rId8"/>
  </p:sldLayoutIdLst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  <p:hf hdr="0" dt="0"/>
  <p:txStyles>
    <p:titleStyle>
      <a:lvl1pPr algn="l" defTabSz="514350" rtl="0" eaLnBrk="1" latinLnBrk="0" hangingPunct="1">
        <a:lnSpc>
          <a:spcPts val="2700"/>
        </a:lnSpc>
        <a:spcBef>
          <a:spcPct val="0"/>
        </a:spcBef>
        <a:buNone/>
        <a:defRPr sz="2700" b="1" kern="1200">
          <a:solidFill>
            <a:schemeClr val="bg2"/>
          </a:solidFill>
          <a:latin typeface="+mj-lt"/>
          <a:ea typeface="+mj-ea"/>
          <a:cs typeface="+mj-cs"/>
        </a:defRPr>
      </a:lvl1pPr>
    </p:titleStyle>
    <p:bodyStyle>
      <a:lvl1pPr marL="0" indent="0" algn="l" defTabSz="514350" rtl="0" eaLnBrk="1" latinLnBrk="0" hangingPunct="1">
        <a:lnSpc>
          <a:spcPts val="1800"/>
        </a:lnSpc>
        <a:spcBef>
          <a:spcPts val="413"/>
        </a:spcBef>
        <a:spcAft>
          <a:spcPts val="413"/>
        </a:spcAft>
        <a:buFont typeface="Arial" panose="020B0604020202020204" pitchFamily="34" charset="0"/>
        <a:buNone/>
        <a:defRPr sz="1650" kern="1200">
          <a:solidFill>
            <a:schemeClr val="bg2"/>
          </a:solidFill>
          <a:latin typeface="+mn-lt"/>
          <a:ea typeface="+mn-ea"/>
          <a:cs typeface="+mn-cs"/>
        </a:defRPr>
      </a:lvl1pPr>
      <a:lvl2pPr marL="0" indent="0" algn="l" defTabSz="514350" rtl="0" eaLnBrk="1" latinLnBrk="0" hangingPunct="1">
        <a:lnSpc>
          <a:spcPts val="1800"/>
        </a:lnSpc>
        <a:spcBef>
          <a:spcPts val="413"/>
        </a:spcBef>
        <a:spcAft>
          <a:spcPts val="413"/>
        </a:spcAft>
        <a:buFont typeface="Arial" panose="020B0604020202020204" pitchFamily="34" charset="0"/>
        <a:buNone/>
        <a:defRPr sz="1950" kern="1200">
          <a:solidFill>
            <a:schemeClr val="bg2"/>
          </a:solidFill>
          <a:latin typeface="+mn-lt"/>
          <a:ea typeface="+mn-ea"/>
          <a:cs typeface="+mn-cs"/>
        </a:defRPr>
      </a:lvl2pPr>
      <a:lvl3pPr marL="202500" indent="-202500" algn="l" defTabSz="514350" rtl="0" eaLnBrk="1" latinLnBrk="0" hangingPunct="1">
        <a:lnSpc>
          <a:spcPts val="1800"/>
        </a:lnSpc>
        <a:spcBef>
          <a:spcPts val="413"/>
        </a:spcBef>
        <a:buClr>
          <a:schemeClr val="bg2"/>
        </a:buClr>
        <a:buSzPct val="100000"/>
        <a:buFont typeface="Arial" panose="020B0604020202020204" pitchFamily="34" charset="0"/>
        <a:buChar char="•"/>
        <a:defRPr sz="1650" kern="1200">
          <a:solidFill>
            <a:schemeClr val="bg2"/>
          </a:solidFill>
          <a:latin typeface="+mn-lt"/>
          <a:ea typeface="+mn-ea"/>
          <a:cs typeface="+mn-cs"/>
        </a:defRPr>
      </a:lvl3pPr>
      <a:lvl4pPr marL="405000" indent="-202500" algn="l" defTabSz="514350" rtl="0" eaLnBrk="1" latinLnBrk="0" hangingPunct="1">
        <a:lnSpc>
          <a:spcPts val="1650"/>
        </a:lnSpc>
        <a:spcBef>
          <a:spcPts val="0"/>
        </a:spcBef>
        <a:buClr>
          <a:schemeClr val="bg2"/>
        </a:buClr>
        <a:buFont typeface="Arial" panose="020B0604020202020204" pitchFamily="34" charset="0"/>
        <a:buChar char="•"/>
        <a:defRPr sz="1500" kern="1200">
          <a:solidFill>
            <a:schemeClr val="bg2"/>
          </a:solidFill>
          <a:latin typeface="+mn-lt"/>
          <a:ea typeface="+mn-ea"/>
          <a:cs typeface="+mn-cs"/>
        </a:defRPr>
      </a:lvl4pPr>
      <a:lvl5pPr marL="607500" indent="-202500" algn="l" defTabSz="514350" rtl="0" eaLnBrk="1" latinLnBrk="0" hangingPunct="1">
        <a:lnSpc>
          <a:spcPts val="1500"/>
        </a:lnSpc>
        <a:spcBef>
          <a:spcPts val="0"/>
        </a:spcBef>
        <a:buFont typeface="Arial" panose="020B0604020202020204" pitchFamily="34" charset="0"/>
        <a:buChar char="•"/>
        <a:defRPr sz="1350" kern="1200">
          <a:solidFill>
            <a:schemeClr val="bg2"/>
          </a:solidFill>
          <a:latin typeface="+mn-lt"/>
          <a:ea typeface="+mn-ea"/>
          <a:cs typeface="+mn-cs"/>
        </a:defRPr>
      </a:lvl5pPr>
      <a:lvl6pPr marL="141446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67163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928813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185988" indent="-128588" algn="l" defTabSz="514350" rtl="0" eaLnBrk="1" latinLnBrk="0" hangingPunct="1">
        <a:lnSpc>
          <a:spcPct val="90000"/>
        </a:lnSpc>
        <a:spcBef>
          <a:spcPts val="281"/>
        </a:spcBef>
        <a:buFont typeface="Arial" panose="020B0604020202020204" pitchFamily="34" charset="0"/>
        <a:buChar char="•"/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nl-NL"/>
      </a:defPPr>
      <a:lvl1pPr marL="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1pPr>
      <a:lvl2pPr marL="2571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2pPr>
      <a:lvl3pPr marL="5143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3pPr>
      <a:lvl4pPr marL="7715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4pPr>
      <a:lvl5pPr marL="10287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5pPr>
      <a:lvl6pPr marL="128587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6pPr>
      <a:lvl7pPr marL="154305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7pPr>
      <a:lvl8pPr marL="1800225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8pPr>
      <a:lvl9pPr marL="2057400" algn="l" defTabSz="514350" rtl="0" eaLnBrk="1" latinLnBrk="0" hangingPunct="1">
        <a:defRPr sz="1013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2879">
          <p15:clr>
            <a:srgbClr val="F26B43"/>
          </p15:clr>
        </p15:guide>
        <p15:guide id="2" pos="383">
          <p15:clr>
            <a:srgbClr val="F26B43"/>
          </p15:clr>
        </p15:guide>
        <p15:guide id="3" pos="5375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edtrain.nl/" TargetMode="Externa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3.xml"/><Relationship Id="rId6" Type="http://schemas.openxmlformats.org/officeDocument/2006/relationships/image" Target="../media/image9.jpe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18.png"/><Relationship Id="rId18" Type="http://schemas.openxmlformats.org/officeDocument/2006/relationships/image" Target="../media/image21.png"/><Relationship Id="rId26" Type="http://schemas.openxmlformats.org/officeDocument/2006/relationships/image" Target="../media/image26.png"/><Relationship Id="rId3" Type="http://schemas.microsoft.com/office/2007/relationships/hdphoto" Target="../media/hdphoto1.wdp"/><Relationship Id="rId21" Type="http://schemas.microsoft.com/office/2007/relationships/hdphoto" Target="../media/hdphoto7.wdp"/><Relationship Id="rId7" Type="http://schemas.openxmlformats.org/officeDocument/2006/relationships/image" Target="../media/image13.png"/><Relationship Id="rId12" Type="http://schemas.microsoft.com/office/2007/relationships/hdphoto" Target="../media/hdphoto3.wdp"/><Relationship Id="rId17" Type="http://schemas.openxmlformats.org/officeDocument/2006/relationships/image" Target="../media/image20.png"/><Relationship Id="rId25" Type="http://schemas.openxmlformats.org/officeDocument/2006/relationships/image" Target="../media/image25.png"/><Relationship Id="rId2" Type="http://schemas.openxmlformats.org/officeDocument/2006/relationships/image" Target="../media/image10.png"/><Relationship Id="rId16" Type="http://schemas.microsoft.com/office/2007/relationships/hdphoto" Target="../media/hdphoto5.wdp"/><Relationship Id="rId20" Type="http://schemas.openxmlformats.org/officeDocument/2006/relationships/image" Target="../media/image22.png"/><Relationship Id="rId29" Type="http://schemas.openxmlformats.org/officeDocument/2006/relationships/image" Target="../media/image28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17.png"/><Relationship Id="rId24" Type="http://schemas.microsoft.com/office/2007/relationships/hdphoto" Target="../media/hdphoto8.wdp"/><Relationship Id="rId5" Type="http://schemas.openxmlformats.org/officeDocument/2006/relationships/image" Target="../media/image12.png"/><Relationship Id="rId15" Type="http://schemas.openxmlformats.org/officeDocument/2006/relationships/image" Target="../media/image19.png"/><Relationship Id="rId23" Type="http://schemas.openxmlformats.org/officeDocument/2006/relationships/image" Target="../media/image24.png"/><Relationship Id="rId28" Type="http://schemas.openxmlformats.org/officeDocument/2006/relationships/image" Target="../media/image27.png"/><Relationship Id="rId10" Type="http://schemas.openxmlformats.org/officeDocument/2006/relationships/image" Target="../media/image16.png"/><Relationship Id="rId19" Type="http://schemas.microsoft.com/office/2007/relationships/hdphoto" Target="../media/hdphoto6.wdp"/><Relationship Id="rId31" Type="http://schemas.openxmlformats.org/officeDocument/2006/relationships/image" Target="../media/image29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microsoft.com/office/2007/relationships/hdphoto" Target="../media/hdphoto4.wdp"/><Relationship Id="rId22" Type="http://schemas.openxmlformats.org/officeDocument/2006/relationships/image" Target="../media/image23.png"/><Relationship Id="rId27" Type="http://schemas.microsoft.com/office/2007/relationships/hdphoto" Target="../media/hdphoto9.wdp"/><Relationship Id="rId30" Type="http://schemas.microsoft.com/office/2007/relationships/hdphoto" Target="../media/hdphoto10.wdp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20.png"/><Relationship Id="rId18" Type="http://schemas.openxmlformats.org/officeDocument/2006/relationships/image" Target="../media/image23.png"/><Relationship Id="rId26" Type="http://schemas.openxmlformats.org/officeDocument/2006/relationships/image" Target="../media/image33.png"/><Relationship Id="rId39" Type="http://schemas.openxmlformats.org/officeDocument/2006/relationships/image" Target="../media/image29.png"/><Relationship Id="rId3" Type="http://schemas.microsoft.com/office/2007/relationships/hdphoto" Target="../media/hdphoto1.wdp"/><Relationship Id="rId21" Type="http://schemas.openxmlformats.org/officeDocument/2006/relationships/image" Target="../media/image25.png"/><Relationship Id="rId34" Type="http://schemas.openxmlformats.org/officeDocument/2006/relationships/image" Target="../media/image39.png"/><Relationship Id="rId7" Type="http://schemas.openxmlformats.org/officeDocument/2006/relationships/image" Target="../media/image13.png"/><Relationship Id="rId12" Type="http://schemas.microsoft.com/office/2007/relationships/hdphoto" Target="../media/hdphoto3.wdp"/><Relationship Id="rId17" Type="http://schemas.microsoft.com/office/2007/relationships/hdphoto" Target="../media/hdphoto11.wdp"/><Relationship Id="rId25" Type="http://schemas.microsoft.com/office/2007/relationships/hdphoto" Target="../media/hdphoto13.wdp"/><Relationship Id="rId33" Type="http://schemas.openxmlformats.org/officeDocument/2006/relationships/image" Target="../media/image38.png"/><Relationship Id="rId38" Type="http://schemas.openxmlformats.org/officeDocument/2006/relationships/image" Target="../media/image41.png"/><Relationship Id="rId2" Type="http://schemas.openxmlformats.org/officeDocument/2006/relationships/image" Target="../media/image10.png"/><Relationship Id="rId16" Type="http://schemas.openxmlformats.org/officeDocument/2006/relationships/image" Target="../media/image30.png"/><Relationship Id="rId20" Type="http://schemas.microsoft.com/office/2007/relationships/hdphoto" Target="../media/hdphoto8.wdp"/><Relationship Id="rId29" Type="http://schemas.microsoft.com/office/2007/relationships/hdphoto" Target="../media/hdphoto14.wdp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17.png"/><Relationship Id="rId24" Type="http://schemas.openxmlformats.org/officeDocument/2006/relationships/image" Target="../media/image32.png"/><Relationship Id="rId32" Type="http://schemas.openxmlformats.org/officeDocument/2006/relationships/image" Target="../media/image37.png"/><Relationship Id="rId37" Type="http://schemas.microsoft.com/office/2007/relationships/hdphoto" Target="../media/hdphoto16.wdp"/><Relationship Id="rId5" Type="http://schemas.openxmlformats.org/officeDocument/2006/relationships/image" Target="../media/image12.png"/><Relationship Id="rId15" Type="http://schemas.microsoft.com/office/2007/relationships/hdphoto" Target="../media/hdphoto6.wdp"/><Relationship Id="rId23" Type="http://schemas.microsoft.com/office/2007/relationships/hdphoto" Target="../media/hdphoto12.wdp"/><Relationship Id="rId28" Type="http://schemas.openxmlformats.org/officeDocument/2006/relationships/image" Target="../media/image35.png"/><Relationship Id="rId36" Type="http://schemas.openxmlformats.org/officeDocument/2006/relationships/image" Target="../media/image40.png"/><Relationship Id="rId10" Type="http://schemas.openxmlformats.org/officeDocument/2006/relationships/image" Target="../media/image16.png"/><Relationship Id="rId19" Type="http://schemas.openxmlformats.org/officeDocument/2006/relationships/image" Target="../media/image24.png"/><Relationship Id="rId31" Type="http://schemas.openxmlformats.org/officeDocument/2006/relationships/hyperlink" Target="http://www.google.nl/url?sa=i&amp;rct=j&amp;q=&amp;esrc=s&amp;source=images&amp;cd=&amp;cad=rja&amp;uact=8&amp;ved=2ahUKEwikufaaw9zhAhWQK1AKHdWEB9wQjRx6BAgBEAU&amp;url=http://www.stickpng.com/img/bots-and-robots/bot-standing-icon&amp;psig=AOvVaw1VMM96BK4UBPbGnSDyCV_Q&amp;ust=1555775929597737" TargetMode="External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openxmlformats.org/officeDocument/2006/relationships/image" Target="../media/image21.png"/><Relationship Id="rId22" Type="http://schemas.openxmlformats.org/officeDocument/2006/relationships/image" Target="../media/image31.png"/><Relationship Id="rId27" Type="http://schemas.openxmlformats.org/officeDocument/2006/relationships/image" Target="../media/image34.png"/><Relationship Id="rId30" Type="http://schemas.openxmlformats.org/officeDocument/2006/relationships/image" Target="../media/image36.png"/><Relationship Id="rId35" Type="http://schemas.microsoft.com/office/2007/relationships/hdphoto" Target="../media/hdphoto15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42.png"/><Relationship Id="rId18" Type="http://schemas.openxmlformats.org/officeDocument/2006/relationships/image" Target="../media/image45.png"/><Relationship Id="rId3" Type="http://schemas.microsoft.com/office/2007/relationships/hdphoto" Target="../media/hdphoto1.wdp"/><Relationship Id="rId21" Type="http://schemas.openxmlformats.org/officeDocument/2006/relationships/image" Target="../media/image46.png"/><Relationship Id="rId7" Type="http://schemas.openxmlformats.org/officeDocument/2006/relationships/image" Target="../media/image13.png"/><Relationship Id="rId12" Type="http://schemas.microsoft.com/office/2007/relationships/hdphoto" Target="../media/hdphoto3.wdp"/><Relationship Id="rId17" Type="http://schemas.openxmlformats.org/officeDocument/2006/relationships/image" Target="../media/image44.jpeg"/><Relationship Id="rId2" Type="http://schemas.openxmlformats.org/officeDocument/2006/relationships/image" Target="../media/image10.png"/><Relationship Id="rId16" Type="http://schemas.microsoft.com/office/2007/relationships/hdphoto" Target="../media/hdphoto18.wdp"/><Relationship Id="rId20" Type="http://schemas.openxmlformats.org/officeDocument/2006/relationships/image" Target="../media/image27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5" Type="http://schemas.openxmlformats.org/officeDocument/2006/relationships/image" Target="../media/image43.png"/><Relationship Id="rId10" Type="http://schemas.openxmlformats.org/officeDocument/2006/relationships/image" Target="../media/image16.png"/><Relationship Id="rId19" Type="http://schemas.openxmlformats.org/officeDocument/2006/relationships/image" Target="../media/image23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microsoft.com/office/2007/relationships/hdphoto" Target="../media/hdphoto17.wdp"/><Relationship Id="rId22" Type="http://schemas.microsoft.com/office/2007/relationships/hdphoto" Target="../media/hdphoto19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13" Type="http://schemas.openxmlformats.org/officeDocument/2006/relationships/image" Target="../media/image47.png"/><Relationship Id="rId18" Type="http://schemas.openxmlformats.org/officeDocument/2006/relationships/image" Target="../media/image23.png"/><Relationship Id="rId3" Type="http://schemas.microsoft.com/office/2007/relationships/hdphoto" Target="../media/hdphoto1.wdp"/><Relationship Id="rId21" Type="http://schemas.openxmlformats.org/officeDocument/2006/relationships/image" Target="../media/image46.png"/><Relationship Id="rId7" Type="http://schemas.openxmlformats.org/officeDocument/2006/relationships/image" Target="../media/image13.png"/><Relationship Id="rId12" Type="http://schemas.microsoft.com/office/2007/relationships/hdphoto" Target="../media/hdphoto3.wdp"/><Relationship Id="rId17" Type="http://schemas.openxmlformats.org/officeDocument/2006/relationships/image" Target="../media/image51.png"/><Relationship Id="rId2" Type="http://schemas.openxmlformats.org/officeDocument/2006/relationships/image" Target="../media/image10.png"/><Relationship Id="rId16" Type="http://schemas.openxmlformats.org/officeDocument/2006/relationships/image" Target="../media/image50.png"/><Relationship Id="rId20" Type="http://schemas.openxmlformats.org/officeDocument/2006/relationships/image" Target="../media/image53.png"/><Relationship Id="rId1" Type="http://schemas.openxmlformats.org/officeDocument/2006/relationships/slideLayout" Target="../slideLayouts/slideLayout7.xml"/><Relationship Id="rId6" Type="http://schemas.microsoft.com/office/2007/relationships/hdphoto" Target="../media/hdphoto2.wdp"/><Relationship Id="rId11" Type="http://schemas.openxmlformats.org/officeDocument/2006/relationships/image" Target="../media/image17.png"/><Relationship Id="rId5" Type="http://schemas.openxmlformats.org/officeDocument/2006/relationships/image" Target="../media/image12.png"/><Relationship Id="rId15" Type="http://schemas.openxmlformats.org/officeDocument/2006/relationships/image" Target="../media/image49.png"/><Relationship Id="rId10" Type="http://schemas.openxmlformats.org/officeDocument/2006/relationships/image" Target="../media/image16.png"/><Relationship Id="rId19" Type="http://schemas.openxmlformats.org/officeDocument/2006/relationships/image" Target="../media/image52.png"/><Relationship Id="rId4" Type="http://schemas.openxmlformats.org/officeDocument/2006/relationships/image" Target="../media/image11.png"/><Relationship Id="rId9" Type="http://schemas.openxmlformats.org/officeDocument/2006/relationships/image" Target="../media/image15.png"/><Relationship Id="rId14" Type="http://schemas.openxmlformats.org/officeDocument/2006/relationships/image" Target="../media/image48.png"/><Relationship Id="rId22" Type="http://schemas.microsoft.com/office/2007/relationships/hdphoto" Target="../media/hdphoto19.wdp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microsoft.com/office/2007/relationships/hdphoto" Target="../media/hdphoto13.wdp"/><Relationship Id="rId7" Type="http://schemas.openxmlformats.org/officeDocument/2006/relationships/image" Target="../media/image27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1.png"/><Relationship Id="rId11" Type="http://schemas.microsoft.com/office/2007/relationships/hdphoto" Target="../media/hdphoto20.wdp"/><Relationship Id="rId5" Type="http://schemas.openxmlformats.org/officeDocument/2006/relationships/image" Target="../media/image36.png"/><Relationship Id="rId10" Type="http://schemas.openxmlformats.org/officeDocument/2006/relationships/image" Target="../media/image55.png"/><Relationship Id="rId4" Type="http://schemas.openxmlformats.org/officeDocument/2006/relationships/image" Target="../media/image34.png"/><Relationship Id="rId9" Type="http://schemas.openxmlformats.org/officeDocument/2006/relationships/image" Target="../media/image54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1"/>
          </p:nvPr>
        </p:nvSpPr>
        <p:spPr/>
      </p:sp>
      <p:sp>
        <p:nvSpPr>
          <p:cNvPr id="5" name="Text Placeholder 4"/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r>
              <a:rPr lang="en-US" dirty="0" smtClean="0"/>
              <a:t>Rob Basten &amp; Ramon Caanen</a:t>
            </a:r>
            <a:endParaRPr lang="en-US" dirty="0"/>
          </a:p>
        </p:txBody>
      </p:sp>
      <p:sp>
        <p:nvSpPr>
          <p:cNvPr id="2" name="Subtitle 1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 sz="1800" dirty="0"/>
          </a:p>
        </p:txBody>
      </p:sp>
      <p:sp>
        <p:nvSpPr>
          <p:cNvPr id="3075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1200"/>
              </a:spcBef>
            </a:pPr>
            <a:r>
              <a:rPr lang="en-US" sz="2000" dirty="0"/>
              <a:t>Service Logistics Innovation Symposium</a:t>
            </a:r>
            <a:br>
              <a:rPr lang="en-US" sz="2000" dirty="0"/>
            </a:br>
            <a:r>
              <a:rPr lang="en-US" sz="2000" dirty="0"/>
              <a:t>Round table discussion</a:t>
            </a:r>
            <a:endParaRPr lang="en-US" sz="2000" b="0" i="1" dirty="0"/>
          </a:p>
        </p:txBody>
      </p:sp>
      <p:pic>
        <p:nvPicPr>
          <p:cNvPr id="3077" name="Picture 5" descr="space">
            <a:hlinkClick r:id="rId3"/>
          </p:cNvPr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153988" y="46038"/>
            <a:ext cx="9525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6" name="Picture 4" descr="Image result for icon transparent duurzaam"/>
          <p:cNvPicPr>
            <a:picLocks noChangeAspect="1" noChangeArrowheads="1"/>
          </p:cNvPicPr>
          <p:nvPr/>
        </p:nvPicPr>
        <p:blipFill>
          <a:blip r:embed="rId5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7583" y="1700808"/>
            <a:ext cx="2025660" cy="20162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402061" y="1044949"/>
            <a:ext cx="6336703" cy="4924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600" i="1" dirty="0" smtClean="0"/>
              <a:t>Real-time </a:t>
            </a:r>
            <a:r>
              <a:rPr lang="en-US" sz="2600" i="1" dirty="0"/>
              <a:t>Uptime in High </a:t>
            </a:r>
            <a:r>
              <a:rPr lang="en-US" sz="2600" i="1" dirty="0" smtClean="0"/>
              <a:t>Tech</a:t>
            </a:r>
            <a:endParaRPr lang="en-US" sz="2600" b="1" kern="1200" dirty="0">
              <a:solidFill>
                <a:schemeClr val="tx1"/>
              </a:solidFill>
            </a:endParaRPr>
          </a:p>
        </p:txBody>
      </p:sp>
      <p:pic>
        <p:nvPicPr>
          <p:cNvPr id="1026" name="Picture 2" descr="Image result for gordian logo logistic experts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4688" y="24148"/>
            <a:ext cx="890252" cy="8902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681720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>
          <a:noFill/>
        </p:spPr>
        <p:txBody>
          <a:bodyPr/>
          <a:lstStyle/>
          <a:p>
            <a:pPr eaLnBrk="1" hangingPunct="1">
              <a:tabLst>
                <a:tab pos="536575" algn="l"/>
              </a:tabLst>
            </a:pPr>
            <a:r>
              <a:rPr lang="nl-NL" dirty="0" smtClean="0"/>
              <a:t>Agenda</a:t>
            </a:r>
            <a:br>
              <a:rPr lang="nl-NL" dirty="0" smtClean="0"/>
            </a:br>
            <a:r>
              <a:rPr lang="nl-NL" sz="1800" b="0" i="1" dirty="0" err="1" smtClean="0"/>
              <a:t>Visioning</a:t>
            </a:r>
            <a:r>
              <a:rPr lang="nl-NL" sz="1800" b="0" i="1" dirty="0" smtClean="0"/>
              <a:t>, </a:t>
            </a:r>
            <a:r>
              <a:rPr lang="nl-NL" sz="1800" b="0" i="1" dirty="0" err="1" smtClean="0"/>
              <a:t>inspiring</a:t>
            </a:r>
            <a:r>
              <a:rPr lang="nl-NL" sz="1800" b="0" i="1" dirty="0" smtClean="0"/>
              <a:t>, community building</a:t>
            </a:r>
          </a:p>
        </p:txBody>
      </p:sp>
      <p:sp>
        <p:nvSpPr>
          <p:cNvPr id="2" name="Tijdelijke aanduiding voor inhoud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285750" indent="-285750">
              <a:buFont typeface="Arial" panose="020B0604020202020204" pitchFamily="34" charset="0"/>
              <a:buChar char="•"/>
            </a:pPr>
            <a:endParaRPr lang="nl-NL" sz="20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2000" dirty="0" smtClean="0"/>
              <a:t>Short </a:t>
            </a:r>
            <a:r>
              <a:rPr lang="nl-NL" sz="2000" dirty="0" err="1" smtClean="0"/>
              <a:t>introduction</a:t>
            </a:r>
            <a:r>
              <a:rPr lang="nl-NL" sz="2000" dirty="0" smtClean="0"/>
              <a:t> </a:t>
            </a:r>
            <a:r>
              <a:rPr lang="nl-NL" sz="2000" dirty="0" err="1" smtClean="0"/>
              <a:t>roundtable</a:t>
            </a:r>
            <a:r>
              <a:rPr lang="nl-NL" sz="2000" dirty="0" smtClean="0"/>
              <a:t> </a:t>
            </a:r>
            <a:r>
              <a:rPr lang="nl-NL" sz="2000" dirty="0" err="1" smtClean="0"/>
              <a:t>participants</a:t>
            </a:r>
            <a:endParaRPr lang="nl-NL" sz="2000" dirty="0" smtClean="0"/>
          </a:p>
          <a:p>
            <a:endParaRPr lang="nl-NL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2000" dirty="0" err="1" smtClean="0"/>
              <a:t>Visioning</a:t>
            </a:r>
            <a:r>
              <a:rPr lang="nl-NL" sz="2000" dirty="0" smtClean="0"/>
              <a:t> – </a:t>
            </a:r>
            <a:r>
              <a:rPr lang="nl-NL" sz="2000" dirty="0" err="1" smtClean="0"/>
              <a:t>based</a:t>
            </a:r>
            <a:r>
              <a:rPr lang="nl-NL" sz="2000" dirty="0" smtClean="0"/>
              <a:t> on </a:t>
            </a:r>
            <a:r>
              <a:rPr lang="nl-NL" sz="2000" dirty="0" err="1" smtClean="0"/>
              <a:t>recap</a:t>
            </a:r>
            <a:r>
              <a:rPr lang="nl-NL" sz="2000" dirty="0" smtClean="0"/>
              <a:t> ‘</a:t>
            </a:r>
            <a:r>
              <a:rPr lang="nl-NL" sz="2000" dirty="0" err="1" smtClean="0"/>
              <a:t>Innovations</a:t>
            </a:r>
            <a:r>
              <a:rPr lang="nl-NL" sz="2000" dirty="0" smtClean="0"/>
              <a:t>: </a:t>
            </a:r>
            <a:r>
              <a:rPr lang="nl-NL" sz="2000" dirty="0" err="1" smtClean="0"/>
              <a:t>dreams</a:t>
            </a:r>
            <a:r>
              <a:rPr lang="nl-NL" sz="2000" dirty="0" smtClean="0"/>
              <a:t> or </a:t>
            </a:r>
            <a:r>
              <a:rPr lang="nl-NL" sz="2000" dirty="0" err="1" smtClean="0"/>
              <a:t>practice</a:t>
            </a:r>
            <a:r>
              <a:rPr lang="nl-NL" sz="2000" dirty="0" smtClean="0"/>
              <a:t>’</a:t>
            </a:r>
          </a:p>
          <a:p>
            <a:endParaRPr lang="nl-NL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2000" dirty="0" err="1" smtClean="0"/>
              <a:t>Discussion</a:t>
            </a:r>
            <a:r>
              <a:rPr lang="nl-NL" sz="2000" dirty="0" smtClean="0"/>
              <a:t> </a:t>
            </a:r>
            <a:r>
              <a:rPr lang="nl-NL" sz="2000" dirty="0" err="1" smtClean="0"/>
              <a:t>round</a:t>
            </a:r>
            <a:r>
              <a:rPr lang="nl-NL" sz="2000" dirty="0" smtClean="0"/>
              <a:t>:</a:t>
            </a:r>
          </a:p>
          <a:p>
            <a:pPr marL="545400" lvl="2" indent="-342900">
              <a:buFont typeface="Courier New" panose="02070309020205020404" pitchFamily="49" charset="0"/>
              <a:buChar char="o"/>
            </a:pPr>
            <a:r>
              <a:rPr lang="nl-NL" dirty="0" err="1"/>
              <a:t>What</a:t>
            </a:r>
            <a:r>
              <a:rPr lang="nl-NL" dirty="0"/>
              <a:t> is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biggest</a:t>
            </a:r>
            <a:r>
              <a:rPr lang="nl-NL" dirty="0"/>
              <a:t> bang </a:t>
            </a:r>
            <a:r>
              <a:rPr lang="nl-NL" dirty="0" err="1"/>
              <a:t>for</a:t>
            </a:r>
            <a:r>
              <a:rPr lang="nl-NL" dirty="0"/>
              <a:t> </a:t>
            </a:r>
            <a:r>
              <a:rPr lang="nl-NL" dirty="0" err="1"/>
              <a:t>the</a:t>
            </a:r>
            <a:r>
              <a:rPr lang="nl-NL" dirty="0"/>
              <a:t> </a:t>
            </a:r>
            <a:r>
              <a:rPr lang="nl-NL" dirty="0" err="1"/>
              <a:t>buck</a:t>
            </a:r>
            <a:r>
              <a:rPr lang="nl-NL" dirty="0"/>
              <a:t>?</a:t>
            </a:r>
          </a:p>
          <a:p>
            <a:pPr marL="545400" lvl="2" indent="-342900">
              <a:buFont typeface="Courier New" panose="02070309020205020404" pitchFamily="49" charset="0"/>
              <a:buChar char="o"/>
            </a:pPr>
            <a:r>
              <a:rPr lang="nl-NL" dirty="0" err="1" smtClean="0"/>
              <a:t>Where</a:t>
            </a:r>
            <a:r>
              <a:rPr lang="nl-NL" dirty="0" smtClean="0"/>
              <a:t> are </a:t>
            </a:r>
            <a:r>
              <a:rPr lang="nl-NL" dirty="0" err="1" smtClean="0"/>
              <a:t>you</a:t>
            </a:r>
            <a:r>
              <a:rPr lang="nl-NL" dirty="0" smtClean="0"/>
              <a:t>?</a:t>
            </a:r>
          </a:p>
          <a:p>
            <a:pPr marL="545400" lvl="2" indent="-342900">
              <a:buFont typeface="Courier New" panose="02070309020205020404" pitchFamily="49" charset="0"/>
              <a:buChar char="o"/>
            </a:pPr>
            <a:r>
              <a:rPr lang="nl-NL" dirty="0" err="1" smtClean="0"/>
              <a:t>What</a:t>
            </a:r>
            <a:r>
              <a:rPr lang="nl-NL" dirty="0" smtClean="0"/>
              <a:t> </a:t>
            </a:r>
            <a:r>
              <a:rPr lang="nl-NL" dirty="0" smtClean="0"/>
              <a:t>are </a:t>
            </a:r>
            <a:r>
              <a:rPr lang="nl-NL" dirty="0" err="1" smtClean="0"/>
              <a:t>your</a:t>
            </a:r>
            <a:r>
              <a:rPr lang="nl-NL" dirty="0" smtClean="0"/>
              <a:t> </a:t>
            </a:r>
            <a:r>
              <a:rPr lang="nl-NL" dirty="0" err="1" smtClean="0"/>
              <a:t>main</a:t>
            </a:r>
            <a:r>
              <a:rPr lang="nl-NL" dirty="0" smtClean="0"/>
              <a:t> </a:t>
            </a:r>
            <a:r>
              <a:rPr lang="nl-NL" dirty="0" err="1" smtClean="0"/>
              <a:t>challenges</a:t>
            </a:r>
            <a:r>
              <a:rPr lang="nl-NL" dirty="0" smtClean="0"/>
              <a:t> </a:t>
            </a:r>
            <a:r>
              <a:rPr lang="nl-NL" dirty="0" err="1" smtClean="0"/>
              <a:t>to</a:t>
            </a:r>
            <a:r>
              <a:rPr lang="nl-NL" dirty="0" smtClean="0"/>
              <a:t> </a:t>
            </a:r>
            <a:r>
              <a:rPr lang="nl-NL" dirty="0" err="1" smtClean="0"/>
              <a:t>overcome</a:t>
            </a:r>
            <a:r>
              <a:rPr lang="nl-NL" dirty="0" smtClean="0"/>
              <a:t>?</a:t>
            </a:r>
          </a:p>
          <a:p>
            <a:endParaRPr lang="nl-NL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nl-NL" sz="2000" dirty="0" err="1" smtClean="0"/>
              <a:t>Introduction</a:t>
            </a:r>
            <a:r>
              <a:rPr lang="nl-NL" sz="2000" dirty="0" smtClean="0"/>
              <a:t> ‘DISRUPT’:</a:t>
            </a:r>
          </a:p>
          <a:p>
            <a:pPr marL="488250" lvl="2" indent="-285750">
              <a:buFont typeface="Courier New" panose="02070309020205020404" pitchFamily="49" charset="0"/>
              <a:buChar char="o"/>
            </a:pPr>
            <a:r>
              <a:rPr lang="en-US" dirty="0" smtClean="0"/>
              <a:t>Dutch </a:t>
            </a:r>
            <a:r>
              <a:rPr lang="en-US" dirty="0"/>
              <a:t>Innovation in After Sales Services - Real-time Uptime in High-Tech</a:t>
            </a:r>
            <a:endParaRPr lang="nl-NL" dirty="0"/>
          </a:p>
        </p:txBody>
      </p:sp>
      <p:sp>
        <p:nvSpPr>
          <p:cNvPr id="65" name="Text Box 98"/>
          <p:cNvSpPr txBox="1">
            <a:spLocks noChangeArrowheads="1"/>
          </p:cNvSpPr>
          <p:nvPr/>
        </p:nvSpPr>
        <p:spPr bwMode="auto">
          <a:xfrm>
            <a:off x="1692275" y="15875"/>
            <a:ext cx="74168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r>
              <a:rPr lang="en-US" sz="1200" b="0" i="1" dirty="0" smtClean="0">
                <a:solidFill>
                  <a:srgbClr val="410054"/>
                </a:solidFill>
              </a:rPr>
              <a:t>Real-time Uptime in High Tech</a:t>
            </a:r>
            <a:endParaRPr lang="nl-NL" sz="1200" b="0" i="1" dirty="0">
              <a:solidFill>
                <a:srgbClr val="410054"/>
              </a:solidFill>
            </a:endParaRPr>
          </a:p>
        </p:txBody>
      </p:sp>
      <p:sp>
        <p:nvSpPr>
          <p:cNvPr id="7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609939" y="6364800"/>
            <a:ext cx="601313" cy="468000"/>
          </a:xfrm>
        </p:spPr>
        <p:txBody>
          <a:bodyPr/>
          <a:lstStyle/>
          <a:p>
            <a:r>
              <a:rPr lang="en-US" dirty="0"/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1936821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6" name="Picture 22" descr="Image result for icon transparent offshore platform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634111"/>
            <a:ext cx="817264" cy="861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6725" y="333375"/>
            <a:ext cx="7561263" cy="1079500"/>
          </a:xfrm>
          <a:noFill/>
        </p:spPr>
        <p:txBody>
          <a:bodyPr/>
          <a:lstStyle/>
          <a:p>
            <a:pPr eaLnBrk="1" hangingPunct="1">
              <a:tabLst>
                <a:tab pos="536575" algn="l"/>
              </a:tabLst>
            </a:pPr>
            <a:r>
              <a:rPr lang="nl-NL" sz="2400" dirty="0" err="1" smtClean="0"/>
              <a:t>Innovations</a:t>
            </a:r>
            <a:r>
              <a:rPr lang="nl-NL" sz="2400" dirty="0" smtClean="0"/>
              <a:t>: </a:t>
            </a:r>
            <a:r>
              <a:rPr lang="nl-NL" sz="2400" dirty="0" err="1" smtClean="0"/>
              <a:t>dreams</a:t>
            </a:r>
            <a:r>
              <a:rPr lang="nl-NL" sz="2400" dirty="0" smtClean="0"/>
              <a:t> or </a:t>
            </a:r>
            <a:r>
              <a:rPr lang="nl-NL" sz="2400" dirty="0" err="1" smtClean="0"/>
              <a:t>practice</a:t>
            </a:r>
            <a:r>
              <a:rPr lang="nl-NL" sz="2400" dirty="0" smtClean="0"/>
              <a:t>?</a:t>
            </a:r>
            <a:br>
              <a:rPr lang="nl-NL" sz="2400" dirty="0" smtClean="0"/>
            </a:br>
            <a:r>
              <a:rPr lang="nl-NL" sz="2400" dirty="0"/>
              <a:t>	</a:t>
            </a:r>
            <a:r>
              <a:rPr lang="nl-NL" sz="1800" b="0" i="1" dirty="0" smtClean="0"/>
              <a:t>JIT </a:t>
            </a:r>
            <a:r>
              <a:rPr lang="nl-NL" sz="1800" b="0" i="1" dirty="0"/>
              <a:t>maintenance </a:t>
            </a:r>
            <a:r>
              <a:rPr lang="nl-NL" sz="1800" b="0" i="1" dirty="0" err="1" smtClean="0"/>
              <a:t>enabled</a:t>
            </a:r>
            <a:r>
              <a:rPr lang="nl-NL" sz="1800" b="0" i="1" dirty="0" smtClean="0"/>
              <a:t> </a:t>
            </a:r>
            <a:r>
              <a:rPr lang="nl-NL" sz="1800" b="0" i="1" dirty="0" err="1" smtClean="0"/>
              <a:t>by</a:t>
            </a:r>
            <a:r>
              <a:rPr lang="nl-NL" sz="1800" b="0" i="1" dirty="0" smtClean="0"/>
              <a:t> remote </a:t>
            </a:r>
            <a:r>
              <a:rPr lang="nl-NL" sz="1800" b="0" i="1" dirty="0" err="1"/>
              <a:t>condition</a:t>
            </a:r>
            <a:r>
              <a:rPr lang="nl-NL" sz="1800" b="0" i="1" dirty="0"/>
              <a:t> monitoring</a:t>
            </a:r>
            <a:r>
              <a:rPr lang="nl-NL" sz="1800" b="0" i="1" dirty="0" smtClean="0"/>
              <a:t>!</a:t>
            </a:r>
          </a:p>
        </p:txBody>
      </p:sp>
      <p:sp>
        <p:nvSpPr>
          <p:cNvPr id="17" name="Tijdelijke aanduiding voor dianummer 4"/>
          <p:cNvSpPr>
            <a:spLocks noGrp="1"/>
          </p:cNvSpPr>
          <p:nvPr>
            <p:ph type="sldNum" sz="quarter" idx="10"/>
          </p:nvPr>
        </p:nvSpPr>
        <p:spPr>
          <a:xfrm>
            <a:off x="468313" y="6553200"/>
            <a:ext cx="2133600" cy="260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8A09A539-E43C-4107-AB78-FD6B2C0F781B}" type="slidenum">
              <a:rPr lang="nl-NL" b="0" smtClean="0">
                <a:solidFill>
                  <a:schemeClr val="bg1"/>
                </a:solidFill>
              </a:rPr>
              <a:pPr eaLnBrk="1" hangingPunct="1"/>
              <a:t>3</a:t>
            </a:fld>
            <a:endParaRPr lang="nl-NL" b="0" smtClean="0">
              <a:solidFill>
                <a:schemeClr val="bg1"/>
              </a:solidFill>
            </a:endParaRPr>
          </a:p>
        </p:txBody>
      </p:sp>
      <p:pic>
        <p:nvPicPr>
          <p:cNvPr id="1030" name="Picture 6" descr="Related image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607" y="5013176"/>
            <a:ext cx="1191168" cy="59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icon transparent ship water harbor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9763"/>
          <a:stretch/>
        </p:blipFill>
        <p:spPr bwMode="auto">
          <a:xfrm flipH="1">
            <a:off x="3814552" y="5968109"/>
            <a:ext cx="657987" cy="527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 for icon transparent wind turbine"/>
          <p:cNvPicPr>
            <a:picLocks noChangeAspect="1" noChangeArrowheads="1"/>
          </p:cNvPicPr>
          <p:nvPr/>
        </p:nvPicPr>
        <p:blipFill>
          <a:blip r:embed="rId7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690" y="5617837"/>
            <a:ext cx="864095" cy="86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Image result for icon transparent train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839" y="5892888"/>
            <a:ext cx="680353" cy="54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Image result for icon transparent apache helicopter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211" y="5185754"/>
            <a:ext cx="563613" cy="259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Related image"/>
          <p:cNvPicPr>
            <a:picLocks noChangeAspect="1" noChangeArrowheads="1"/>
          </p:cNvPicPr>
          <p:nvPr/>
        </p:nvPicPr>
        <p:blipFill rotWithShape="1">
          <a:blip r:embed="rId10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34" t="43786" r="4942" b="43109"/>
          <a:stretch/>
        </p:blipFill>
        <p:spPr bwMode="auto">
          <a:xfrm>
            <a:off x="4472539" y="6424074"/>
            <a:ext cx="1827653" cy="71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Afbeelding 49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235" y="2674601"/>
            <a:ext cx="652911" cy="652911"/>
          </a:xfrm>
          <a:prstGeom prst="rect">
            <a:avLst/>
          </a:prstGeom>
          <a:noFill/>
        </p:spPr>
      </p:pic>
      <p:pic>
        <p:nvPicPr>
          <p:cNvPr id="84" name="Afbeelding 83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718" y="3903585"/>
            <a:ext cx="353946" cy="353946"/>
          </a:xfrm>
          <a:prstGeom prst="rect">
            <a:avLst/>
          </a:prstGeom>
          <a:noFill/>
        </p:spPr>
      </p:pic>
      <p:pic>
        <p:nvPicPr>
          <p:cNvPr id="85" name="Afbeelding 84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134" y="4659230"/>
            <a:ext cx="353946" cy="353946"/>
          </a:xfrm>
          <a:prstGeom prst="rect">
            <a:avLst/>
          </a:prstGeom>
          <a:noFill/>
        </p:spPr>
      </p:pic>
      <p:pic>
        <p:nvPicPr>
          <p:cNvPr id="86" name="Afbeelding 85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718" y="4659230"/>
            <a:ext cx="353946" cy="353946"/>
          </a:xfrm>
          <a:prstGeom prst="rect">
            <a:avLst/>
          </a:prstGeom>
          <a:noFill/>
        </p:spPr>
      </p:pic>
      <p:pic>
        <p:nvPicPr>
          <p:cNvPr id="87" name="Afbeelding 86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142" y="4659230"/>
            <a:ext cx="353946" cy="353946"/>
          </a:xfrm>
          <a:prstGeom prst="rect">
            <a:avLst/>
          </a:prstGeom>
          <a:noFill/>
        </p:spPr>
      </p:pic>
      <p:cxnSp>
        <p:nvCxnSpPr>
          <p:cNvPr id="88" name="Rechte verbindingslijn met pijl 87"/>
          <p:cNvCxnSpPr>
            <a:stCxn id="84" idx="2"/>
            <a:endCxn id="87" idx="0"/>
          </p:cNvCxnSpPr>
          <p:nvPr/>
        </p:nvCxnSpPr>
        <p:spPr bwMode="auto">
          <a:xfrm>
            <a:off x="4455691" y="4257531"/>
            <a:ext cx="731424" cy="401699"/>
          </a:xfrm>
          <a:prstGeom prst="straightConnector1">
            <a:avLst/>
          </a:prstGeom>
          <a:noFill/>
          <a:ln w="28575" cap="flat" cmpd="sng" algn="ctr">
            <a:solidFill>
              <a:schemeClr val="bg2">
                <a:lumMod val="75000"/>
                <a:alpha val="6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89" name="Rechte verbindingslijn met pijl 88"/>
          <p:cNvCxnSpPr>
            <a:stCxn id="84" idx="2"/>
            <a:endCxn id="86" idx="0"/>
          </p:cNvCxnSpPr>
          <p:nvPr/>
        </p:nvCxnSpPr>
        <p:spPr bwMode="auto">
          <a:xfrm>
            <a:off x="4455691" y="4257531"/>
            <a:ext cx="0" cy="401699"/>
          </a:xfrm>
          <a:prstGeom prst="straightConnector1">
            <a:avLst/>
          </a:prstGeom>
          <a:noFill/>
          <a:ln w="28575" cap="flat" cmpd="sng" algn="ctr">
            <a:solidFill>
              <a:schemeClr val="bg2">
                <a:lumMod val="75000"/>
                <a:alpha val="6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90" name="Rechte verbindingslijn met pijl 89"/>
          <p:cNvCxnSpPr>
            <a:stCxn id="84" idx="2"/>
            <a:endCxn id="85" idx="0"/>
          </p:cNvCxnSpPr>
          <p:nvPr/>
        </p:nvCxnSpPr>
        <p:spPr bwMode="auto">
          <a:xfrm flipH="1">
            <a:off x="3736107" y="4257531"/>
            <a:ext cx="719584" cy="401699"/>
          </a:xfrm>
          <a:prstGeom prst="straightConnector1">
            <a:avLst/>
          </a:prstGeom>
          <a:noFill/>
          <a:ln w="28575" cap="flat" cmpd="sng" algn="ctr">
            <a:solidFill>
              <a:schemeClr val="bg2">
                <a:lumMod val="75000"/>
                <a:alpha val="6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91" name="Rechte verbindingslijn met pijl 90"/>
          <p:cNvCxnSpPr>
            <a:stCxn id="50" idx="2"/>
            <a:endCxn id="84" idx="0"/>
          </p:cNvCxnSpPr>
          <p:nvPr/>
        </p:nvCxnSpPr>
        <p:spPr bwMode="auto">
          <a:xfrm>
            <a:off x="4455691" y="3327512"/>
            <a:ext cx="0" cy="576073"/>
          </a:xfrm>
          <a:prstGeom prst="straightConnector1">
            <a:avLst/>
          </a:prstGeom>
          <a:noFill/>
          <a:ln w="28575" cap="flat" cmpd="sng" algn="ctr">
            <a:solidFill>
              <a:schemeClr val="bg2">
                <a:lumMod val="75000"/>
                <a:alpha val="6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sp>
        <p:nvSpPr>
          <p:cNvPr id="108" name="Tekstvak 107"/>
          <p:cNvSpPr txBox="1"/>
          <p:nvPr/>
        </p:nvSpPr>
        <p:spPr>
          <a:xfrm>
            <a:off x="1623572" y="5741395"/>
            <a:ext cx="1061706" cy="7694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wrap="square" lIns="91435" tIns="45717" rIns="91435" bIns="45717" rtlCol="0">
            <a:spAutoFit/>
          </a:bodyPr>
          <a:lstStyle/>
          <a:p>
            <a:pPr algn="ctr"/>
            <a:r>
              <a:rPr lang="nl-NL" sz="1100" b="1" dirty="0" smtClean="0">
                <a:solidFill>
                  <a:srgbClr val="2D0054"/>
                </a:solidFill>
                <a:latin typeface="+mj-lt"/>
              </a:rPr>
              <a:t>JIT availability of </a:t>
            </a:r>
            <a:r>
              <a:rPr lang="nl-NL" sz="1100" b="1" dirty="0" err="1" smtClean="0">
                <a:solidFill>
                  <a:srgbClr val="2D0054"/>
                </a:solidFill>
                <a:latin typeface="+mj-lt"/>
              </a:rPr>
              <a:t>parts</a:t>
            </a:r>
            <a:r>
              <a:rPr lang="nl-NL" sz="1100" b="1" dirty="0" smtClean="0">
                <a:solidFill>
                  <a:srgbClr val="2D0054"/>
                </a:solidFill>
                <a:latin typeface="+mj-lt"/>
              </a:rPr>
              <a:t> &amp; engineers!</a:t>
            </a:r>
            <a:endParaRPr lang="nl-NL" sz="1100" b="1" dirty="0">
              <a:solidFill>
                <a:srgbClr val="2D0054"/>
              </a:solidFill>
              <a:latin typeface="+mj-lt"/>
            </a:endParaRPr>
          </a:p>
        </p:txBody>
      </p:sp>
      <p:sp>
        <p:nvSpPr>
          <p:cNvPr id="111" name="Tekstvak 110"/>
          <p:cNvSpPr txBox="1"/>
          <p:nvPr/>
        </p:nvSpPr>
        <p:spPr>
          <a:xfrm>
            <a:off x="7919372" y="5493280"/>
            <a:ext cx="1477164" cy="600158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ctr"/>
            <a:r>
              <a:rPr lang="nl-NL" sz="1100" b="1" dirty="0" smtClean="0">
                <a:solidFill>
                  <a:srgbClr val="2D0054"/>
                </a:solidFill>
                <a:latin typeface="+mj-lt"/>
              </a:rPr>
              <a:t>Remote </a:t>
            </a:r>
            <a:r>
              <a:rPr lang="nl-NL" sz="1100" b="1" dirty="0" err="1" smtClean="0">
                <a:solidFill>
                  <a:srgbClr val="2D0054"/>
                </a:solidFill>
                <a:latin typeface="+mj-lt"/>
              </a:rPr>
              <a:t>condition</a:t>
            </a:r>
            <a:r>
              <a:rPr lang="nl-NL" sz="1100" b="1" dirty="0" smtClean="0">
                <a:solidFill>
                  <a:srgbClr val="2D0054"/>
                </a:solidFill>
                <a:latin typeface="+mj-lt"/>
              </a:rPr>
              <a:t> monitoring</a:t>
            </a:r>
            <a:endParaRPr lang="nl-NL" sz="1100" b="1" dirty="0">
              <a:solidFill>
                <a:srgbClr val="2D0054"/>
              </a:solidFill>
              <a:latin typeface="+mj-lt"/>
            </a:endParaRPr>
          </a:p>
        </p:txBody>
      </p:sp>
      <p:sp>
        <p:nvSpPr>
          <p:cNvPr id="113" name="Tekstvak 112"/>
          <p:cNvSpPr txBox="1"/>
          <p:nvPr/>
        </p:nvSpPr>
        <p:spPr>
          <a:xfrm>
            <a:off x="4355976" y="5205798"/>
            <a:ext cx="1428209" cy="430881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ctr"/>
            <a:r>
              <a:rPr lang="nl-NL" sz="1100" b="1" dirty="0" err="1" smtClean="0">
                <a:solidFill>
                  <a:srgbClr val="2D0054"/>
                </a:solidFill>
                <a:latin typeface="+mj-lt"/>
              </a:rPr>
              <a:t>Predictive</a:t>
            </a:r>
            <a:r>
              <a:rPr lang="nl-NL" sz="1100" b="1" dirty="0" smtClean="0">
                <a:solidFill>
                  <a:srgbClr val="2D0054"/>
                </a:solidFill>
                <a:latin typeface="+mj-lt"/>
              </a:rPr>
              <a:t> maintenance!</a:t>
            </a:r>
            <a:endParaRPr lang="nl-NL" sz="1100" b="1" dirty="0">
              <a:solidFill>
                <a:srgbClr val="2D0054"/>
              </a:solidFill>
              <a:latin typeface="+mj-lt"/>
            </a:endParaRPr>
          </a:p>
        </p:txBody>
      </p:sp>
      <p:pic>
        <p:nvPicPr>
          <p:cNvPr id="5122" name="Picture 2" descr="Image result for icon transparent spare parts?"/>
          <p:cNvPicPr>
            <a:picLocks noChangeAspect="1" noChangeArrowheads="1"/>
          </p:cNvPicPr>
          <p:nvPr/>
        </p:nvPicPr>
        <p:blipFill>
          <a:blip r:embed="rId13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9981" y="5566365"/>
            <a:ext cx="736496" cy="736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Image result for icon transparent service engineer"/>
          <p:cNvPicPr>
            <a:picLocks noChangeAspect="1" noChangeArrowheads="1"/>
          </p:cNvPicPr>
          <p:nvPr/>
        </p:nvPicPr>
        <p:blipFill>
          <a:blip r:embed="rId15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892" y="5439253"/>
            <a:ext cx="764171" cy="76417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asted-image.png"/>
          <p:cNvPicPr>
            <a:picLocks noChangeAspect="1"/>
          </p:cNvPicPr>
          <p:nvPr/>
        </p:nvPicPr>
        <p:blipFill>
          <a:blip r:embed="rId17">
            <a:duotone>
              <a:srgbClr val="8064A2">
                <a:shade val="45000"/>
                <a:satMod val="135000"/>
              </a:srgbClr>
              <a:prstClr val="white"/>
            </a:duotone>
            <a:extLst/>
          </a:blip>
          <a:stretch>
            <a:fillRect/>
          </a:stretch>
        </p:blipFill>
        <p:spPr>
          <a:xfrm>
            <a:off x="7595849" y="4870047"/>
            <a:ext cx="615824" cy="615824"/>
          </a:xfrm>
          <a:prstGeom prst="rect">
            <a:avLst/>
          </a:prstGeom>
          <a:noFill/>
        </p:spPr>
      </p:pic>
      <p:pic>
        <p:nvPicPr>
          <p:cNvPr id="44" name="pasted-image.pdf"/>
          <p:cNvPicPr>
            <a:picLocks noChangeAspect="1"/>
          </p:cNvPicPr>
          <p:nvPr/>
        </p:nvPicPr>
        <p:blipFill>
          <a:blip r:embed="rId18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-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269195" y="2756360"/>
            <a:ext cx="1269129" cy="959932"/>
          </a:xfrm>
          <a:prstGeom prst="rect">
            <a:avLst/>
          </a:prstGeom>
          <a:noFill/>
        </p:spPr>
      </p:pic>
      <p:pic>
        <p:nvPicPr>
          <p:cNvPr id="45" name="Picture 26" descr="Image result for icon transparent predictive maintenance"/>
          <p:cNvPicPr>
            <a:picLocks noChangeAspect="1" noChangeArrowheads="1"/>
          </p:cNvPicPr>
          <p:nvPr/>
        </p:nvPicPr>
        <p:blipFill>
          <a:blip r:embed="rId20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4221088"/>
            <a:ext cx="2248225" cy="14998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6" name="PIJL-RECHTS 45"/>
          <p:cNvSpPr/>
          <p:nvPr/>
        </p:nvSpPr>
        <p:spPr bwMode="auto">
          <a:xfrm rot="12713841">
            <a:off x="4706993" y="4219006"/>
            <a:ext cx="374349" cy="199192"/>
          </a:xfrm>
          <a:prstGeom prst="rightArrow">
            <a:avLst/>
          </a:prstGeom>
          <a:solidFill>
            <a:srgbClr val="2D0054"/>
          </a:solidFill>
          <a:ln w="9525" cap="flat" cmpd="sng" algn="ctr">
            <a:solidFill>
              <a:srgbClr val="2D0054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b" anchorCtr="0" compatLnSpc="1">
            <a:prstTxWarp prst="textNoShape">
              <a:avLst/>
            </a:prstTxWarp>
          </a:bodyPr>
          <a:lstStyle/>
          <a:p>
            <a:endParaRPr lang="nl-NL" sz="1200" b="0" smtClean="0">
              <a:solidFill>
                <a:srgbClr val="FFC000"/>
              </a:solidFill>
              <a:latin typeface="Lucida Sans Unicode" pitchFamily="34" charset="0"/>
            </a:endParaRPr>
          </a:p>
        </p:txBody>
      </p:sp>
      <p:sp>
        <p:nvSpPr>
          <p:cNvPr id="47" name="Rechthoek 46"/>
          <p:cNvSpPr/>
          <p:nvPr/>
        </p:nvSpPr>
        <p:spPr bwMode="auto">
          <a:xfrm>
            <a:off x="4871375" y="3915989"/>
            <a:ext cx="1088639" cy="415492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ctr"/>
            <a:r>
              <a:rPr lang="nl-NL" sz="1050" b="0" i="1" dirty="0" err="1">
                <a:solidFill>
                  <a:srgbClr val="2D0054"/>
                </a:solidFill>
                <a:latin typeface="+mj-lt"/>
              </a:rPr>
              <a:t>Spare</a:t>
            </a:r>
            <a:r>
              <a:rPr lang="nl-NL" sz="1050" b="0" i="1" dirty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050" b="0" i="1" dirty="0" err="1">
                <a:solidFill>
                  <a:srgbClr val="2D0054"/>
                </a:solidFill>
                <a:latin typeface="+mj-lt"/>
              </a:rPr>
              <a:t>Parts</a:t>
            </a:r>
            <a:r>
              <a:rPr lang="nl-NL" sz="1050" b="0" i="1" dirty="0">
                <a:solidFill>
                  <a:srgbClr val="2D0054"/>
                </a:solidFill>
                <a:latin typeface="+mj-lt"/>
              </a:rPr>
              <a:t> pooling?</a:t>
            </a:r>
          </a:p>
        </p:txBody>
      </p:sp>
      <p:sp>
        <p:nvSpPr>
          <p:cNvPr id="48" name="PIJL-RECHTS 47"/>
          <p:cNvSpPr/>
          <p:nvPr/>
        </p:nvSpPr>
        <p:spPr bwMode="auto">
          <a:xfrm rot="16200000">
            <a:off x="4091544" y="3506394"/>
            <a:ext cx="374349" cy="199192"/>
          </a:xfrm>
          <a:prstGeom prst="rightArrow">
            <a:avLst/>
          </a:prstGeom>
          <a:solidFill>
            <a:srgbClr val="2D0054"/>
          </a:solidFill>
          <a:ln w="9525" cap="flat" cmpd="sng" algn="ctr">
            <a:solidFill>
              <a:srgbClr val="2D0054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0" tIns="0" rIns="0" bIns="0" numCol="1" rtlCol="0" anchor="b" anchorCtr="0" compatLnSpc="1">
            <a:prstTxWarp prst="textNoShape">
              <a:avLst/>
            </a:prstTxWarp>
          </a:bodyPr>
          <a:lstStyle/>
          <a:p>
            <a:endParaRPr lang="nl-NL" sz="1200" b="0" smtClean="0">
              <a:solidFill>
                <a:srgbClr val="FFC000"/>
              </a:solidFill>
              <a:latin typeface="Lucida Sans Unicode" pitchFamily="34" charset="0"/>
            </a:endParaRPr>
          </a:p>
        </p:txBody>
      </p:sp>
      <p:sp>
        <p:nvSpPr>
          <p:cNvPr id="49" name="Rechthoek 48"/>
          <p:cNvSpPr/>
          <p:nvPr/>
        </p:nvSpPr>
        <p:spPr bwMode="auto">
          <a:xfrm>
            <a:off x="4777797" y="2631727"/>
            <a:ext cx="1738419" cy="577075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ctr"/>
            <a:r>
              <a:rPr lang="nl-NL" sz="1050" b="0" i="1" dirty="0" smtClean="0">
                <a:solidFill>
                  <a:srgbClr val="2D0054"/>
                </a:solidFill>
                <a:latin typeface="+mj-lt"/>
              </a:rPr>
              <a:t>Opportunity </a:t>
            </a:r>
            <a:r>
              <a:rPr lang="nl-NL" sz="1050" b="0" i="1" dirty="0" err="1" smtClean="0">
                <a:solidFill>
                  <a:srgbClr val="2D0054"/>
                </a:solidFill>
                <a:latin typeface="+mj-lt"/>
              </a:rPr>
              <a:t>for</a:t>
            </a:r>
            <a:r>
              <a:rPr lang="nl-NL" sz="1050" b="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050" b="0" i="1" dirty="0" err="1" smtClean="0">
                <a:solidFill>
                  <a:srgbClr val="2D0054"/>
                </a:solidFill>
                <a:latin typeface="+mj-lt"/>
              </a:rPr>
              <a:t>OEMs</a:t>
            </a:r>
            <a:r>
              <a:rPr lang="nl-NL" sz="1050" b="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050" b="0" i="1" dirty="0" err="1" smtClean="0">
                <a:solidFill>
                  <a:srgbClr val="2D0054"/>
                </a:solidFill>
                <a:latin typeface="+mj-lt"/>
              </a:rPr>
              <a:t>to</a:t>
            </a:r>
            <a:r>
              <a:rPr lang="nl-NL" sz="1050" b="0" i="1" dirty="0" smtClean="0">
                <a:solidFill>
                  <a:srgbClr val="2D0054"/>
                </a:solidFill>
                <a:latin typeface="+mj-lt"/>
              </a:rPr>
              <a:t> offer performance </a:t>
            </a:r>
            <a:r>
              <a:rPr lang="nl-NL" sz="1050" b="0" i="1" dirty="0" err="1" smtClean="0">
                <a:solidFill>
                  <a:srgbClr val="2D0054"/>
                </a:solidFill>
                <a:latin typeface="+mj-lt"/>
              </a:rPr>
              <a:t>based</a:t>
            </a:r>
            <a:r>
              <a:rPr lang="nl-NL" sz="1050" b="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050" b="0" i="1" dirty="0" err="1" smtClean="0">
                <a:solidFill>
                  <a:srgbClr val="2D0054"/>
                </a:solidFill>
                <a:latin typeface="+mj-lt"/>
              </a:rPr>
              <a:t>logistics</a:t>
            </a:r>
            <a:r>
              <a:rPr lang="nl-NL" sz="1050" b="0" i="1" dirty="0" smtClean="0">
                <a:solidFill>
                  <a:srgbClr val="2D0054"/>
                </a:solidFill>
                <a:latin typeface="+mj-lt"/>
              </a:rPr>
              <a:t>?</a:t>
            </a:r>
            <a:endParaRPr lang="nl-NL" sz="1050" b="0" i="1" dirty="0">
              <a:solidFill>
                <a:srgbClr val="2D0054"/>
              </a:solidFill>
              <a:latin typeface="+mj-lt"/>
            </a:endParaRPr>
          </a:p>
        </p:txBody>
      </p:sp>
      <p:pic>
        <p:nvPicPr>
          <p:cNvPr id="52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22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 rot="16200000">
            <a:off x="7436177" y="4252089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22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 rot="16200000">
            <a:off x="7385804" y="2137622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22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6919798" y="1761150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22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6085107" y="1761150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22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5246662" y="1761150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8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22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 rot="16200000">
            <a:off x="554955" y="2137621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22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2686149" y="1761150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0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22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1851458" y="1761150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22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1013013" y="1761150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kstvak 65"/>
          <p:cNvSpPr txBox="1"/>
          <p:nvPr/>
        </p:nvSpPr>
        <p:spPr>
          <a:xfrm>
            <a:off x="7805424" y="2247437"/>
            <a:ext cx="1338576" cy="600158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ctr"/>
            <a:r>
              <a:rPr lang="nl-NL" sz="1100" b="1" dirty="0" err="1" smtClean="0">
                <a:solidFill>
                  <a:srgbClr val="2D0054"/>
                </a:solidFill>
                <a:latin typeface="+mj-lt"/>
              </a:rPr>
              <a:t>IoT</a:t>
            </a:r>
            <a:endParaRPr lang="nl-NL" sz="1100" b="1" dirty="0" smtClean="0">
              <a:solidFill>
                <a:srgbClr val="2D0054"/>
              </a:solidFill>
              <a:latin typeface="+mj-lt"/>
            </a:endParaRPr>
          </a:p>
          <a:p>
            <a:pPr algn="ctr"/>
            <a:r>
              <a:rPr lang="nl-NL" sz="1100" dirty="0" smtClean="0">
                <a:solidFill>
                  <a:srgbClr val="2D0054"/>
                </a:solidFill>
                <a:latin typeface="+mj-lt"/>
              </a:rPr>
              <a:t>Cloud computing</a:t>
            </a:r>
            <a:endParaRPr lang="nl-NL" sz="1100" b="1" dirty="0">
              <a:solidFill>
                <a:srgbClr val="2D0054"/>
              </a:solidFill>
              <a:latin typeface="+mj-lt"/>
            </a:endParaRPr>
          </a:p>
        </p:txBody>
      </p:sp>
      <p:pic>
        <p:nvPicPr>
          <p:cNvPr id="5133" name="Picture 13" descr="Image result for icon transparent performance dashboard"/>
          <p:cNvPicPr>
            <a:picLocks noChangeAspect="1" noChangeArrowheads="1"/>
          </p:cNvPicPr>
          <p:nvPr/>
        </p:nvPicPr>
        <p:blipFill>
          <a:blip r:embed="rId23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24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3365" y="5173490"/>
            <a:ext cx="542611" cy="54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7" name="Picture 24" descr="Image result for icon transparent central control"/>
          <p:cNvPicPr>
            <a:picLocks noChangeAspect="1" noChangeArrowheads="1"/>
          </p:cNvPicPr>
          <p:nvPr/>
        </p:nvPicPr>
        <p:blipFill rotWithShape="1">
          <a:blip r:embed="rId25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876"/>
          <a:stretch/>
        </p:blipFill>
        <p:spPr bwMode="auto">
          <a:xfrm>
            <a:off x="172668" y="2728013"/>
            <a:ext cx="799494" cy="1073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8" name="Picture 24" descr="Image result for icon transparent central control"/>
          <p:cNvPicPr>
            <a:picLocks noChangeAspect="1" noChangeArrowheads="1"/>
          </p:cNvPicPr>
          <p:nvPr/>
        </p:nvPicPr>
        <p:blipFill rotWithShape="1">
          <a:blip r:embed="rId26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27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44816" r="7516"/>
          <a:stretch/>
        </p:blipFill>
        <p:spPr bwMode="auto">
          <a:xfrm>
            <a:off x="972162" y="2727966"/>
            <a:ext cx="844565" cy="1073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22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 rot="16200000">
            <a:off x="595805" y="4252089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7" name="Picture 17" descr="Related image"/>
          <p:cNvPicPr>
            <a:picLocks noChangeAspect="1" noChangeArrowheads="1"/>
          </p:cNvPicPr>
          <p:nvPr/>
        </p:nvPicPr>
        <p:blipFill>
          <a:blip r:embed="rId28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63800" y="5541371"/>
            <a:ext cx="479917" cy="47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22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4385943" y="1761150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22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3531570" y="1761150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8" name="Groep 7"/>
          <p:cNvGrpSpPr/>
          <p:nvPr/>
        </p:nvGrpSpPr>
        <p:grpSpPr>
          <a:xfrm>
            <a:off x="5070080" y="4732574"/>
            <a:ext cx="224845" cy="278716"/>
            <a:chOff x="9812506" y="3645540"/>
            <a:chExt cx="224845" cy="278716"/>
          </a:xfrm>
          <a:solidFill>
            <a:srgbClr val="2D0054"/>
          </a:solidFill>
        </p:grpSpPr>
        <p:cxnSp>
          <p:nvCxnSpPr>
            <p:cNvPr id="5" name="Rechte verbindingslijn 4"/>
            <p:cNvCxnSpPr/>
            <p:nvPr/>
          </p:nvCxnSpPr>
          <p:spPr bwMode="auto">
            <a:xfrm>
              <a:off x="9812506" y="3645540"/>
              <a:ext cx="224845" cy="278716"/>
            </a:xfrm>
            <a:prstGeom prst="line">
              <a:avLst/>
            </a:prstGeom>
            <a:grpFill/>
            <a:ln w="76200" cap="flat" cmpd="sng" algn="ctr">
              <a:solidFill>
                <a:srgbClr val="2D005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2" name="Rechte verbindingslijn 91"/>
            <p:cNvCxnSpPr/>
            <p:nvPr/>
          </p:nvCxnSpPr>
          <p:spPr bwMode="auto">
            <a:xfrm flipH="1">
              <a:off x="9812506" y="3645540"/>
              <a:ext cx="224845" cy="278716"/>
            </a:xfrm>
            <a:prstGeom prst="line">
              <a:avLst/>
            </a:prstGeom>
            <a:grpFill/>
            <a:ln w="76200" cap="flat" cmpd="sng" algn="ctr">
              <a:solidFill>
                <a:srgbClr val="2D005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95" name="Groep 94"/>
          <p:cNvGrpSpPr/>
          <p:nvPr/>
        </p:nvGrpSpPr>
        <p:grpSpPr>
          <a:xfrm>
            <a:off x="3623684" y="4732574"/>
            <a:ext cx="224845" cy="278716"/>
            <a:chOff x="9812506" y="3645540"/>
            <a:chExt cx="224845" cy="278716"/>
          </a:xfrm>
          <a:solidFill>
            <a:srgbClr val="2D0054"/>
          </a:solidFill>
        </p:grpSpPr>
        <p:cxnSp>
          <p:nvCxnSpPr>
            <p:cNvPr id="96" name="Rechte verbindingslijn 95"/>
            <p:cNvCxnSpPr/>
            <p:nvPr/>
          </p:nvCxnSpPr>
          <p:spPr bwMode="auto">
            <a:xfrm>
              <a:off x="9812506" y="3645540"/>
              <a:ext cx="224845" cy="278716"/>
            </a:xfrm>
            <a:prstGeom prst="line">
              <a:avLst/>
            </a:prstGeom>
            <a:grpFill/>
            <a:ln w="76200" cap="flat" cmpd="sng" algn="ctr">
              <a:solidFill>
                <a:srgbClr val="2D005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97" name="Rechte verbindingslijn 96"/>
            <p:cNvCxnSpPr/>
            <p:nvPr/>
          </p:nvCxnSpPr>
          <p:spPr bwMode="auto">
            <a:xfrm flipH="1">
              <a:off x="9812506" y="3645540"/>
              <a:ext cx="224845" cy="278716"/>
            </a:xfrm>
            <a:prstGeom prst="line">
              <a:avLst/>
            </a:prstGeom>
            <a:grpFill/>
            <a:ln w="76200" cap="flat" cmpd="sng" algn="ctr">
              <a:solidFill>
                <a:srgbClr val="2D005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02" name="Groep 101"/>
          <p:cNvGrpSpPr/>
          <p:nvPr/>
        </p:nvGrpSpPr>
        <p:grpSpPr>
          <a:xfrm>
            <a:off x="4343267" y="4732574"/>
            <a:ext cx="224845" cy="278716"/>
            <a:chOff x="9812506" y="3645540"/>
            <a:chExt cx="224845" cy="278716"/>
          </a:xfrm>
          <a:solidFill>
            <a:srgbClr val="2D0054"/>
          </a:solidFill>
        </p:grpSpPr>
        <p:cxnSp>
          <p:nvCxnSpPr>
            <p:cNvPr id="103" name="Rechte verbindingslijn 102"/>
            <p:cNvCxnSpPr/>
            <p:nvPr/>
          </p:nvCxnSpPr>
          <p:spPr bwMode="auto">
            <a:xfrm>
              <a:off x="9812506" y="3645540"/>
              <a:ext cx="224845" cy="278716"/>
            </a:xfrm>
            <a:prstGeom prst="line">
              <a:avLst/>
            </a:prstGeom>
            <a:grpFill/>
            <a:ln w="76200" cap="flat" cmpd="sng" algn="ctr">
              <a:solidFill>
                <a:srgbClr val="2D005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04" name="Rechte verbindingslijn 103"/>
            <p:cNvCxnSpPr/>
            <p:nvPr/>
          </p:nvCxnSpPr>
          <p:spPr bwMode="auto">
            <a:xfrm flipH="1">
              <a:off x="9812506" y="3645540"/>
              <a:ext cx="224845" cy="278716"/>
            </a:xfrm>
            <a:prstGeom prst="line">
              <a:avLst/>
            </a:prstGeom>
            <a:grpFill/>
            <a:ln w="76200" cap="flat" cmpd="sng" algn="ctr">
              <a:solidFill>
                <a:srgbClr val="2D005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grpSp>
        <p:nvGrpSpPr>
          <p:cNvPr id="109" name="Groep 108"/>
          <p:cNvGrpSpPr/>
          <p:nvPr/>
        </p:nvGrpSpPr>
        <p:grpSpPr>
          <a:xfrm>
            <a:off x="4343266" y="3944918"/>
            <a:ext cx="224845" cy="278716"/>
            <a:chOff x="9812506" y="3645540"/>
            <a:chExt cx="224845" cy="278716"/>
          </a:xfrm>
          <a:solidFill>
            <a:srgbClr val="2D0054"/>
          </a:solidFill>
        </p:grpSpPr>
        <p:cxnSp>
          <p:nvCxnSpPr>
            <p:cNvPr id="110" name="Rechte verbindingslijn 109"/>
            <p:cNvCxnSpPr/>
            <p:nvPr/>
          </p:nvCxnSpPr>
          <p:spPr bwMode="auto">
            <a:xfrm>
              <a:off x="9812506" y="3645540"/>
              <a:ext cx="224845" cy="278716"/>
            </a:xfrm>
            <a:prstGeom prst="line">
              <a:avLst/>
            </a:prstGeom>
            <a:grpFill/>
            <a:ln w="76200" cap="flat" cmpd="sng" algn="ctr">
              <a:solidFill>
                <a:srgbClr val="2D005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  <p:cxnSp>
          <p:nvCxnSpPr>
            <p:cNvPr id="112" name="Rechte verbindingslijn 111"/>
            <p:cNvCxnSpPr/>
            <p:nvPr/>
          </p:nvCxnSpPr>
          <p:spPr bwMode="auto">
            <a:xfrm flipH="1">
              <a:off x="9812506" y="3645540"/>
              <a:ext cx="224845" cy="278716"/>
            </a:xfrm>
            <a:prstGeom prst="line">
              <a:avLst/>
            </a:prstGeom>
            <a:grpFill/>
            <a:ln w="76200" cap="flat" cmpd="sng" algn="ctr">
              <a:solidFill>
                <a:srgbClr val="2D0054"/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</p:cxnSp>
      </p:grpSp>
      <p:sp>
        <p:nvSpPr>
          <p:cNvPr id="114" name="Rechthoek 113"/>
          <p:cNvSpPr/>
          <p:nvPr/>
        </p:nvSpPr>
        <p:spPr bwMode="auto">
          <a:xfrm>
            <a:off x="1394444" y="2085857"/>
            <a:ext cx="5525354" cy="461659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r>
              <a:rPr lang="nl-NL" sz="1200" i="1" dirty="0" err="1">
                <a:solidFill>
                  <a:srgbClr val="2D0054"/>
                </a:solidFill>
                <a:latin typeface="+mj-lt"/>
              </a:rPr>
              <a:t>Early</a:t>
            </a:r>
            <a:r>
              <a:rPr lang="nl-NL" sz="1200" i="1" dirty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200" i="1" dirty="0" err="1">
                <a:solidFill>
                  <a:srgbClr val="2D0054"/>
                </a:solidFill>
                <a:latin typeface="+mj-lt"/>
              </a:rPr>
              <a:t>demand</a:t>
            </a:r>
            <a:r>
              <a:rPr lang="nl-NL" sz="1200" i="1" dirty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information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will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be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used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to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 push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inventory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 back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into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the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supply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 chain…</a:t>
            </a:r>
            <a:endParaRPr lang="nl-NL" sz="1200" i="1" dirty="0">
              <a:solidFill>
                <a:srgbClr val="2D0054"/>
              </a:solidFill>
              <a:latin typeface="+mj-lt"/>
            </a:endParaRPr>
          </a:p>
        </p:txBody>
      </p:sp>
      <p:pic>
        <p:nvPicPr>
          <p:cNvPr id="115" name="Picture 10" descr="Image result for icon transparent service level agreements"/>
          <p:cNvPicPr>
            <a:picLocks noChangeAspect="1" noChangeArrowheads="1"/>
          </p:cNvPicPr>
          <p:nvPr/>
        </p:nvPicPr>
        <p:blipFill>
          <a:blip r:embed="rId29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0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6837" y="2905610"/>
            <a:ext cx="591703" cy="5917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2" descr="Image result for icon transparent richting"/>
          <p:cNvPicPr>
            <a:picLocks noChangeAspect="1" noChangeArrowheads="1"/>
          </p:cNvPicPr>
          <p:nvPr/>
        </p:nvPicPr>
        <p:blipFill>
          <a:blip r:embed="rId31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752" y="6114111"/>
            <a:ext cx="448102" cy="405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1" name="Tekstvak 70"/>
          <p:cNvSpPr txBox="1"/>
          <p:nvPr/>
        </p:nvSpPr>
        <p:spPr>
          <a:xfrm>
            <a:off x="7289854" y="6232082"/>
            <a:ext cx="1712138" cy="253910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050">
                <a:solidFill>
                  <a:srgbClr val="262678"/>
                </a:solidFill>
                <a:latin typeface="+mj-lt"/>
              </a:defRPr>
            </a:lvl1pPr>
          </a:lstStyle>
          <a:p>
            <a:pPr algn="l"/>
            <a:r>
              <a:rPr lang="nl-NL" b="0" i="1" dirty="0" err="1" smtClean="0">
                <a:solidFill>
                  <a:srgbClr val="2D0054"/>
                </a:solidFill>
              </a:rPr>
              <a:t>ProSeLoNext</a:t>
            </a:r>
            <a:r>
              <a:rPr lang="nl-NL" b="0" i="1" dirty="0" smtClean="0">
                <a:solidFill>
                  <a:srgbClr val="2D0054"/>
                </a:solidFill>
              </a:rPr>
              <a:t>, F35</a:t>
            </a:r>
            <a:endParaRPr lang="nl-NL" b="0" i="1" dirty="0">
              <a:solidFill>
                <a:srgbClr val="2D0054"/>
              </a:solidFill>
            </a:endParaRPr>
          </a:p>
        </p:txBody>
      </p:sp>
      <p:sp>
        <p:nvSpPr>
          <p:cNvPr id="65" name="Text Box 98"/>
          <p:cNvSpPr txBox="1">
            <a:spLocks noChangeArrowheads="1"/>
          </p:cNvSpPr>
          <p:nvPr/>
        </p:nvSpPr>
        <p:spPr bwMode="auto">
          <a:xfrm>
            <a:off x="1692275" y="15875"/>
            <a:ext cx="74168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r>
              <a:rPr lang="en-US" sz="1200" b="0" i="1" dirty="0" smtClean="0">
                <a:solidFill>
                  <a:srgbClr val="410054"/>
                </a:solidFill>
              </a:rPr>
              <a:t>Real-time Uptime in High Tech</a:t>
            </a:r>
            <a:endParaRPr lang="nl-NL" sz="1200" b="0" i="1" dirty="0">
              <a:solidFill>
                <a:srgbClr val="4100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480606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grpId="0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nodeType="with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8" grpId="0"/>
      <p:bldP spid="111" grpId="0"/>
      <p:bldP spid="113" grpId="0"/>
      <p:bldP spid="46" grpId="0" animBg="1"/>
      <p:bldP spid="47" grpId="0"/>
      <p:bldP spid="48" grpId="0" animBg="1"/>
      <p:bldP spid="49" grpId="0"/>
      <p:bldP spid="66" grpId="0"/>
      <p:bldP spid="114" grpId="0"/>
      <p:bldP spid="71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6" name="Picture 22" descr="Image result for icon transparent offshore platform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634111"/>
            <a:ext cx="817264" cy="861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6725" y="333375"/>
            <a:ext cx="7561263" cy="1079500"/>
          </a:xfrm>
          <a:noFill/>
        </p:spPr>
        <p:txBody>
          <a:bodyPr/>
          <a:lstStyle/>
          <a:p>
            <a:pPr eaLnBrk="1" hangingPunct="1">
              <a:tabLst>
                <a:tab pos="536575" algn="l"/>
              </a:tabLst>
            </a:pPr>
            <a:r>
              <a:rPr lang="nl-NL" sz="2400" dirty="0" err="1" smtClean="0"/>
              <a:t>Innovations</a:t>
            </a:r>
            <a:r>
              <a:rPr lang="nl-NL" sz="2400" dirty="0"/>
              <a:t>: </a:t>
            </a:r>
            <a:r>
              <a:rPr lang="nl-NL" sz="2400" dirty="0" err="1"/>
              <a:t>dreams</a:t>
            </a:r>
            <a:r>
              <a:rPr lang="nl-NL" sz="2400" dirty="0"/>
              <a:t> or </a:t>
            </a:r>
            <a:r>
              <a:rPr lang="nl-NL" sz="2400" dirty="0" err="1"/>
              <a:t>practice</a:t>
            </a:r>
            <a:r>
              <a:rPr lang="nl-NL" sz="2400" dirty="0" smtClean="0"/>
              <a:t>?</a:t>
            </a:r>
            <a:br>
              <a:rPr lang="nl-NL" sz="2400" dirty="0" smtClean="0"/>
            </a:br>
            <a:r>
              <a:rPr lang="nl-NL" sz="2400" dirty="0"/>
              <a:t>	</a:t>
            </a:r>
            <a:r>
              <a:rPr lang="nl-NL" sz="1800" b="0" i="1" dirty="0" err="1" smtClean="0"/>
              <a:t>Adaptivity</a:t>
            </a:r>
            <a:r>
              <a:rPr lang="nl-NL" sz="1800" b="0" i="1" dirty="0" smtClean="0"/>
              <a:t> </a:t>
            </a:r>
            <a:r>
              <a:rPr lang="nl-NL" sz="1800" b="0" i="1" dirty="0" err="1" smtClean="0"/>
              <a:t>through</a:t>
            </a:r>
            <a:r>
              <a:rPr lang="nl-NL" sz="1800" b="0" i="1" dirty="0" smtClean="0"/>
              <a:t> remote control </a:t>
            </a:r>
            <a:r>
              <a:rPr lang="nl-NL" sz="1800" b="0" i="1" dirty="0" err="1" smtClean="0"/>
              <a:t>tower</a:t>
            </a:r>
            <a:r>
              <a:rPr lang="nl-NL" sz="1800" b="0" i="1" dirty="0" smtClean="0"/>
              <a:t> </a:t>
            </a:r>
            <a:r>
              <a:rPr lang="nl-NL" sz="1800" b="0" i="1" dirty="0" err="1" smtClean="0"/>
              <a:t>technology</a:t>
            </a:r>
            <a:r>
              <a:rPr lang="nl-NL" sz="1800" b="0" i="1" dirty="0" smtClean="0"/>
              <a:t>!</a:t>
            </a:r>
          </a:p>
        </p:txBody>
      </p:sp>
      <p:sp>
        <p:nvSpPr>
          <p:cNvPr id="17" name="Tijdelijke aanduiding voor dianummer 4"/>
          <p:cNvSpPr>
            <a:spLocks noGrp="1"/>
          </p:cNvSpPr>
          <p:nvPr>
            <p:ph type="sldNum" sz="quarter" idx="10"/>
          </p:nvPr>
        </p:nvSpPr>
        <p:spPr>
          <a:xfrm>
            <a:off x="468313" y="6553200"/>
            <a:ext cx="2133600" cy="260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8A09A539-E43C-4107-AB78-FD6B2C0F781B}" type="slidenum">
              <a:rPr lang="nl-NL" b="0" smtClean="0">
                <a:solidFill>
                  <a:schemeClr val="bg1"/>
                </a:solidFill>
              </a:rPr>
              <a:pPr eaLnBrk="1" hangingPunct="1"/>
              <a:t>4</a:t>
            </a:fld>
            <a:endParaRPr lang="nl-NL" b="0" smtClean="0">
              <a:solidFill>
                <a:schemeClr val="bg1"/>
              </a:solidFill>
            </a:endParaRPr>
          </a:p>
        </p:txBody>
      </p:sp>
      <p:pic>
        <p:nvPicPr>
          <p:cNvPr id="1030" name="Picture 6" descr="Related image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607" y="5013176"/>
            <a:ext cx="1191168" cy="59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icon transparent ship water harbor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9763"/>
          <a:stretch/>
        </p:blipFill>
        <p:spPr bwMode="auto">
          <a:xfrm flipH="1">
            <a:off x="3814552" y="5968109"/>
            <a:ext cx="657987" cy="527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 for icon transparent wind turbine"/>
          <p:cNvPicPr>
            <a:picLocks noChangeAspect="1" noChangeArrowheads="1"/>
          </p:cNvPicPr>
          <p:nvPr/>
        </p:nvPicPr>
        <p:blipFill>
          <a:blip r:embed="rId7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690" y="5617837"/>
            <a:ext cx="864095" cy="86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Image result for icon transparent train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839" y="5892888"/>
            <a:ext cx="680353" cy="54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Image result for icon transparent apache helicopter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211" y="5185754"/>
            <a:ext cx="563613" cy="259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Related image"/>
          <p:cNvPicPr>
            <a:picLocks noChangeAspect="1" noChangeArrowheads="1"/>
          </p:cNvPicPr>
          <p:nvPr/>
        </p:nvPicPr>
        <p:blipFill rotWithShape="1">
          <a:blip r:embed="rId10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34" t="43786" r="4942" b="43109"/>
          <a:stretch/>
        </p:blipFill>
        <p:spPr bwMode="auto">
          <a:xfrm>
            <a:off x="4472539" y="6424074"/>
            <a:ext cx="1827653" cy="71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Afbeelding 49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235" y="2674601"/>
            <a:ext cx="652911" cy="652911"/>
          </a:xfrm>
          <a:prstGeom prst="rect">
            <a:avLst/>
          </a:prstGeom>
          <a:noFill/>
        </p:spPr>
      </p:pic>
      <p:pic>
        <p:nvPicPr>
          <p:cNvPr id="84" name="Afbeelding 83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718" y="3903585"/>
            <a:ext cx="353946" cy="353946"/>
          </a:xfrm>
          <a:prstGeom prst="rect">
            <a:avLst/>
          </a:prstGeom>
          <a:noFill/>
        </p:spPr>
      </p:pic>
      <p:pic>
        <p:nvPicPr>
          <p:cNvPr id="85" name="Afbeelding 84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134" y="4659230"/>
            <a:ext cx="353946" cy="353946"/>
          </a:xfrm>
          <a:prstGeom prst="rect">
            <a:avLst/>
          </a:prstGeom>
          <a:noFill/>
        </p:spPr>
      </p:pic>
      <p:pic>
        <p:nvPicPr>
          <p:cNvPr id="86" name="Afbeelding 85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718" y="4659230"/>
            <a:ext cx="353946" cy="353946"/>
          </a:xfrm>
          <a:prstGeom prst="rect">
            <a:avLst/>
          </a:prstGeom>
          <a:noFill/>
        </p:spPr>
      </p:pic>
      <p:pic>
        <p:nvPicPr>
          <p:cNvPr id="87" name="Afbeelding 86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142" y="4659230"/>
            <a:ext cx="353946" cy="353946"/>
          </a:xfrm>
          <a:prstGeom prst="rect">
            <a:avLst/>
          </a:prstGeom>
          <a:noFill/>
        </p:spPr>
      </p:pic>
      <p:cxnSp>
        <p:nvCxnSpPr>
          <p:cNvPr id="88" name="Rechte verbindingslijn met pijl 87"/>
          <p:cNvCxnSpPr>
            <a:stCxn id="84" idx="2"/>
            <a:endCxn id="87" idx="0"/>
          </p:cNvCxnSpPr>
          <p:nvPr/>
        </p:nvCxnSpPr>
        <p:spPr bwMode="auto">
          <a:xfrm>
            <a:off x="4455691" y="4257531"/>
            <a:ext cx="731424" cy="401699"/>
          </a:xfrm>
          <a:prstGeom prst="straightConnector1">
            <a:avLst/>
          </a:prstGeom>
          <a:noFill/>
          <a:ln w="28575" cap="flat" cmpd="sng" algn="ctr">
            <a:solidFill>
              <a:schemeClr val="bg2">
                <a:lumMod val="75000"/>
                <a:alpha val="6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89" name="Rechte verbindingslijn met pijl 88"/>
          <p:cNvCxnSpPr>
            <a:stCxn id="84" idx="2"/>
            <a:endCxn id="86" idx="0"/>
          </p:cNvCxnSpPr>
          <p:nvPr/>
        </p:nvCxnSpPr>
        <p:spPr bwMode="auto">
          <a:xfrm>
            <a:off x="4455691" y="4257531"/>
            <a:ext cx="0" cy="401699"/>
          </a:xfrm>
          <a:prstGeom prst="straightConnector1">
            <a:avLst/>
          </a:prstGeom>
          <a:noFill/>
          <a:ln w="28575" cap="flat" cmpd="sng" algn="ctr">
            <a:solidFill>
              <a:schemeClr val="bg2">
                <a:lumMod val="75000"/>
                <a:alpha val="6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90" name="Rechte verbindingslijn met pijl 89"/>
          <p:cNvCxnSpPr>
            <a:stCxn id="84" idx="2"/>
            <a:endCxn id="85" idx="0"/>
          </p:cNvCxnSpPr>
          <p:nvPr/>
        </p:nvCxnSpPr>
        <p:spPr bwMode="auto">
          <a:xfrm flipH="1">
            <a:off x="3736107" y="4257531"/>
            <a:ext cx="719584" cy="401699"/>
          </a:xfrm>
          <a:prstGeom prst="straightConnector1">
            <a:avLst/>
          </a:prstGeom>
          <a:noFill/>
          <a:ln w="28575" cap="flat" cmpd="sng" algn="ctr">
            <a:solidFill>
              <a:schemeClr val="bg2">
                <a:lumMod val="75000"/>
                <a:alpha val="6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91" name="Rechte verbindingslijn met pijl 90"/>
          <p:cNvCxnSpPr>
            <a:stCxn id="50" idx="2"/>
            <a:endCxn id="84" idx="0"/>
          </p:cNvCxnSpPr>
          <p:nvPr/>
        </p:nvCxnSpPr>
        <p:spPr bwMode="auto">
          <a:xfrm>
            <a:off x="4455691" y="3327512"/>
            <a:ext cx="0" cy="576073"/>
          </a:xfrm>
          <a:prstGeom prst="straightConnector1">
            <a:avLst/>
          </a:prstGeom>
          <a:noFill/>
          <a:ln w="28575" cap="flat" cmpd="sng" algn="ctr">
            <a:solidFill>
              <a:schemeClr val="bg2">
                <a:lumMod val="75000"/>
                <a:alpha val="6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43" name="pasted-image.png"/>
          <p:cNvPicPr>
            <a:picLocks noChangeAspect="1"/>
          </p:cNvPicPr>
          <p:nvPr/>
        </p:nvPicPr>
        <p:blipFill>
          <a:blip r:embed="rId13">
            <a:duotone>
              <a:srgbClr val="8064A2">
                <a:shade val="45000"/>
                <a:satMod val="135000"/>
              </a:srgbClr>
              <a:prstClr val="white"/>
            </a:duotone>
            <a:extLst/>
          </a:blip>
          <a:stretch>
            <a:fillRect/>
          </a:stretch>
        </p:blipFill>
        <p:spPr>
          <a:xfrm>
            <a:off x="7595849" y="4870047"/>
            <a:ext cx="615824" cy="615824"/>
          </a:xfrm>
          <a:prstGeom prst="rect">
            <a:avLst/>
          </a:prstGeom>
          <a:noFill/>
        </p:spPr>
      </p:pic>
      <p:pic>
        <p:nvPicPr>
          <p:cNvPr id="44" name="pasted-image.pdf"/>
          <p:cNvPicPr>
            <a:picLocks noChangeAspect="1"/>
          </p:cNvPicPr>
          <p:nvPr/>
        </p:nvPicPr>
        <p:blipFill>
          <a:blip r:embed="rId14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-100000"/>
                    </a14:imgEffect>
                  </a14:imgLayer>
                </a14:imgProps>
              </a:ext>
            </a:extLst>
          </a:blip>
          <a:stretch>
            <a:fillRect/>
          </a:stretch>
        </p:blipFill>
        <p:spPr>
          <a:xfrm>
            <a:off x="7918534" y="2530202"/>
            <a:ext cx="942478" cy="712863"/>
          </a:xfrm>
          <a:prstGeom prst="rect">
            <a:avLst/>
          </a:prstGeom>
          <a:noFill/>
        </p:spPr>
      </p:pic>
      <p:pic>
        <p:nvPicPr>
          <p:cNvPr id="51" name="Afbeelding 50"/>
          <p:cNvPicPr>
            <a:picLocks noChangeAspect="1"/>
          </p:cNvPicPr>
          <p:nvPr/>
        </p:nvPicPr>
        <p:blipFill>
          <a:blip r:embed="rId16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58969" y="1455756"/>
            <a:ext cx="360436" cy="744626"/>
          </a:xfrm>
          <a:prstGeom prst="rect">
            <a:avLst/>
          </a:prstGeom>
          <a:noFill/>
        </p:spPr>
      </p:pic>
      <p:pic>
        <p:nvPicPr>
          <p:cNvPr id="52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8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 rot="16200000">
            <a:off x="7436177" y="4252089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3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8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 rot="16200000">
            <a:off x="7385804" y="1974001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4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8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6919798" y="1597529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5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8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6085107" y="1597529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6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8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5246662" y="1597529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6" name="Tekstvak 65"/>
          <p:cNvSpPr txBox="1"/>
          <p:nvPr/>
        </p:nvSpPr>
        <p:spPr>
          <a:xfrm>
            <a:off x="7720485" y="3245676"/>
            <a:ext cx="1338576" cy="600158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ctr"/>
            <a:r>
              <a:rPr lang="nl-NL" sz="1100" b="1" dirty="0" err="1" smtClean="0">
                <a:solidFill>
                  <a:srgbClr val="2D0054"/>
                </a:solidFill>
                <a:latin typeface="+mj-lt"/>
              </a:rPr>
              <a:t>IoT</a:t>
            </a:r>
            <a:endParaRPr lang="nl-NL" sz="1100" b="1" dirty="0" smtClean="0">
              <a:solidFill>
                <a:srgbClr val="2D0054"/>
              </a:solidFill>
              <a:latin typeface="+mj-lt"/>
            </a:endParaRPr>
          </a:p>
          <a:p>
            <a:pPr algn="ctr"/>
            <a:r>
              <a:rPr lang="nl-NL" sz="1100" dirty="0" smtClean="0">
                <a:solidFill>
                  <a:srgbClr val="2D0054"/>
                </a:solidFill>
                <a:latin typeface="+mj-lt"/>
              </a:rPr>
              <a:t>Cloud computing</a:t>
            </a:r>
            <a:endParaRPr lang="nl-NL" sz="1100" b="1" dirty="0">
              <a:solidFill>
                <a:srgbClr val="2D0054"/>
              </a:solidFill>
              <a:latin typeface="+mj-lt"/>
            </a:endParaRPr>
          </a:p>
        </p:txBody>
      </p:sp>
      <p:pic>
        <p:nvPicPr>
          <p:cNvPr id="5133" name="Picture 13" descr="Image result for icon transparent performance dashboard"/>
          <p:cNvPicPr>
            <a:picLocks noChangeAspect="1" noChangeArrowheads="1"/>
          </p:cNvPicPr>
          <p:nvPr/>
        </p:nvPicPr>
        <p:blipFill>
          <a:blip r:embed="rId19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20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27082" y="5427436"/>
            <a:ext cx="542611" cy="54261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7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8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 rot="16200000">
            <a:off x="554955" y="1974000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2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8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2686149" y="1597529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8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1851458" y="1597529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8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1013013" y="1597529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24" descr="Image result for icon transparent central control"/>
          <p:cNvPicPr>
            <a:picLocks noChangeAspect="1" noChangeArrowheads="1"/>
          </p:cNvPicPr>
          <p:nvPr/>
        </p:nvPicPr>
        <p:blipFill rotWithShape="1">
          <a:blip r:embed="rId21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4876"/>
          <a:stretch/>
        </p:blipFill>
        <p:spPr bwMode="auto">
          <a:xfrm>
            <a:off x="172668" y="2728013"/>
            <a:ext cx="799494" cy="10737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8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 rot="16200000">
            <a:off x="595805" y="4252089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4" descr="Image result for dashboard icon"/>
          <p:cNvPicPr>
            <a:picLocks noChangeAspect="1" noChangeArrowheads="1"/>
          </p:cNvPicPr>
          <p:nvPr/>
        </p:nvPicPr>
        <p:blipFill rotWithShape="1">
          <a:blip r:embed="rId22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t="16772" b="22890"/>
          <a:stretch/>
        </p:blipFill>
        <p:spPr bwMode="auto">
          <a:xfrm>
            <a:off x="4644008" y="1752942"/>
            <a:ext cx="574869" cy="3468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3" name="Tekstvak 72"/>
          <p:cNvSpPr txBox="1"/>
          <p:nvPr/>
        </p:nvSpPr>
        <p:spPr>
          <a:xfrm>
            <a:off x="2267744" y="2177465"/>
            <a:ext cx="1488521" cy="415492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10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sz="1050" dirty="0" err="1">
                <a:solidFill>
                  <a:srgbClr val="2D0054"/>
                </a:solidFill>
              </a:rPr>
              <a:t>Artificial</a:t>
            </a:r>
            <a:r>
              <a:rPr lang="nl-NL" sz="1050" dirty="0">
                <a:solidFill>
                  <a:srgbClr val="2D0054"/>
                </a:solidFill>
              </a:rPr>
              <a:t> Intelligence</a:t>
            </a:r>
          </a:p>
        </p:txBody>
      </p:sp>
      <p:sp>
        <p:nvSpPr>
          <p:cNvPr id="74" name="Tekstvak 73"/>
          <p:cNvSpPr txBox="1"/>
          <p:nvPr/>
        </p:nvSpPr>
        <p:spPr>
          <a:xfrm>
            <a:off x="5796136" y="2177465"/>
            <a:ext cx="855319" cy="415492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10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sz="1050" dirty="0">
                <a:solidFill>
                  <a:srgbClr val="2D0054"/>
                </a:solidFill>
              </a:rPr>
              <a:t>Machine </a:t>
            </a:r>
            <a:r>
              <a:rPr lang="nl-NL" sz="1050" dirty="0" err="1">
                <a:solidFill>
                  <a:srgbClr val="2D0054"/>
                </a:solidFill>
              </a:rPr>
              <a:t>learning</a:t>
            </a:r>
            <a:endParaRPr lang="nl-NL" sz="1050" dirty="0">
              <a:solidFill>
                <a:srgbClr val="2D0054"/>
              </a:solidFill>
            </a:endParaRPr>
          </a:p>
        </p:txBody>
      </p:sp>
      <p:pic>
        <p:nvPicPr>
          <p:cNvPr id="75" name="Picture 2" descr="Image result for icon transparent artificial intelligence"/>
          <p:cNvPicPr>
            <a:picLocks noChangeAspect="1" noChangeArrowheads="1"/>
          </p:cNvPicPr>
          <p:nvPr/>
        </p:nvPicPr>
        <p:blipFill>
          <a:blip r:embed="rId24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25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42772" y="1694888"/>
            <a:ext cx="552005" cy="552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4" descr="Image result for icon transparent machine learning"/>
          <p:cNvPicPr>
            <a:picLocks noChangeAspect="1" noChangeArrowheads="1"/>
          </p:cNvPicPr>
          <p:nvPr/>
        </p:nvPicPr>
        <p:blipFill>
          <a:blip r:embed="rId26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7290" y="1672083"/>
            <a:ext cx="520999" cy="5209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7" name="Tekstvak 76"/>
          <p:cNvSpPr txBox="1"/>
          <p:nvPr/>
        </p:nvSpPr>
        <p:spPr>
          <a:xfrm>
            <a:off x="1385244" y="2177465"/>
            <a:ext cx="1186921" cy="415492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10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sz="1050" dirty="0">
                <a:solidFill>
                  <a:srgbClr val="2D0054"/>
                </a:solidFill>
              </a:rPr>
              <a:t>Intelligence </a:t>
            </a:r>
            <a:r>
              <a:rPr lang="nl-NL" sz="1050" dirty="0" err="1">
                <a:solidFill>
                  <a:srgbClr val="2D0054"/>
                </a:solidFill>
              </a:rPr>
              <a:t>amplification</a:t>
            </a:r>
            <a:endParaRPr lang="nl-NL" sz="1050" dirty="0">
              <a:solidFill>
                <a:srgbClr val="2D0054"/>
              </a:solidFill>
            </a:endParaRPr>
          </a:p>
        </p:txBody>
      </p:sp>
      <p:pic>
        <p:nvPicPr>
          <p:cNvPr id="78" name="Picture 4" descr="Image result for machine learning icon transparent"/>
          <p:cNvPicPr>
            <a:picLocks noChangeAspect="1" noChangeArrowheads="1"/>
          </p:cNvPicPr>
          <p:nvPr/>
        </p:nvPicPr>
        <p:blipFill>
          <a:blip r:embed="rId27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6844" y="1685563"/>
            <a:ext cx="523719" cy="523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9" name="Picture 10" descr="Related image"/>
          <p:cNvPicPr>
            <a:picLocks noChangeAspect="1" noChangeArrowheads="1"/>
          </p:cNvPicPr>
          <p:nvPr/>
        </p:nvPicPr>
        <p:blipFill>
          <a:blip r:embed="rId28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29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14567" y="1780351"/>
            <a:ext cx="497393" cy="337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0" name="Tekstvak 79"/>
          <p:cNvSpPr txBox="1"/>
          <p:nvPr/>
        </p:nvSpPr>
        <p:spPr>
          <a:xfrm>
            <a:off x="6460064" y="2177465"/>
            <a:ext cx="1325477" cy="253910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10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sz="1050" dirty="0">
                <a:solidFill>
                  <a:srgbClr val="2D0054"/>
                </a:solidFill>
              </a:rPr>
              <a:t>Big data</a:t>
            </a:r>
          </a:p>
        </p:txBody>
      </p:sp>
      <p:pic>
        <p:nvPicPr>
          <p:cNvPr id="81" name="Picture 24" descr="Image result for icon transparent big data"/>
          <p:cNvPicPr>
            <a:picLocks noChangeAspect="1" noChangeArrowheads="1"/>
          </p:cNvPicPr>
          <p:nvPr/>
        </p:nvPicPr>
        <p:blipFill>
          <a:blip r:embed="rId30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61742" y="1671780"/>
            <a:ext cx="540152" cy="540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" name="pasted-image.png"/>
          <p:cNvPicPr>
            <a:picLocks noChangeAspect="1"/>
          </p:cNvPicPr>
          <p:nvPr/>
        </p:nvPicPr>
        <p:blipFill>
          <a:blip r:embed="rId13">
            <a:duotone>
              <a:srgbClr val="8064A2">
                <a:shade val="45000"/>
                <a:satMod val="135000"/>
              </a:srgbClr>
              <a:prstClr val="white"/>
            </a:duotone>
            <a:extLst/>
          </a:blip>
          <a:stretch>
            <a:fillRect/>
          </a:stretch>
        </p:blipFill>
        <p:spPr>
          <a:xfrm rot="2346112">
            <a:off x="4910100" y="3162525"/>
            <a:ext cx="615824" cy="615824"/>
          </a:xfrm>
          <a:prstGeom prst="rect">
            <a:avLst/>
          </a:prstGeom>
          <a:noFill/>
        </p:spPr>
      </p:pic>
      <p:sp>
        <p:nvSpPr>
          <p:cNvPr id="93" name="Tekstvak 92"/>
          <p:cNvSpPr txBox="1"/>
          <p:nvPr/>
        </p:nvSpPr>
        <p:spPr>
          <a:xfrm>
            <a:off x="713127" y="3645024"/>
            <a:ext cx="1122569" cy="253910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10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sz="1050" dirty="0">
                <a:solidFill>
                  <a:srgbClr val="2D0054"/>
                </a:solidFill>
              </a:rPr>
              <a:t>Smart </a:t>
            </a:r>
            <a:r>
              <a:rPr lang="nl-NL" sz="1050" dirty="0" smtClean="0">
                <a:solidFill>
                  <a:srgbClr val="2D0054"/>
                </a:solidFill>
              </a:rPr>
              <a:t>bots</a:t>
            </a:r>
            <a:endParaRPr lang="nl-NL" sz="1050" dirty="0">
              <a:solidFill>
                <a:srgbClr val="2D0054"/>
              </a:solidFill>
            </a:endParaRPr>
          </a:p>
        </p:txBody>
      </p:sp>
      <p:pic>
        <p:nvPicPr>
          <p:cNvPr id="94" name="Picture 8" descr="Related image">
            <a:hlinkClick r:id="rId31"/>
          </p:cNvPr>
          <p:cNvPicPr>
            <a:picLocks noChangeAspect="1" noChangeArrowheads="1"/>
          </p:cNvPicPr>
          <p:nvPr/>
        </p:nvPicPr>
        <p:blipFill>
          <a:blip r:embed="rId32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71126" y="2750811"/>
            <a:ext cx="894213" cy="8942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5" name="Picture 10" descr="Image result for icon transparent action"/>
          <p:cNvPicPr>
            <a:picLocks noChangeAspect="1" noChangeArrowheads="1"/>
          </p:cNvPicPr>
          <p:nvPr/>
        </p:nvPicPr>
        <p:blipFill>
          <a:blip r:embed="rId33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203" y="4963427"/>
            <a:ext cx="704874" cy="70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6" name="Tekstvak 95"/>
          <p:cNvSpPr txBox="1"/>
          <p:nvPr/>
        </p:nvSpPr>
        <p:spPr>
          <a:xfrm>
            <a:off x="1115616" y="5665505"/>
            <a:ext cx="1219062" cy="253910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05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dirty="0" err="1">
                <a:solidFill>
                  <a:srgbClr val="2D0054"/>
                </a:solidFill>
              </a:rPr>
              <a:t>Intervention</a:t>
            </a:r>
            <a:endParaRPr lang="nl-NL" dirty="0">
              <a:solidFill>
                <a:srgbClr val="2D0054"/>
              </a:solidFill>
            </a:endParaRPr>
          </a:p>
        </p:txBody>
      </p:sp>
      <p:sp>
        <p:nvSpPr>
          <p:cNvPr id="97" name="Tekstvak 96"/>
          <p:cNvSpPr txBox="1"/>
          <p:nvPr/>
        </p:nvSpPr>
        <p:spPr>
          <a:xfrm>
            <a:off x="37189" y="5657978"/>
            <a:ext cx="1075346" cy="261604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05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dirty="0">
                <a:solidFill>
                  <a:srgbClr val="2D0054"/>
                </a:solidFill>
              </a:rPr>
              <a:t>Action plan</a:t>
            </a:r>
          </a:p>
        </p:txBody>
      </p:sp>
      <p:pic>
        <p:nvPicPr>
          <p:cNvPr id="98" name="Picture 14" descr="Image result for icon transparent action plan"/>
          <p:cNvPicPr>
            <a:picLocks noChangeAspect="1" noChangeArrowheads="1"/>
          </p:cNvPicPr>
          <p:nvPr/>
        </p:nvPicPr>
        <p:blipFill>
          <a:blip r:embed="rId34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5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668" y="4959610"/>
            <a:ext cx="711758" cy="71175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9" name="Tekstvak 98"/>
          <p:cNvSpPr txBox="1"/>
          <p:nvPr/>
        </p:nvSpPr>
        <p:spPr>
          <a:xfrm>
            <a:off x="1475594" y="2649112"/>
            <a:ext cx="503110" cy="707880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ctr"/>
            <a:r>
              <a:rPr lang="nl-NL" sz="4000" dirty="0">
                <a:solidFill>
                  <a:srgbClr val="2D0054"/>
                </a:solidFill>
                <a:latin typeface="+mj-lt"/>
              </a:rPr>
              <a:t>?</a:t>
            </a:r>
            <a:endParaRPr lang="nl-NL" sz="4000" b="1" dirty="0">
              <a:solidFill>
                <a:srgbClr val="2D0054"/>
              </a:solidFill>
              <a:latin typeface="+mj-lt"/>
            </a:endParaRPr>
          </a:p>
        </p:txBody>
      </p:sp>
      <p:pic>
        <p:nvPicPr>
          <p:cNvPr id="100" name="pasted-image.png"/>
          <p:cNvPicPr>
            <a:picLocks noChangeAspect="1"/>
          </p:cNvPicPr>
          <p:nvPr/>
        </p:nvPicPr>
        <p:blipFill>
          <a:blip r:embed="rId13">
            <a:duotone>
              <a:srgbClr val="8064A2">
                <a:shade val="45000"/>
                <a:satMod val="135000"/>
              </a:srgbClr>
              <a:prstClr val="white"/>
            </a:duotone>
            <a:extLst/>
          </a:blip>
          <a:stretch>
            <a:fillRect/>
          </a:stretch>
        </p:blipFill>
        <p:spPr>
          <a:xfrm rot="19226542">
            <a:off x="3470558" y="3162866"/>
            <a:ext cx="615824" cy="615824"/>
          </a:xfrm>
          <a:prstGeom prst="rect">
            <a:avLst/>
          </a:prstGeom>
          <a:noFill/>
        </p:spPr>
      </p:pic>
      <p:sp>
        <p:nvSpPr>
          <p:cNvPr id="102" name="Tekstvak 101"/>
          <p:cNvSpPr txBox="1"/>
          <p:nvPr/>
        </p:nvSpPr>
        <p:spPr>
          <a:xfrm>
            <a:off x="3899974" y="5228243"/>
            <a:ext cx="1219062" cy="253910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05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dirty="0" smtClean="0">
                <a:solidFill>
                  <a:srgbClr val="2D0054"/>
                </a:solidFill>
              </a:rPr>
              <a:t>High uptime!</a:t>
            </a:r>
            <a:endParaRPr lang="nl-NL" dirty="0">
              <a:solidFill>
                <a:srgbClr val="2D0054"/>
              </a:solidFill>
            </a:endParaRPr>
          </a:p>
        </p:txBody>
      </p:sp>
      <p:pic>
        <p:nvPicPr>
          <p:cNvPr id="103" name="pasted-image.png"/>
          <p:cNvPicPr>
            <a:picLocks noChangeAspect="1"/>
          </p:cNvPicPr>
          <p:nvPr/>
        </p:nvPicPr>
        <p:blipFill>
          <a:blip r:embed="rId13">
            <a:duotone>
              <a:srgbClr val="8064A2">
                <a:shade val="45000"/>
                <a:satMod val="135000"/>
              </a:srgbClr>
              <a:prstClr val="white"/>
            </a:duotone>
            <a:extLst/>
          </a:blip>
          <a:stretch>
            <a:fillRect/>
          </a:stretch>
        </p:blipFill>
        <p:spPr>
          <a:xfrm rot="2346112">
            <a:off x="5652103" y="4211730"/>
            <a:ext cx="615824" cy="615824"/>
          </a:xfrm>
          <a:prstGeom prst="rect">
            <a:avLst/>
          </a:prstGeom>
          <a:noFill/>
        </p:spPr>
      </p:pic>
      <p:pic>
        <p:nvPicPr>
          <p:cNvPr id="104" name="pasted-image.png"/>
          <p:cNvPicPr>
            <a:picLocks noChangeAspect="1"/>
          </p:cNvPicPr>
          <p:nvPr/>
        </p:nvPicPr>
        <p:blipFill>
          <a:blip r:embed="rId13">
            <a:duotone>
              <a:srgbClr val="8064A2">
                <a:shade val="45000"/>
                <a:satMod val="135000"/>
              </a:srgbClr>
              <a:prstClr val="white"/>
            </a:duotone>
            <a:extLst/>
          </a:blip>
          <a:stretch>
            <a:fillRect/>
          </a:stretch>
        </p:blipFill>
        <p:spPr>
          <a:xfrm rot="19226542">
            <a:off x="2511309" y="4271774"/>
            <a:ext cx="615824" cy="615824"/>
          </a:xfrm>
          <a:prstGeom prst="rect">
            <a:avLst/>
          </a:prstGeom>
          <a:noFill/>
        </p:spPr>
      </p:pic>
      <p:sp>
        <p:nvSpPr>
          <p:cNvPr id="106" name="Tekstvak 105"/>
          <p:cNvSpPr txBox="1"/>
          <p:nvPr/>
        </p:nvSpPr>
        <p:spPr>
          <a:xfrm>
            <a:off x="7294231" y="5587308"/>
            <a:ext cx="1219062" cy="577075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05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dirty="0" smtClean="0">
                <a:solidFill>
                  <a:srgbClr val="2D0054"/>
                </a:solidFill>
              </a:rPr>
              <a:t>Real-time information </a:t>
            </a:r>
            <a:r>
              <a:rPr lang="nl-NL" dirty="0" err="1" smtClean="0">
                <a:solidFill>
                  <a:srgbClr val="2D0054"/>
                </a:solidFill>
              </a:rPr>
              <a:t>sharing</a:t>
            </a:r>
            <a:endParaRPr lang="nl-NL" dirty="0">
              <a:solidFill>
                <a:srgbClr val="2D0054"/>
              </a:solidFill>
            </a:endParaRPr>
          </a:p>
        </p:txBody>
      </p:sp>
      <p:pic>
        <p:nvPicPr>
          <p:cNvPr id="107" name="Picture 36" descr="Image result for icon transparent drone package"/>
          <p:cNvPicPr>
            <a:picLocks noChangeAspect="1" noChangeArrowheads="1"/>
          </p:cNvPicPr>
          <p:nvPr/>
        </p:nvPicPr>
        <p:blipFill>
          <a:blip r:embed="rId36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7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74159" y="4512722"/>
            <a:ext cx="564212" cy="564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Image result for icon transparent blockchain"/>
          <p:cNvPicPr>
            <a:picLocks noChangeAspect="1" noChangeArrowheads="1"/>
          </p:cNvPicPr>
          <p:nvPr/>
        </p:nvPicPr>
        <p:blipFill>
          <a:blip r:embed="rId38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11239" y="2649112"/>
            <a:ext cx="574302" cy="574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Tekstvak 60"/>
          <p:cNvSpPr txBox="1"/>
          <p:nvPr/>
        </p:nvSpPr>
        <p:spPr>
          <a:xfrm>
            <a:off x="6979542" y="3271627"/>
            <a:ext cx="1037695" cy="253910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10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sz="1050" dirty="0" smtClean="0">
                <a:solidFill>
                  <a:srgbClr val="2D0054"/>
                </a:solidFill>
              </a:rPr>
              <a:t>Blockchain</a:t>
            </a:r>
            <a:endParaRPr lang="nl-NL" sz="1050" dirty="0">
              <a:solidFill>
                <a:srgbClr val="2D0054"/>
              </a:solidFill>
            </a:endParaRPr>
          </a:p>
        </p:txBody>
      </p:sp>
      <p:pic>
        <p:nvPicPr>
          <p:cNvPr id="2050" name="Picture 2" descr="Image result for icon transparent richting"/>
          <p:cNvPicPr>
            <a:picLocks noChangeAspect="1" noChangeArrowheads="1"/>
          </p:cNvPicPr>
          <p:nvPr/>
        </p:nvPicPr>
        <p:blipFill>
          <a:blip r:embed="rId39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1752" y="6114111"/>
            <a:ext cx="448102" cy="4052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7" name="Tekstvak 66"/>
          <p:cNvSpPr txBox="1"/>
          <p:nvPr/>
        </p:nvSpPr>
        <p:spPr>
          <a:xfrm>
            <a:off x="7289854" y="6232082"/>
            <a:ext cx="1712138" cy="253910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050">
                <a:solidFill>
                  <a:srgbClr val="262678"/>
                </a:solidFill>
                <a:latin typeface="+mj-lt"/>
              </a:defRPr>
            </a:lvl1pPr>
          </a:lstStyle>
          <a:p>
            <a:pPr algn="l"/>
            <a:r>
              <a:rPr lang="nl-NL" b="0" i="1" dirty="0" err="1" smtClean="0">
                <a:solidFill>
                  <a:srgbClr val="2D0054"/>
                </a:solidFill>
              </a:rPr>
              <a:t>Marconi</a:t>
            </a:r>
            <a:r>
              <a:rPr lang="nl-NL" b="0" i="1" dirty="0" smtClean="0">
                <a:solidFill>
                  <a:srgbClr val="2D0054"/>
                </a:solidFill>
              </a:rPr>
              <a:t>, </a:t>
            </a:r>
            <a:r>
              <a:rPr lang="nl-NL" b="0" i="1" dirty="0" err="1" smtClean="0">
                <a:solidFill>
                  <a:srgbClr val="2D0054"/>
                </a:solidFill>
              </a:rPr>
              <a:t>ProSeLoNext</a:t>
            </a:r>
            <a:endParaRPr lang="nl-NL" b="0" i="1" dirty="0">
              <a:solidFill>
                <a:srgbClr val="2D0054"/>
              </a:solidFill>
            </a:endParaRPr>
          </a:p>
        </p:txBody>
      </p:sp>
      <p:sp>
        <p:nvSpPr>
          <p:cNvPr id="69" name="Text Box 98"/>
          <p:cNvSpPr txBox="1">
            <a:spLocks noChangeArrowheads="1"/>
          </p:cNvSpPr>
          <p:nvPr/>
        </p:nvSpPr>
        <p:spPr bwMode="auto">
          <a:xfrm>
            <a:off x="1692275" y="15875"/>
            <a:ext cx="74168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r>
              <a:rPr lang="en-US" sz="1200" b="0" i="1" dirty="0" smtClean="0">
                <a:solidFill>
                  <a:srgbClr val="410054"/>
                </a:solidFill>
              </a:rPr>
              <a:t>Real-time Uptime in High Tech</a:t>
            </a:r>
            <a:endParaRPr lang="nl-NL" sz="1200" b="0" i="1" dirty="0">
              <a:solidFill>
                <a:srgbClr val="4100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1653239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7" presetID="5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3663 0.00046 L -0.04253 0.04809 C -0.04392 0.0578 -0.04461 0.07283 -0.04461 0.08855 C -0.04461 0.10659 -0.04392 0.12092 -0.04253 0.13063 L -0.03663 0.17872 " pathEditMode="relative" rAng="0" ptsTypes="FffFF">
                                      <p:cBhvr>
                                        <p:cTn id="98" dur="2000" fill="hold"/>
                                        <p:tgtEl>
                                          <p:spTgt spid="10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399" y="8902"/>
                                    </p:animMotion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/>
      <p:bldP spid="73" grpId="0"/>
      <p:bldP spid="74" grpId="0"/>
      <p:bldP spid="77" grpId="0"/>
      <p:bldP spid="80" grpId="0"/>
      <p:bldP spid="93" grpId="0"/>
      <p:bldP spid="96" grpId="0"/>
      <p:bldP spid="97" grpId="0"/>
      <p:bldP spid="99" grpId="0"/>
      <p:bldP spid="102" grpId="0"/>
      <p:bldP spid="106" grpId="0"/>
      <p:bldP spid="61" grpId="0"/>
      <p:bldP spid="67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6" name="Picture 22" descr="Image result for icon transparent offshore platform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634111"/>
            <a:ext cx="817264" cy="861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6725" y="333375"/>
            <a:ext cx="7561263" cy="1079500"/>
          </a:xfrm>
          <a:noFill/>
        </p:spPr>
        <p:txBody>
          <a:bodyPr/>
          <a:lstStyle/>
          <a:p>
            <a:pPr eaLnBrk="1" hangingPunct="1">
              <a:tabLst>
                <a:tab pos="536575" algn="l"/>
              </a:tabLst>
            </a:pPr>
            <a:r>
              <a:rPr lang="nl-NL" sz="2400" dirty="0" err="1" smtClean="0"/>
              <a:t>Innovations</a:t>
            </a:r>
            <a:r>
              <a:rPr lang="nl-NL" sz="2400" dirty="0"/>
              <a:t>: </a:t>
            </a:r>
            <a:r>
              <a:rPr lang="nl-NL" sz="2400" dirty="0" err="1"/>
              <a:t>dreams</a:t>
            </a:r>
            <a:r>
              <a:rPr lang="nl-NL" sz="2400" dirty="0"/>
              <a:t> or </a:t>
            </a:r>
            <a:r>
              <a:rPr lang="nl-NL" sz="2400" dirty="0" err="1"/>
              <a:t>practice</a:t>
            </a:r>
            <a:r>
              <a:rPr lang="nl-NL" sz="2400" dirty="0" smtClean="0"/>
              <a:t>?</a:t>
            </a:r>
            <a:br>
              <a:rPr lang="nl-NL" sz="2400" dirty="0" smtClean="0"/>
            </a:br>
            <a:r>
              <a:rPr lang="nl-NL" sz="2400" dirty="0"/>
              <a:t>	</a:t>
            </a:r>
            <a:r>
              <a:rPr lang="nl-NL" sz="1800" b="0" i="1" dirty="0" smtClean="0"/>
              <a:t>Remote </a:t>
            </a:r>
            <a:r>
              <a:rPr lang="nl-NL" sz="1800" b="0" i="1" dirty="0" err="1" smtClean="0"/>
              <a:t>diagnostics</a:t>
            </a:r>
            <a:r>
              <a:rPr lang="nl-NL" sz="1800" b="0" i="1" dirty="0" smtClean="0"/>
              <a:t> </a:t>
            </a:r>
            <a:r>
              <a:rPr lang="nl-NL" sz="1800" b="0" i="1" dirty="0" err="1" smtClean="0"/>
              <a:t>enables</a:t>
            </a:r>
            <a:r>
              <a:rPr lang="nl-NL" sz="1800" b="0" i="1" dirty="0" smtClean="0"/>
              <a:t> </a:t>
            </a:r>
            <a:r>
              <a:rPr lang="nl-NL" sz="1800" b="0" i="1" dirty="0" err="1" smtClean="0"/>
              <a:t>lean</a:t>
            </a:r>
            <a:r>
              <a:rPr lang="nl-NL" sz="1800" b="0" i="1" dirty="0" smtClean="0"/>
              <a:t> </a:t>
            </a:r>
            <a:r>
              <a:rPr lang="nl-NL" sz="1800" b="0" i="1" dirty="0" err="1" smtClean="0"/>
              <a:t>supply</a:t>
            </a:r>
            <a:r>
              <a:rPr lang="nl-NL" sz="1800" b="0" i="1" dirty="0" smtClean="0"/>
              <a:t> chain!</a:t>
            </a:r>
          </a:p>
        </p:txBody>
      </p:sp>
      <p:sp>
        <p:nvSpPr>
          <p:cNvPr id="17" name="Tijdelijke aanduiding voor dianummer 4"/>
          <p:cNvSpPr>
            <a:spLocks noGrp="1"/>
          </p:cNvSpPr>
          <p:nvPr>
            <p:ph type="sldNum" sz="quarter" idx="10"/>
          </p:nvPr>
        </p:nvSpPr>
        <p:spPr>
          <a:xfrm>
            <a:off x="468313" y="6553200"/>
            <a:ext cx="2133600" cy="260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8A09A539-E43C-4107-AB78-FD6B2C0F781B}" type="slidenum">
              <a:rPr lang="nl-NL" b="0" smtClean="0">
                <a:solidFill>
                  <a:schemeClr val="bg1"/>
                </a:solidFill>
              </a:rPr>
              <a:pPr eaLnBrk="1" hangingPunct="1"/>
              <a:t>5</a:t>
            </a:fld>
            <a:endParaRPr lang="nl-NL" b="0" smtClean="0">
              <a:solidFill>
                <a:schemeClr val="bg1"/>
              </a:solidFill>
            </a:endParaRPr>
          </a:p>
        </p:txBody>
      </p:sp>
      <p:pic>
        <p:nvPicPr>
          <p:cNvPr id="1030" name="Picture 6" descr="Related image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607" y="5013176"/>
            <a:ext cx="1191168" cy="59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icon transparent ship water harbor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9763"/>
          <a:stretch/>
        </p:blipFill>
        <p:spPr bwMode="auto">
          <a:xfrm flipH="1">
            <a:off x="3814552" y="5968109"/>
            <a:ext cx="657987" cy="527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 for icon transparent wind turbine"/>
          <p:cNvPicPr>
            <a:picLocks noChangeAspect="1" noChangeArrowheads="1"/>
          </p:cNvPicPr>
          <p:nvPr/>
        </p:nvPicPr>
        <p:blipFill>
          <a:blip r:embed="rId7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690" y="5617837"/>
            <a:ext cx="864095" cy="86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Image result for icon transparent train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839" y="5892888"/>
            <a:ext cx="680353" cy="54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Image result for icon transparent apache helicopter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211" y="5185754"/>
            <a:ext cx="563613" cy="259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Related image"/>
          <p:cNvPicPr>
            <a:picLocks noChangeAspect="1" noChangeArrowheads="1"/>
          </p:cNvPicPr>
          <p:nvPr/>
        </p:nvPicPr>
        <p:blipFill rotWithShape="1">
          <a:blip r:embed="rId10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34" t="43786" r="4942" b="43109"/>
          <a:stretch/>
        </p:blipFill>
        <p:spPr bwMode="auto">
          <a:xfrm>
            <a:off x="4472539" y="6424074"/>
            <a:ext cx="1827653" cy="71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Afbeelding 49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235" y="2674601"/>
            <a:ext cx="652911" cy="652911"/>
          </a:xfrm>
          <a:prstGeom prst="rect">
            <a:avLst/>
          </a:prstGeom>
          <a:noFill/>
        </p:spPr>
      </p:pic>
      <p:pic>
        <p:nvPicPr>
          <p:cNvPr id="84" name="Afbeelding 83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718" y="3903585"/>
            <a:ext cx="353946" cy="353946"/>
          </a:xfrm>
          <a:prstGeom prst="rect">
            <a:avLst/>
          </a:prstGeom>
          <a:noFill/>
        </p:spPr>
      </p:pic>
      <p:pic>
        <p:nvPicPr>
          <p:cNvPr id="85" name="Afbeelding 84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134" y="4659230"/>
            <a:ext cx="353946" cy="353946"/>
          </a:xfrm>
          <a:prstGeom prst="rect">
            <a:avLst/>
          </a:prstGeom>
          <a:noFill/>
        </p:spPr>
      </p:pic>
      <p:pic>
        <p:nvPicPr>
          <p:cNvPr id="86" name="Afbeelding 85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718" y="4659230"/>
            <a:ext cx="353946" cy="353946"/>
          </a:xfrm>
          <a:prstGeom prst="rect">
            <a:avLst/>
          </a:prstGeom>
          <a:noFill/>
        </p:spPr>
      </p:pic>
      <p:pic>
        <p:nvPicPr>
          <p:cNvPr id="87" name="Afbeelding 86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142" y="4659230"/>
            <a:ext cx="353946" cy="353946"/>
          </a:xfrm>
          <a:prstGeom prst="rect">
            <a:avLst/>
          </a:prstGeom>
          <a:noFill/>
        </p:spPr>
      </p:pic>
      <p:cxnSp>
        <p:nvCxnSpPr>
          <p:cNvPr id="88" name="Rechte verbindingslijn met pijl 87"/>
          <p:cNvCxnSpPr>
            <a:stCxn id="84" idx="2"/>
            <a:endCxn id="87" idx="0"/>
          </p:cNvCxnSpPr>
          <p:nvPr/>
        </p:nvCxnSpPr>
        <p:spPr bwMode="auto">
          <a:xfrm>
            <a:off x="4455691" y="4257531"/>
            <a:ext cx="731424" cy="401699"/>
          </a:xfrm>
          <a:prstGeom prst="straightConnector1">
            <a:avLst/>
          </a:prstGeom>
          <a:noFill/>
          <a:ln w="28575" cap="flat" cmpd="sng" algn="ctr">
            <a:solidFill>
              <a:schemeClr val="bg2">
                <a:lumMod val="75000"/>
                <a:alpha val="6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89" name="Rechte verbindingslijn met pijl 88"/>
          <p:cNvCxnSpPr>
            <a:stCxn id="84" idx="2"/>
            <a:endCxn id="86" idx="0"/>
          </p:cNvCxnSpPr>
          <p:nvPr/>
        </p:nvCxnSpPr>
        <p:spPr bwMode="auto">
          <a:xfrm>
            <a:off x="4455691" y="4257531"/>
            <a:ext cx="0" cy="401699"/>
          </a:xfrm>
          <a:prstGeom prst="straightConnector1">
            <a:avLst/>
          </a:prstGeom>
          <a:noFill/>
          <a:ln w="28575" cap="flat" cmpd="sng" algn="ctr">
            <a:solidFill>
              <a:schemeClr val="bg2">
                <a:lumMod val="75000"/>
                <a:alpha val="6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90" name="Rechte verbindingslijn met pijl 89"/>
          <p:cNvCxnSpPr>
            <a:stCxn id="84" idx="2"/>
            <a:endCxn id="85" idx="0"/>
          </p:cNvCxnSpPr>
          <p:nvPr/>
        </p:nvCxnSpPr>
        <p:spPr bwMode="auto">
          <a:xfrm flipH="1">
            <a:off x="3736107" y="4257531"/>
            <a:ext cx="719584" cy="401699"/>
          </a:xfrm>
          <a:prstGeom prst="straightConnector1">
            <a:avLst/>
          </a:prstGeom>
          <a:noFill/>
          <a:ln w="28575" cap="flat" cmpd="sng" algn="ctr">
            <a:solidFill>
              <a:schemeClr val="bg2">
                <a:lumMod val="75000"/>
                <a:alpha val="6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91" name="Rechte verbindingslijn met pijl 90"/>
          <p:cNvCxnSpPr>
            <a:stCxn id="50" idx="2"/>
            <a:endCxn id="84" idx="0"/>
          </p:cNvCxnSpPr>
          <p:nvPr/>
        </p:nvCxnSpPr>
        <p:spPr bwMode="auto">
          <a:xfrm>
            <a:off x="4455691" y="3327512"/>
            <a:ext cx="0" cy="576073"/>
          </a:xfrm>
          <a:prstGeom prst="straightConnector1">
            <a:avLst/>
          </a:prstGeom>
          <a:noFill/>
          <a:ln w="28575" cap="flat" cmpd="sng" algn="ctr">
            <a:solidFill>
              <a:schemeClr val="bg2">
                <a:lumMod val="75000"/>
                <a:alpha val="6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67" name="Picture 34" descr="Image result for icon transparent drone"/>
          <p:cNvPicPr>
            <a:picLocks noChangeAspect="1" noChangeArrowheads="1"/>
          </p:cNvPicPr>
          <p:nvPr/>
        </p:nvPicPr>
        <p:blipFill>
          <a:blip r:embed="rId13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4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94482" y="4337776"/>
            <a:ext cx="610601" cy="610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9" name="Picture 22" descr="Image result for SERVICE ENGINEER ICON TRANSPARENT"/>
          <p:cNvPicPr>
            <a:picLocks noChangeAspect="1" noChangeArrowheads="1"/>
          </p:cNvPicPr>
          <p:nvPr/>
        </p:nvPicPr>
        <p:blipFill>
          <a:blip r:embed="rId15" cstate="print">
            <a:duotone>
              <a:srgbClr val="E79A1F">
                <a:shade val="45000"/>
                <a:satMod val="135000"/>
              </a:srgbClr>
              <a:prstClr val="white"/>
            </a:duotone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5652120" y="3912012"/>
            <a:ext cx="333891" cy="38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0" name="Picture 22" descr="Image result for SERVICE ENGINEER ICON TRANSPARENT"/>
          <p:cNvPicPr>
            <a:picLocks noChangeAspect="1" noChangeArrowheads="1"/>
          </p:cNvPicPr>
          <p:nvPr/>
        </p:nvPicPr>
        <p:blipFill>
          <a:blip r:embed="rId15" cstate="print">
            <a:duotone>
              <a:srgbClr val="E79A1F">
                <a:shade val="45000"/>
                <a:satMod val="135000"/>
              </a:srgbClr>
              <a:prstClr val="white"/>
            </a:duotone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015227" y="3912012"/>
            <a:ext cx="333891" cy="38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22" descr="Image result for SERVICE ENGINEER ICON TRANSPARENT"/>
          <p:cNvPicPr>
            <a:picLocks noChangeAspect="1" noChangeArrowheads="1"/>
          </p:cNvPicPr>
          <p:nvPr/>
        </p:nvPicPr>
        <p:blipFill>
          <a:blip r:embed="rId15" cstate="print">
            <a:duotone>
              <a:srgbClr val="E79A1F">
                <a:shade val="45000"/>
                <a:satMod val="135000"/>
              </a:srgbClr>
              <a:prstClr val="white"/>
            </a:duotone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390514" y="3912012"/>
            <a:ext cx="333891" cy="38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3" name="Picture 22" descr="Image result for SERVICE ENGINEER ICON TRANSPARENT"/>
          <p:cNvPicPr>
            <a:picLocks noChangeAspect="1" noChangeArrowheads="1"/>
          </p:cNvPicPr>
          <p:nvPr/>
        </p:nvPicPr>
        <p:blipFill>
          <a:blip r:embed="rId15" cstate="print">
            <a:duotone>
              <a:srgbClr val="E79A1F">
                <a:shade val="45000"/>
                <a:satMod val="135000"/>
              </a:srgbClr>
              <a:prstClr val="white"/>
            </a:duotone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765394" y="3912012"/>
            <a:ext cx="333891" cy="38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4" name="Picture 22" descr="Image result for SERVICE ENGINEER ICON TRANSPARENT"/>
          <p:cNvPicPr>
            <a:picLocks noChangeAspect="1" noChangeArrowheads="1"/>
          </p:cNvPicPr>
          <p:nvPr/>
        </p:nvPicPr>
        <p:blipFill>
          <a:blip r:embed="rId1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38507" y="3912012"/>
            <a:ext cx="333891" cy="38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5" name="Picture 22" descr="Image result for SERVICE ENGINEER ICON TRANSPARENT"/>
          <p:cNvPicPr>
            <a:picLocks noChangeAspect="1" noChangeArrowheads="1"/>
          </p:cNvPicPr>
          <p:nvPr/>
        </p:nvPicPr>
        <p:blipFill>
          <a:blip r:embed="rId1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15829" y="3912012"/>
            <a:ext cx="333891" cy="38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6" name="Picture 22" descr="Image result for SERVICE ENGINEER ICON TRANSPARENT"/>
          <p:cNvPicPr>
            <a:picLocks noChangeAspect="1" noChangeArrowheads="1"/>
          </p:cNvPicPr>
          <p:nvPr/>
        </p:nvPicPr>
        <p:blipFill>
          <a:blip r:embed="rId1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890532" y="3912012"/>
            <a:ext cx="333891" cy="38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7" name="Picture 22" descr="Image result for SERVICE ENGINEER ICON TRANSPARENT"/>
          <p:cNvPicPr>
            <a:picLocks noChangeAspect="1" noChangeArrowheads="1"/>
          </p:cNvPicPr>
          <p:nvPr/>
        </p:nvPicPr>
        <p:blipFill>
          <a:blip r:embed="rId15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65819" y="3912012"/>
            <a:ext cx="333891" cy="38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3" name="Picture 19" descr="Related image"/>
          <p:cNvPicPr>
            <a:picLocks noChangeAspect="1" noChangeArrowheads="1"/>
          </p:cNvPicPr>
          <p:nvPr/>
        </p:nvPicPr>
        <p:blipFill>
          <a:blip r:embed="rId17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4827" y="3250507"/>
            <a:ext cx="572004" cy="573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7" name="Tekstvak 46"/>
          <p:cNvSpPr txBox="1"/>
          <p:nvPr/>
        </p:nvSpPr>
        <p:spPr>
          <a:xfrm>
            <a:off x="2924483" y="5193914"/>
            <a:ext cx="1219062" cy="415492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05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dirty="0" smtClean="0">
                <a:solidFill>
                  <a:srgbClr val="2D0054"/>
                </a:solidFill>
              </a:rPr>
              <a:t>Drone </a:t>
            </a:r>
            <a:r>
              <a:rPr lang="nl-NL" dirty="0" err="1" smtClean="0">
                <a:solidFill>
                  <a:srgbClr val="2D0054"/>
                </a:solidFill>
              </a:rPr>
              <a:t>inspections</a:t>
            </a:r>
            <a:endParaRPr lang="nl-NL" dirty="0">
              <a:solidFill>
                <a:srgbClr val="2D0054"/>
              </a:solidFill>
            </a:endParaRPr>
          </a:p>
        </p:txBody>
      </p:sp>
      <p:sp>
        <p:nvSpPr>
          <p:cNvPr id="48" name="Tekstvak 47"/>
          <p:cNvSpPr txBox="1"/>
          <p:nvPr/>
        </p:nvSpPr>
        <p:spPr>
          <a:xfrm>
            <a:off x="5148064" y="2725476"/>
            <a:ext cx="2396701" cy="415492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05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dirty="0" err="1">
                <a:solidFill>
                  <a:srgbClr val="2D0054"/>
                </a:solidFill>
              </a:rPr>
              <a:t>Centralization</a:t>
            </a:r>
            <a:r>
              <a:rPr lang="nl-NL" dirty="0">
                <a:solidFill>
                  <a:srgbClr val="2D0054"/>
                </a:solidFill>
              </a:rPr>
              <a:t> of skills </a:t>
            </a:r>
            <a:r>
              <a:rPr lang="nl-NL" dirty="0" err="1">
                <a:solidFill>
                  <a:srgbClr val="2D0054"/>
                </a:solidFill>
              </a:rPr>
              <a:t>through</a:t>
            </a:r>
            <a:r>
              <a:rPr lang="nl-NL" dirty="0">
                <a:solidFill>
                  <a:srgbClr val="2D0054"/>
                </a:solidFill>
              </a:rPr>
              <a:t> </a:t>
            </a:r>
            <a:r>
              <a:rPr lang="nl-NL" dirty="0" err="1">
                <a:solidFill>
                  <a:srgbClr val="2D0054"/>
                </a:solidFill>
              </a:rPr>
              <a:t>augmented</a:t>
            </a:r>
            <a:r>
              <a:rPr lang="nl-NL" dirty="0">
                <a:solidFill>
                  <a:srgbClr val="2D0054"/>
                </a:solidFill>
              </a:rPr>
              <a:t> </a:t>
            </a:r>
            <a:r>
              <a:rPr lang="nl-NL" dirty="0" err="1">
                <a:solidFill>
                  <a:srgbClr val="2D0054"/>
                </a:solidFill>
              </a:rPr>
              <a:t>reality</a:t>
            </a:r>
            <a:endParaRPr lang="nl-NL" dirty="0">
              <a:solidFill>
                <a:srgbClr val="2D0054"/>
              </a:solidFill>
            </a:endParaRPr>
          </a:p>
        </p:txBody>
      </p:sp>
      <p:sp>
        <p:nvSpPr>
          <p:cNvPr id="49" name="Rechthoek 48"/>
          <p:cNvSpPr/>
          <p:nvPr/>
        </p:nvSpPr>
        <p:spPr bwMode="auto">
          <a:xfrm>
            <a:off x="555792" y="1772815"/>
            <a:ext cx="8192671" cy="276993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Remote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diagnostics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reduces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unnecessary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 site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visits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and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uncertainty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 in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the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repair</a:t>
            </a:r>
            <a:r>
              <a:rPr lang="nl-NL" sz="120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200" i="1" dirty="0" err="1" smtClean="0">
                <a:solidFill>
                  <a:srgbClr val="2D0054"/>
                </a:solidFill>
                <a:latin typeface="+mj-lt"/>
              </a:rPr>
              <a:t>process</a:t>
            </a:r>
            <a:endParaRPr lang="nl-NL" sz="1200" i="1" dirty="0">
              <a:solidFill>
                <a:srgbClr val="2D0054"/>
              </a:solidFill>
              <a:latin typeface="+mj-lt"/>
            </a:endParaRPr>
          </a:p>
        </p:txBody>
      </p:sp>
      <p:pic>
        <p:nvPicPr>
          <p:cNvPr id="1053" name="Picture 29" descr="Related image"/>
          <p:cNvPicPr>
            <a:picLocks noChangeAspect="1" noChangeArrowheads="1"/>
          </p:cNvPicPr>
          <p:nvPr/>
        </p:nvPicPr>
        <p:blipFill>
          <a:blip r:embed="rId18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26249" y="3594060"/>
            <a:ext cx="713766" cy="7137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9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1251948" y="4066858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2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9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18" t="40414" b="51376"/>
          <a:stretch/>
        </p:blipFill>
        <p:spPr bwMode="auto">
          <a:xfrm rot="16200000">
            <a:off x="1003400" y="4438328"/>
            <a:ext cx="718970" cy="7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3" name="Picture 17" descr="Related image"/>
          <p:cNvPicPr>
            <a:picLocks noChangeAspect="1" noChangeArrowheads="1"/>
          </p:cNvPicPr>
          <p:nvPr/>
        </p:nvPicPr>
        <p:blipFill>
          <a:blip r:embed="rId20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0940" y="4869160"/>
            <a:ext cx="479917" cy="47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4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9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1324494" y="5975184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6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9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2987824" y="4062983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7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9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118" t="40414" b="51376"/>
          <a:stretch/>
        </p:blipFill>
        <p:spPr bwMode="auto">
          <a:xfrm rot="16200000">
            <a:off x="998089" y="5694312"/>
            <a:ext cx="718970" cy="767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8" name="Tekstvak 77"/>
          <p:cNvSpPr txBox="1"/>
          <p:nvPr/>
        </p:nvSpPr>
        <p:spPr>
          <a:xfrm>
            <a:off x="138512" y="4437112"/>
            <a:ext cx="1219062" cy="577075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05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dirty="0" err="1" smtClean="0">
                <a:solidFill>
                  <a:srgbClr val="2D0054"/>
                </a:solidFill>
              </a:rPr>
              <a:t>Failed</a:t>
            </a:r>
            <a:r>
              <a:rPr lang="nl-NL" dirty="0" smtClean="0">
                <a:solidFill>
                  <a:srgbClr val="2D0054"/>
                </a:solidFill>
              </a:rPr>
              <a:t> </a:t>
            </a:r>
            <a:r>
              <a:rPr lang="nl-NL" dirty="0" err="1" smtClean="0">
                <a:solidFill>
                  <a:srgbClr val="2D0054"/>
                </a:solidFill>
              </a:rPr>
              <a:t>parts</a:t>
            </a:r>
            <a:r>
              <a:rPr lang="nl-NL" dirty="0" smtClean="0">
                <a:solidFill>
                  <a:srgbClr val="2D0054"/>
                </a:solidFill>
              </a:rPr>
              <a:t> </a:t>
            </a:r>
            <a:r>
              <a:rPr lang="nl-NL" dirty="0" err="1" smtClean="0">
                <a:solidFill>
                  <a:srgbClr val="2D0054"/>
                </a:solidFill>
              </a:rPr>
              <a:t>inspected</a:t>
            </a:r>
            <a:r>
              <a:rPr lang="nl-NL" dirty="0" smtClean="0">
                <a:solidFill>
                  <a:srgbClr val="2D0054"/>
                </a:solidFill>
              </a:rPr>
              <a:t> </a:t>
            </a:r>
            <a:r>
              <a:rPr lang="nl-NL" dirty="0" err="1" smtClean="0">
                <a:solidFill>
                  <a:srgbClr val="2D0054"/>
                </a:solidFill>
              </a:rPr>
              <a:t>upon</a:t>
            </a:r>
            <a:r>
              <a:rPr lang="nl-NL" dirty="0" smtClean="0">
                <a:solidFill>
                  <a:srgbClr val="2D0054"/>
                </a:solidFill>
              </a:rPr>
              <a:t> failure!</a:t>
            </a:r>
            <a:endParaRPr lang="nl-NL" dirty="0">
              <a:solidFill>
                <a:srgbClr val="2D0054"/>
              </a:solidFill>
            </a:endParaRPr>
          </a:p>
        </p:txBody>
      </p:sp>
      <p:sp>
        <p:nvSpPr>
          <p:cNvPr id="79" name="Tekstvak 78"/>
          <p:cNvSpPr txBox="1"/>
          <p:nvPr/>
        </p:nvSpPr>
        <p:spPr>
          <a:xfrm>
            <a:off x="1275000" y="3355064"/>
            <a:ext cx="1352784" cy="415492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05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dirty="0" smtClean="0">
                <a:solidFill>
                  <a:srgbClr val="2D0054"/>
                </a:solidFill>
              </a:rPr>
              <a:t>Short </a:t>
            </a:r>
            <a:r>
              <a:rPr lang="nl-NL" dirty="0" err="1" smtClean="0">
                <a:solidFill>
                  <a:srgbClr val="2D0054"/>
                </a:solidFill>
              </a:rPr>
              <a:t>repair</a:t>
            </a:r>
            <a:r>
              <a:rPr lang="nl-NL" dirty="0" smtClean="0">
                <a:solidFill>
                  <a:srgbClr val="2D0054"/>
                </a:solidFill>
              </a:rPr>
              <a:t> lead </a:t>
            </a:r>
            <a:r>
              <a:rPr lang="nl-NL" dirty="0" err="1" smtClean="0">
                <a:solidFill>
                  <a:srgbClr val="2D0054"/>
                </a:solidFill>
              </a:rPr>
              <a:t>times</a:t>
            </a:r>
            <a:r>
              <a:rPr lang="nl-NL" dirty="0" smtClean="0">
                <a:solidFill>
                  <a:srgbClr val="2D0054"/>
                </a:solidFill>
              </a:rPr>
              <a:t>!</a:t>
            </a:r>
            <a:endParaRPr lang="nl-NL" dirty="0">
              <a:solidFill>
                <a:srgbClr val="2D0054"/>
              </a:solidFill>
            </a:endParaRPr>
          </a:p>
        </p:txBody>
      </p:sp>
      <p:sp>
        <p:nvSpPr>
          <p:cNvPr id="80" name="Rechthoek 79"/>
          <p:cNvSpPr/>
          <p:nvPr/>
        </p:nvSpPr>
        <p:spPr bwMode="auto">
          <a:xfrm>
            <a:off x="2555776" y="2360578"/>
            <a:ext cx="1755899" cy="577075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ctr"/>
            <a:r>
              <a:rPr lang="nl-NL" sz="1050" b="0" i="1" dirty="0" smtClean="0">
                <a:solidFill>
                  <a:srgbClr val="2D0054"/>
                </a:solidFill>
                <a:latin typeface="+mj-lt"/>
              </a:rPr>
              <a:t>Opportunity </a:t>
            </a:r>
            <a:r>
              <a:rPr lang="nl-NL" sz="1050" b="0" i="1" dirty="0" err="1" smtClean="0">
                <a:solidFill>
                  <a:srgbClr val="2D0054"/>
                </a:solidFill>
                <a:latin typeface="+mj-lt"/>
              </a:rPr>
              <a:t>for</a:t>
            </a:r>
            <a:r>
              <a:rPr lang="nl-NL" sz="1050" b="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050" b="0" i="1" dirty="0" err="1" smtClean="0">
                <a:solidFill>
                  <a:srgbClr val="2D0054"/>
                </a:solidFill>
                <a:latin typeface="+mj-lt"/>
              </a:rPr>
              <a:t>OEMs</a:t>
            </a:r>
            <a:r>
              <a:rPr lang="nl-NL" sz="1050" b="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050" b="0" i="1" dirty="0" err="1" smtClean="0">
                <a:solidFill>
                  <a:srgbClr val="2D0054"/>
                </a:solidFill>
                <a:latin typeface="+mj-lt"/>
              </a:rPr>
              <a:t>to</a:t>
            </a:r>
            <a:r>
              <a:rPr lang="nl-NL" sz="1050" b="0" i="1" dirty="0" smtClean="0">
                <a:solidFill>
                  <a:srgbClr val="2D0054"/>
                </a:solidFill>
                <a:latin typeface="+mj-lt"/>
              </a:rPr>
              <a:t> offer uptime </a:t>
            </a:r>
            <a:r>
              <a:rPr lang="nl-NL" sz="1050" b="0" i="1" dirty="0" err="1" smtClean="0">
                <a:solidFill>
                  <a:srgbClr val="2D0054"/>
                </a:solidFill>
                <a:latin typeface="+mj-lt"/>
              </a:rPr>
              <a:t>based</a:t>
            </a:r>
            <a:r>
              <a:rPr lang="nl-NL" sz="1050" b="0" i="1" dirty="0" smtClean="0">
                <a:solidFill>
                  <a:srgbClr val="2D0054"/>
                </a:solidFill>
                <a:latin typeface="+mj-lt"/>
              </a:rPr>
              <a:t> </a:t>
            </a:r>
            <a:r>
              <a:rPr lang="nl-NL" sz="1050" b="0" i="1" dirty="0" err="1" smtClean="0">
                <a:solidFill>
                  <a:srgbClr val="2D0054"/>
                </a:solidFill>
                <a:latin typeface="+mj-lt"/>
              </a:rPr>
              <a:t>contracts</a:t>
            </a:r>
            <a:r>
              <a:rPr lang="nl-NL" sz="1050" b="0" i="1" dirty="0" smtClean="0">
                <a:solidFill>
                  <a:srgbClr val="2D0054"/>
                </a:solidFill>
                <a:latin typeface="+mj-lt"/>
              </a:rPr>
              <a:t>?</a:t>
            </a:r>
            <a:endParaRPr lang="nl-NL" sz="1050" b="0" i="1" dirty="0">
              <a:solidFill>
                <a:srgbClr val="2D0054"/>
              </a:solidFill>
              <a:latin typeface="+mj-lt"/>
            </a:endParaRPr>
          </a:p>
        </p:txBody>
      </p:sp>
      <p:pic>
        <p:nvPicPr>
          <p:cNvPr id="81" name="Picture 10" descr="Image result for icon transparent service level agreements"/>
          <p:cNvPicPr>
            <a:picLocks noChangeAspect="1" noChangeArrowheads="1"/>
          </p:cNvPicPr>
          <p:nvPr/>
        </p:nvPicPr>
        <p:blipFill>
          <a:blip r:embed="rId21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2375" y="2276087"/>
            <a:ext cx="743456" cy="74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3" name="Picture 22" descr="Image result for SERVICE ENGINEER ICON TRANSPARENT"/>
          <p:cNvPicPr>
            <a:picLocks noChangeAspect="1" noChangeArrowheads="1"/>
          </p:cNvPicPr>
          <p:nvPr/>
        </p:nvPicPr>
        <p:blipFill>
          <a:blip r:embed="rId15" cstate="print">
            <a:duotone>
              <a:srgbClr val="E79A1F">
                <a:shade val="45000"/>
                <a:satMod val="135000"/>
              </a:srgbClr>
              <a:prstClr val="white"/>
            </a:duotone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138507" y="3912012"/>
            <a:ext cx="333891" cy="38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" name="Picture 22" descr="Image result for SERVICE ENGINEER ICON TRANSPARENT"/>
          <p:cNvPicPr>
            <a:picLocks noChangeAspect="1" noChangeArrowheads="1"/>
          </p:cNvPicPr>
          <p:nvPr/>
        </p:nvPicPr>
        <p:blipFill>
          <a:blip r:embed="rId15" cstate="print">
            <a:duotone>
              <a:srgbClr val="E79A1F">
                <a:shade val="45000"/>
                <a:satMod val="135000"/>
              </a:srgbClr>
              <a:prstClr val="white"/>
            </a:duotone>
            <a:clrChange>
              <a:clrFrom>
                <a:srgbClr val="000000">
                  <a:alpha val="0"/>
                </a:srgbClr>
              </a:clrFrom>
              <a:clrTo>
                <a:srgbClr val="000000">
                  <a:alpha val="0"/>
                </a:srgbClr>
              </a:clrTo>
            </a:clrChange>
            <a:extLst>
              <a:ext uri="{BEBA8EAE-BF5A-486C-A8C5-ECC9F3942E4B}">
                <a14:imgProps xmlns:a14="http://schemas.microsoft.com/office/drawing/2010/main">
                  <a14:imgLayer r:embed="rId1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7515829" y="3912012"/>
            <a:ext cx="333891" cy="38108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5" name="Picture 19" descr="Related image"/>
          <p:cNvPicPr>
            <a:picLocks noChangeAspect="1" noChangeArrowheads="1"/>
          </p:cNvPicPr>
          <p:nvPr/>
        </p:nvPicPr>
        <p:blipFill>
          <a:blip r:embed="rId17" cstate="print">
            <a:duotone>
              <a:schemeClr val="accent1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89078" y="3263132"/>
            <a:ext cx="572004" cy="5733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2" name="Text Box 98"/>
          <p:cNvSpPr txBox="1">
            <a:spLocks noChangeArrowheads="1"/>
          </p:cNvSpPr>
          <p:nvPr/>
        </p:nvSpPr>
        <p:spPr bwMode="auto">
          <a:xfrm>
            <a:off x="1692275" y="15875"/>
            <a:ext cx="74168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r>
              <a:rPr lang="en-US" sz="1200" b="0" i="1" dirty="0" smtClean="0">
                <a:solidFill>
                  <a:srgbClr val="410054"/>
                </a:solidFill>
              </a:rPr>
              <a:t>Real-time Uptime in High Tech</a:t>
            </a:r>
            <a:endParaRPr lang="nl-NL" sz="1200" b="0" i="1" dirty="0">
              <a:solidFill>
                <a:srgbClr val="4100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70942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51" presetClass="path" presetSubtype="0" accel="50000" decel="5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Motion origin="layout" path="M -0.02135 1.36048E-6 L -0.04566 0.05669 C -0.05104 0.06825 -0.05399 0.08607 -0.05399 0.10481 C -0.05399 0.12587 -0.05104 0.14276 -0.04566 0.15456 L -0.02135 0.21147 " pathEditMode="relative" rAng="0" ptsTypes="FffFF">
                                      <p:cBhvr>
                                        <p:cTn id="8" dur="2000" fill="hold"/>
                                        <p:tgtEl>
                                          <p:spTgt spid="6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-1632" y="10574"/>
                                    </p:animMotion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7" grpId="0"/>
      <p:bldP spid="48" grpId="0"/>
      <p:bldP spid="78" grpId="0"/>
      <p:bldP spid="79" grpId="0"/>
      <p:bldP spid="80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46" name="Picture 22" descr="Image result for icon transparent offshore platform"/>
          <p:cNvPicPr>
            <a:picLocks noChangeAspect="1" noChangeArrowheads="1"/>
          </p:cNvPicPr>
          <p:nvPr/>
        </p:nvPicPr>
        <p:blipFill>
          <a:blip r:embed="rId2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5634111"/>
            <a:ext cx="817264" cy="8619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6725" y="333375"/>
            <a:ext cx="7561263" cy="1079500"/>
          </a:xfrm>
          <a:noFill/>
        </p:spPr>
        <p:txBody>
          <a:bodyPr/>
          <a:lstStyle/>
          <a:p>
            <a:pPr eaLnBrk="1" hangingPunct="1">
              <a:tabLst>
                <a:tab pos="536575" algn="l"/>
              </a:tabLst>
            </a:pPr>
            <a:r>
              <a:rPr lang="nl-NL" sz="2400" dirty="0" err="1" smtClean="0"/>
              <a:t>Innovations</a:t>
            </a:r>
            <a:r>
              <a:rPr lang="nl-NL" sz="2400" dirty="0"/>
              <a:t>: </a:t>
            </a:r>
            <a:r>
              <a:rPr lang="nl-NL" sz="2400" dirty="0" err="1"/>
              <a:t>dreams</a:t>
            </a:r>
            <a:r>
              <a:rPr lang="nl-NL" sz="2400" dirty="0"/>
              <a:t> or </a:t>
            </a:r>
            <a:r>
              <a:rPr lang="nl-NL" sz="2400" dirty="0" err="1"/>
              <a:t>practice</a:t>
            </a:r>
            <a:r>
              <a:rPr lang="nl-NL" sz="2400" dirty="0" smtClean="0"/>
              <a:t>?</a:t>
            </a:r>
            <a:br>
              <a:rPr lang="nl-NL" sz="2400" dirty="0" smtClean="0"/>
            </a:br>
            <a:r>
              <a:rPr lang="nl-NL" sz="2400" dirty="0"/>
              <a:t>	</a:t>
            </a:r>
            <a:r>
              <a:rPr lang="nl-NL" sz="1800" b="0" i="1" dirty="0" smtClean="0"/>
              <a:t>High </a:t>
            </a:r>
            <a:r>
              <a:rPr lang="nl-NL" sz="1800" b="0" i="1" dirty="0" err="1" smtClean="0"/>
              <a:t>responsiveness</a:t>
            </a:r>
            <a:r>
              <a:rPr lang="nl-NL" sz="1800" b="0" i="1" dirty="0" smtClean="0"/>
              <a:t> </a:t>
            </a:r>
            <a:r>
              <a:rPr lang="nl-NL" sz="1800" b="0" i="1" dirty="0" err="1" smtClean="0"/>
              <a:t>through</a:t>
            </a:r>
            <a:r>
              <a:rPr lang="nl-NL" sz="1800" b="0" i="1" dirty="0" smtClean="0"/>
              <a:t> </a:t>
            </a:r>
            <a:r>
              <a:rPr lang="nl-NL" sz="1800" b="0" i="1" dirty="0" err="1" smtClean="0"/>
              <a:t>instantaneous</a:t>
            </a:r>
            <a:r>
              <a:rPr lang="nl-NL" sz="1800" b="0" i="1" dirty="0" smtClean="0"/>
              <a:t> </a:t>
            </a:r>
            <a:r>
              <a:rPr lang="nl-NL" sz="1800" b="0" i="1" dirty="0" err="1" smtClean="0"/>
              <a:t>supply</a:t>
            </a:r>
            <a:r>
              <a:rPr lang="nl-NL" sz="1800" b="0" i="1" dirty="0" smtClean="0"/>
              <a:t>…</a:t>
            </a:r>
          </a:p>
        </p:txBody>
      </p:sp>
      <p:sp>
        <p:nvSpPr>
          <p:cNvPr id="17" name="Tijdelijke aanduiding voor dianummer 4"/>
          <p:cNvSpPr>
            <a:spLocks noGrp="1"/>
          </p:cNvSpPr>
          <p:nvPr>
            <p:ph type="sldNum" sz="quarter" idx="10"/>
          </p:nvPr>
        </p:nvSpPr>
        <p:spPr>
          <a:xfrm>
            <a:off x="468313" y="6553200"/>
            <a:ext cx="2133600" cy="260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8A09A539-E43C-4107-AB78-FD6B2C0F781B}" type="slidenum">
              <a:rPr lang="nl-NL" b="0" smtClean="0">
                <a:solidFill>
                  <a:schemeClr val="bg1"/>
                </a:solidFill>
              </a:rPr>
              <a:pPr eaLnBrk="1" hangingPunct="1"/>
              <a:t>6</a:t>
            </a:fld>
            <a:endParaRPr lang="nl-NL" b="0" smtClean="0">
              <a:solidFill>
                <a:schemeClr val="bg1"/>
              </a:solidFill>
            </a:endParaRPr>
          </a:p>
        </p:txBody>
      </p:sp>
      <p:pic>
        <p:nvPicPr>
          <p:cNvPr id="1030" name="Picture 6" descr="Related image"/>
          <p:cNvPicPr>
            <a:picLocks noChangeAspect="1" noChangeArrowheads="1"/>
          </p:cNvPicPr>
          <p:nvPr/>
        </p:nvPicPr>
        <p:blipFill>
          <a:blip r:embed="rId4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04607" y="5013176"/>
            <a:ext cx="1191168" cy="5962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Image result for icon transparent ship water harbor"/>
          <p:cNvPicPr>
            <a:picLocks noChangeAspect="1" noChangeArrowheads="1"/>
          </p:cNvPicPr>
          <p:nvPr/>
        </p:nvPicPr>
        <p:blipFill rotWithShape="1">
          <a:blip r:embed="rId5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b="19763"/>
          <a:stretch/>
        </p:blipFill>
        <p:spPr bwMode="auto">
          <a:xfrm flipH="1">
            <a:off x="3814552" y="5968109"/>
            <a:ext cx="657987" cy="5279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42" name="Picture 18" descr="Image result for icon transparent wind turbine"/>
          <p:cNvPicPr>
            <a:picLocks noChangeAspect="1" noChangeArrowheads="1"/>
          </p:cNvPicPr>
          <p:nvPr/>
        </p:nvPicPr>
        <p:blipFill>
          <a:blip r:embed="rId7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19690" y="5617837"/>
            <a:ext cx="864095" cy="8640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0" name="Picture 26" descr="Image result for icon transparent train"/>
          <p:cNvPicPr>
            <a:picLocks noChangeAspect="1" noChangeArrowheads="1"/>
          </p:cNvPicPr>
          <p:nvPr/>
        </p:nvPicPr>
        <p:blipFill>
          <a:blip r:embed="rId8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19839" y="5892888"/>
            <a:ext cx="680353" cy="544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2" name="Picture 28" descr="Image result for icon transparent apache helicopter"/>
          <p:cNvPicPr>
            <a:picLocks noChangeAspect="1" noChangeArrowheads="1"/>
          </p:cNvPicPr>
          <p:nvPr/>
        </p:nvPicPr>
        <p:blipFill>
          <a:blip r:embed="rId9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211" y="5185754"/>
            <a:ext cx="563613" cy="2594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56" name="Picture 32" descr="Related image"/>
          <p:cNvPicPr>
            <a:picLocks noChangeAspect="1" noChangeArrowheads="1"/>
          </p:cNvPicPr>
          <p:nvPr/>
        </p:nvPicPr>
        <p:blipFill rotWithShape="1">
          <a:blip r:embed="rId10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0434" t="43786" r="4942" b="43109"/>
          <a:stretch/>
        </p:blipFill>
        <p:spPr bwMode="auto">
          <a:xfrm>
            <a:off x="4472539" y="6424074"/>
            <a:ext cx="1827653" cy="7198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0" name="Afbeelding 49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9235" y="2674601"/>
            <a:ext cx="652911" cy="652911"/>
          </a:xfrm>
          <a:prstGeom prst="rect">
            <a:avLst/>
          </a:prstGeom>
          <a:noFill/>
        </p:spPr>
      </p:pic>
      <p:pic>
        <p:nvPicPr>
          <p:cNvPr id="84" name="Afbeelding 83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718" y="3903585"/>
            <a:ext cx="353946" cy="353946"/>
          </a:xfrm>
          <a:prstGeom prst="rect">
            <a:avLst/>
          </a:prstGeom>
          <a:noFill/>
        </p:spPr>
      </p:pic>
      <p:pic>
        <p:nvPicPr>
          <p:cNvPr id="85" name="Afbeelding 84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134" y="4659230"/>
            <a:ext cx="353946" cy="353946"/>
          </a:xfrm>
          <a:prstGeom prst="rect">
            <a:avLst/>
          </a:prstGeom>
          <a:noFill/>
        </p:spPr>
      </p:pic>
      <p:pic>
        <p:nvPicPr>
          <p:cNvPr id="86" name="Afbeelding 85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78718" y="4659230"/>
            <a:ext cx="353946" cy="353946"/>
          </a:xfrm>
          <a:prstGeom prst="rect">
            <a:avLst/>
          </a:prstGeom>
          <a:noFill/>
        </p:spPr>
      </p:pic>
      <p:pic>
        <p:nvPicPr>
          <p:cNvPr id="87" name="Afbeelding 86"/>
          <p:cNvPicPr>
            <a:picLocks noChangeAspect="1"/>
          </p:cNvPicPr>
          <p:nvPr/>
        </p:nvPicPr>
        <p:blipFill>
          <a:blip r:embed="rId11" cstate="print">
            <a:duotone>
              <a:schemeClr val="accent3">
                <a:shade val="45000"/>
                <a:satMod val="135000"/>
              </a:scheme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0142" y="4659230"/>
            <a:ext cx="353946" cy="353946"/>
          </a:xfrm>
          <a:prstGeom prst="rect">
            <a:avLst/>
          </a:prstGeom>
          <a:noFill/>
        </p:spPr>
      </p:pic>
      <p:cxnSp>
        <p:nvCxnSpPr>
          <p:cNvPr id="88" name="Rechte verbindingslijn met pijl 87"/>
          <p:cNvCxnSpPr>
            <a:stCxn id="84" idx="2"/>
            <a:endCxn id="87" idx="0"/>
          </p:cNvCxnSpPr>
          <p:nvPr/>
        </p:nvCxnSpPr>
        <p:spPr bwMode="auto">
          <a:xfrm>
            <a:off x="4455691" y="4257531"/>
            <a:ext cx="731424" cy="401699"/>
          </a:xfrm>
          <a:prstGeom prst="straightConnector1">
            <a:avLst/>
          </a:prstGeom>
          <a:noFill/>
          <a:ln w="28575" cap="flat" cmpd="sng" algn="ctr">
            <a:solidFill>
              <a:schemeClr val="bg2">
                <a:lumMod val="75000"/>
                <a:alpha val="6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89" name="Rechte verbindingslijn met pijl 88"/>
          <p:cNvCxnSpPr>
            <a:stCxn id="84" idx="2"/>
            <a:endCxn id="86" idx="0"/>
          </p:cNvCxnSpPr>
          <p:nvPr/>
        </p:nvCxnSpPr>
        <p:spPr bwMode="auto">
          <a:xfrm>
            <a:off x="4455691" y="4257531"/>
            <a:ext cx="0" cy="401699"/>
          </a:xfrm>
          <a:prstGeom prst="straightConnector1">
            <a:avLst/>
          </a:prstGeom>
          <a:noFill/>
          <a:ln w="28575" cap="flat" cmpd="sng" algn="ctr">
            <a:solidFill>
              <a:schemeClr val="bg2">
                <a:lumMod val="75000"/>
                <a:alpha val="6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90" name="Rechte verbindingslijn met pijl 89"/>
          <p:cNvCxnSpPr>
            <a:stCxn id="84" idx="2"/>
            <a:endCxn id="85" idx="0"/>
          </p:cNvCxnSpPr>
          <p:nvPr/>
        </p:nvCxnSpPr>
        <p:spPr bwMode="auto">
          <a:xfrm flipH="1">
            <a:off x="3736107" y="4257531"/>
            <a:ext cx="719584" cy="401699"/>
          </a:xfrm>
          <a:prstGeom prst="straightConnector1">
            <a:avLst/>
          </a:prstGeom>
          <a:noFill/>
          <a:ln w="28575" cap="flat" cmpd="sng" algn="ctr">
            <a:solidFill>
              <a:schemeClr val="bg2">
                <a:lumMod val="75000"/>
                <a:alpha val="6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cxnSp>
        <p:nvCxnSpPr>
          <p:cNvPr id="91" name="Rechte verbindingslijn met pijl 90"/>
          <p:cNvCxnSpPr>
            <a:stCxn id="50" idx="2"/>
            <a:endCxn id="84" idx="0"/>
          </p:cNvCxnSpPr>
          <p:nvPr/>
        </p:nvCxnSpPr>
        <p:spPr bwMode="auto">
          <a:xfrm>
            <a:off x="4455691" y="3327512"/>
            <a:ext cx="0" cy="576073"/>
          </a:xfrm>
          <a:prstGeom prst="straightConnector1">
            <a:avLst/>
          </a:prstGeom>
          <a:noFill/>
          <a:ln w="28575" cap="flat" cmpd="sng" algn="ctr">
            <a:solidFill>
              <a:schemeClr val="bg2">
                <a:lumMod val="75000"/>
                <a:alpha val="60000"/>
              </a:schemeClr>
            </a:solidFill>
            <a:prstDash val="solid"/>
            <a:round/>
            <a:headEnd type="none" w="med" len="med"/>
            <a:tailEnd type="arrow"/>
          </a:ln>
          <a:effectLst/>
        </p:spPr>
      </p:cxnSp>
      <p:pic>
        <p:nvPicPr>
          <p:cNvPr id="98" name="Picture 4" descr="https://cdn2.iconfinder.com/data/icons/windows-8-metro-style/512/smoke_explosion.png"/>
          <p:cNvPicPr>
            <a:picLocks noChangeAspect="1" noChangeArrowheads="1"/>
          </p:cNvPicPr>
          <p:nvPr/>
        </p:nvPicPr>
        <p:blipFill>
          <a:blip r:embed="rId13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15264">
            <a:off x="6466913" y="5781589"/>
            <a:ext cx="683920" cy="6839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9" name="Picture 8" descr="https://d30y9cdsu7xlg0.cloudfront.net/png/27750-200.png"/>
          <p:cNvPicPr>
            <a:picLocks noChangeAspect="1" noChangeArrowheads="1"/>
          </p:cNvPicPr>
          <p:nvPr/>
        </p:nvPicPr>
        <p:blipFill>
          <a:blip r:embed="rId14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07993" y="5477415"/>
            <a:ext cx="771753" cy="7717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0" name="Picture 8" descr="https://d30y9cdsu7xlg0.cloudfront.net/png/27750-200.png"/>
          <p:cNvPicPr>
            <a:picLocks noChangeAspect="1" noChangeArrowheads="1"/>
          </p:cNvPicPr>
          <p:nvPr/>
        </p:nvPicPr>
        <p:blipFill>
          <a:blip r:embed="rId15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6278989" y="5766315"/>
            <a:ext cx="453251" cy="453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1" name="Picture 2" descr="https://pixabay.com/static/uploads/photo/2014/04/03/00/40/button-309039_640.png"/>
          <p:cNvPicPr>
            <a:picLocks noChangeAspect="1" noChangeArrowheads="1"/>
          </p:cNvPicPr>
          <p:nvPr/>
        </p:nvPicPr>
        <p:blipFill>
          <a:blip r:embed="rId16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4984" y="5634111"/>
            <a:ext cx="466948" cy="444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3" name="Tekstvak 112"/>
          <p:cNvSpPr txBox="1"/>
          <p:nvPr/>
        </p:nvSpPr>
        <p:spPr>
          <a:xfrm>
            <a:off x="3333103" y="5186956"/>
            <a:ext cx="2076281" cy="430881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10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dirty="0" err="1" smtClean="0">
                <a:solidFill>
                  <a:srgbClr val="2D0054"/>
                </a:solidFill>
              </a:rPr>
              <a:t>Parts</a:t>
            </a:r>
            <a:r>
              <a:rPr lang="nl-NL" dirty="0" smtClean="0">
                <a:solidFill>
                  <a:srgbClr val="2D0054"/>
                </a:solidFill>
              </a:rPr>
              <a:t> are </a:t>
            </a:r>
            <a:r>
              <a:rPr lang="nl-NL" dirty="0" err="1" smtClean="0">
                <a:solidFill>
                  <a:srgbClr val="2D0054"/>
                </a:solidFill>
              </a:rPr>
              <a:t>printed</a:t>
            </a:r>
            <a:r>
              <a:rPr lang="nl-NL" dirty="0" smtClean="0">
                <a:solidFill>
                  <a:srgbClr val="2D0054"/>
                </a:solidFill>
              </a:rPr>
              <a:t> on </a:t>
            </a:r>
            <a:r>
              <a:rPr lang="nl-NL" dirty="0" err="1" smtClean="0">
                <a:solidFill>
                  <a:srgbClr val="2D0054"/>
                </a:solidFill>
              </a:rPr>
              <a:t>demand</a:t>
            </a:r>
            <a:r>
              <a:rPr lang="nl-NL" dirty="0">
                <a:solidFill>
                  <a:srgbClr val="2D0054"/>
                </a:solidFill>
              </a:rPr>
              <a:t> or </a:t>
            </a:r>
            <a:r>
              <a:rPr lang="nl-NL" dirty="0" err="1" smtClean="0">
                <a:solidFill>
                  <a:srgbClr val="2D0054"/>
                </a:solidFill>
              </a:rPr>
              <a:t>self-healing</a:t>
            </a:r>
            <a:r>
              <a:rPr lang="nl-NL" dirty="0" smtClean="0">
                <a:solidFill>
                  <a:srgbClr val="2D0054"/>
                </a:solidFill>
              </a:rPr>
              <a:t>!</a:t>
            </a:r>
            <a:endParaRPr lang="nl-NL" dirty="0">
              <a:solidFill>
                <a:srgbClr val="2D0054"/>
              </a:solidFill>
            </a:endParaRPr>
          </a:p>
        </p:txBody>
      </p:sp>
      <p:pic>
        <p:nvPicPr>
          <p:cNvPr id="42" name="Picture 38" descr="Image result for icon transparent 3D printing"/>
          <p:cNvPicPr>
            <a:picLocks noChangeAspect="1" noChangeArrowheads="1"/>
          </p:cNvPicPr>
          <p:nvPr/>
        </p:nvPicPr>
        <p:blipFill>
          <a:blip r:embed="rId17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407656" y="2725711"/>
            <a:ext cx="652176" cy="6521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3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8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3091551" y="3001424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4" name="Picture 38" descr="Image result for icon transparent 3D printing"/>
          <p:cNvPicPr>
            <a:picLocks noChangeAspect="1" noChangeArrowheads="1"/>
          </p:cNvPicPr>
          <p:nvPr/>
        </p:nvPicPr>
        <p:blipFill>
          <a:blip r:embed="rId19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1394389" y="5963371"/>
            <a:ext cx="376463" cy="37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5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8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1770852" y="6101228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Related image"/>
          <p:cNvPicPr>
            <a:picLocks noChangeAspect="1" noChangeArrowheads="1"/>
          </p:cNvPicPr>
          <p:nvPr/>
        </p:nvPicPr>
        <p:blipFill>
          <a:blip r:embed="rId20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5922" y="5838726"/>
            <a:ext cx="525004" cy="5250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6" name="Picture 38" descr="Image result for icon transparent 3D printing"/>
          <p:cNvPicPr>
            <a:picLocks noChangeAspect="1" noChangeArrowheads="1"/>
          </p:cNvPicPr>
          <p:nvPr/>
        </p:nvPicPr>
        <p:blipFill>
          <a:blip r:embed="rId19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2550828" y="4164448"/>
            <a:ext cx="376463" cy="3764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7" name="Picture 7" descr="Image result for icon transparent dotted line"/>
          <p:cNvPicPr>
            <a:picLocks noChangeAspect="1" noChangeArrowheads="1"/>
          </p:cNvPicPr>
          <p:nvPr/>
        </p:nvPicPr>
        <p:blipFill rotWithShape="1">
          <a:blip r:embed="rId18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7850" b="51376"/>
          <a:stretch/>
        </p:blipFill>
        <p:spPr bwMode="auto">
          <a:xfrm>
            <a:off x="2927291" y="4302305"/>
            <a:ext cx="935165" cy="1007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8" name="Rechthoek 47"/>
          <p:cNvSpPr/>
          <p:nvPr/>
        </p:nvSpPr>
        <p:spPr bwMode="auto">
          <a:xfrm>
            <a:off x="4710288" y="2585564"/>
            <a:ext cx="1795325" cy="577075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ctr"/>
            <a:r>
              <a:rPr lang="nl-NL" sz="1050" b="0" i="1" dirty="0">
                <a:solidFill>
                  <a:srgbClr val="2D0054"/>
                </a:solidFill>
              </a:rPr>
              <a:t>Opportunity </a:t>
            </a:r>
            <a:r>
              <a:rPr lang="nl-NL" sz="1050" b="0" i="1" dirty="0" err="1">
                <a:solidFill>
                  <a:srgbClr val="2D0054"/>
                </a:solidFill>
              </a:rPr>
              <a:t>for</a:t>
            </a:r>
            <a:r>
              <a:rPr lang="nl-NL" sz="1050" b="0" i="1" dirty="0">
                <a:solidFill>
                  <a:srgbClr val="2D0054"/>
                </a:solidFill>
              </a:rPr>
              <a:t> </a:t>
            </a:r>
            <a:r>
              <a:rPr lang="nl-NL" sz="1050" b="0" i="1" dirty="0" err="1">
                <a:solidFill>
                  <a:srgbClr val="2D0054"/>
                </a:solidFill>
              </a:rPr>
              <a:t>OEMs</a:t>
            </a:r>
            <a:r>
              <a:rPr lang="nl-NL" sz="1050" b="0" i="1" dirty="0">
                <a:solidFill>
                  <a:srgbClr val="2D0054"/>
                </a:solidFill>
              </a:rPr>
              <a:t> </a:t>
            </a:r>
            <a:r>
              <a:rPr lang="nl-NL" sz="1050" b="0" i="1" dirty="0" err="1">
                <a:solidFill>
                  <a:srgbClr val="2D0054"/>
                </a:solidFill>
              </a:rPr>
              <a:t>to</a:t>
            </a:r>
            <a:r>
              <a:rPr lang="nl-NL" sz="1050" b="0" i="1" dirty="0">
                <a:solidFill>
                  <a:srgbClr val="2D0054"/>
                </a:solidFill>
              </a:rPr>
              <a:t> offer performance </a:t>
            </a:r>
            <a:r>
              <a:rPr lang="nl-NL" sz="1050" b="0" i="1" dirty="0" err="1">
                <a:solidFill>
                  <a:srgbClr val="2D0054"/>
                </a:solidFill>
              </a:rPr>
              <a:t>based</a:t>
            </a:r>
            <a:r>
              <a:rPr lang="nl-NL" sz="1050" b="0" i="1" dirty="0">
                <a:solidFill>
                  <a:srgbClr val="2D0054"/>
                </a:solidFill>
              </a:rPr>
              <a:t> </a:t>
            </a:r>
            <a:r>
              <a:rPr lang="nl-NL" sz="1050" b="0" i="1" dirty="0" err="1">
                <a:solidFill>
                  <a:srgbClr val="2D0054"/>
                </a:solidFill>
              </a:rPr>
              <a:t>logistics</a:t>
            </a:r>
            <a:r>
              <a:rPr lang="nl-NL" sz="1050" b="0" i="1" dirty="0">
                <a:solidFill>
                  <a:srgbClr val="2D0054"/>
                </a:solidFill>
              </a:rPr>
              <a:t>?</a:t>
            </a:r>
          </a:p>
        </p:txBody>
      </p:sp>
      <p:pic>
        <p:nvPicPr>
          <p:cNvPr id="49" name="Picture 10" descr="Image result for icon transparent service level agreements"/>
          <p:cNvPicPr>
            <a:picLocks noChangeAspect="1" noChangeArrowheads="1"/>
          </p:cNvPicPr>
          <p:nvPr/>
        </p:nvPicPr>
        <p:blipFill>
          <a:blip r:embed="rId21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22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75562" y="2502373"/>
            <a:ext cx="743456" cy="7434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5" name="Text Box 98"/>
          <p:cNvSpPr txBox="1">
            <a:spLocks noChangeArrowheads="1"/>
          </p:cNvSpPr>
          <p:nvPr/>
        </p:nvSpPr>
        <p:spPr bwMode="auto">
          <a:xfrm>
            <a:off x="1692275" y="15875"/>
            <a:ext cx="74168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r>
              <a:rPr lang="en-US" sz="1200" b="0" i="1" dirty="0" smtClean="0">
                <a:solidFill>
                  <a:srgbClr val="410054"/>
                </a:solidFill>
              </a:rPr>
              <a:t>Real-time Uptime in High Tech</a:t>
            </a:r>
            <a:endParaRPr lang="nl-NL" sz="1200" b="0" i="1" dirty="0">
              <a:solidFill>
                <a:srgbClr val="4100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205439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3" grpId="0"/>
      <p:bldP spid="48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 idx="4294967295"/>
          </p:nvPr>
        </p:nvSpPr>
        <p:spPr>
          <a:xfrm>
            <a:off x="466725" y="333375"/>
            <a:ext cx="7561263" cy="1079500"/>
          </a:xfrm>
          <a:noFill/>
        </p:spPr>
        <p:txBody>
          <a:bodyPr/>
          <a:lstStyle/>
          <a:p>
            <a:pPr eaLnBrk="1" hangingPunct="1">
              <a:tabLst>
                <a:tab pos="446088" algn="l"/>
              </a:tabLst>
            </a:pPr>
            <a:r>
              <a:rPr lang="nl-NL" sz="2400" dirty="0" smtClean="0"/>
              <a:t>Challenge: </a:t>
            </a:r>
            <a:r>
              <a:rPr lang="nl-NL" sz="2400" dirty="0" err="1" smtClean="0"/>
              <a:t>how</a:t>
            </a:r>
            <a:r>
              <a:rPr lang="nl-NL" sz="2400" dirty="0" smtClean="0"/>
              <a:t> </a:t>
            </a:r>
            <a:r>
              <a:rPr lang="nl-NL" sz="2400" dirty="0" err="1" smtClean="0"/>
              <a:t>to</a:t>
            </a:r>
            <a:r>
              <a:rPr lang="nl-NL" sz="2400" dirty="0" smtClean="0"/>
              <a:t> </a:t>
            </a:r>
            <a:r>
              <a:rPr lang="nl-NL" sz="2400" dirty="0" err="1" smtClean="0"/>
              <a:t>realize</a:t>
            </a:r>
            <a:r>
              <a:rPr lang="nl-NL" sz="2400" dirty="0" smtClean="0"/>
              <a:t> more impact?</a:t>
            </a:r>
            <a:br>
              <a:rPr lang="nl-NL" sz="2400" dirty="0" smtClean="0"/>
            </a:br>
            <a:r>
              <a:rPr lang="nl-NL" sz="2000" dirty="0"/>
              <a:t>	</a:t>
            </a:r>
            <a:r>
              <a:rPr lang="nl-NL" sz="1800" b="0" i="1" dirty="0" err="1" smtClean="0"/>
              <a:t>What</a:t>
            </a:r>
            <a:r>
              <a:rPr lang="nl-NL" sz="1800" b="0" i="1" dirty="0" smtClean="0"/>
              <a:t> </a:t>
            </a:r>
            <a:r>
              <a:rPr lang="nl-NL" sz="1800" b="0" i="1" dirty="0" smtClean="0"/>
              <a:t>are </a:t>
            </a:r>
            <a:r>
              <a:rPr lang="nl-NL" sz="1800" b="0" i="1" dirty="0" err="1" smtClean="0"/>
              <a:t>the</a:t>
            </a:r>
            <a:r>
              <a:rPr lang="nl-NL" sz="1800" b="0" i="1" dirty="0" smtClean="0"/>
              <a:t> most </a:t>
            </a:r>
            <a:r>
              <a:rPr lang="nl-NL" sz="1800" b="0" i="1" dirty="0" err="1" smtClean="0"/>
              <a:t>promising</a:t>
            </a:r>
            <a:r>
              <a:rPr lang="nl-NL" sz="1800" b="0" i="1" dirty="0" smtClean="0"/>
              <a:t> topics &amp; </a:t>
            </a:r>
            <a:r>
              <a:rPr lang="nl-NL" sz="1800" b="0" i="1" dirty="0" err="1" smtClean="0"/>
              <a:t>developments</a:t>
            </a:r>
            <a:r>
              <a:rPr lang="nl-NL" sz="1800" b="0" i="1" dirty="0" smtClean="0"/>
              <a:t>?</a:t>
            </a:r>
          </a:p>
        </p:txBody>
      </p:sp>
      <p:sp>
        <p:nvSpPr>
          <p:cNvPr id="17" name="Tijdelijke aanduiding voor dianummer 4"/>
          <p:cNvSpPr>
            <a:spLocks noGrp="1"/>
          </p:cNvSpPr>
          <p:nvPr>
            <p:ph type="sldNum" sz="quarter" idx="10"/>
          </p:nvPr>
        </p:nvSpPr>
        <p:spPr>
          <a:xfrm>
            <a:off x="468313" y="6553200"/>
            <a:ext cx="2133600" cy="260350"/>
          </a:xfrm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/>
            <a:fld id="{8A09A539-E43C-4107-AB78-FD6B2C0F781B}" type="slidenum">
              <a:rPr lang="nl-NL" b="0" smtClean="0">
                <a:solidFill>
                  <a:schemeClr val="bg1"/>
                </a:solidFill>
              </a:rPr>
              <a:pPr eaLnBrk="1" hangingPunct="1"/>
              <a:t>7</a:t>
            </a:fld>
            <a:endParaRPr lang="nl-NL" b="0" smtClean="0">
              <a:solidFill>
                <a:schemeClr val="bg1"/>
              </a:solidFill>
            </a:endParaRPr>
          </a:p>
        </p:txBody>
      </p:sp>
      <p:sp>
        <p:nvSpPr>
          <p:cNvPr id="22" name="Rectangle 45"/>
          <p:cNvSpPr>
            <a:spLocks noChangeArrowheads="1"/>
          </p:cNvSpPr>
          <p:nvPr/>
        </p:nvSpPr>
        <p:spPr bwMode="auto">
          <a:xfrm>
            <a:off x="468312" y="1585913"/>
            <a:ext cx="8064128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marL="381000" indent="-381000" algn="l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1pPr>
            <a:lvl2pPr marL="742950" indent="-285750" algn="l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2pPr>
            <a:lvl3pPr marL="1143000" indent="-228600" algn="l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3pPr>
            <a:lvl4pPr marL="1600200" indent="-228600" algn="l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4pPr>
            <a:lvl5pPr marL="2057400" indent="-228600" algn="l" eaLnBrk="0" hangingPunct="0">
              <a:defRPr b="1">
                <a:solidFill>
                  <a:schemeClr val="tx1"/>
                </a:solidFill>
                <a:latin typeface="Verdana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b="1">
                <a:solidFill>
                  <a:schemeClr val="tx1"/>
                </a:solidFill>
                <a:latin typeface="Verdana" pitchFamily="34" charset="0"/>
              </a:defRPr>
            </a:lvl9pPr>
          </a:lstStyle>
          <a:p>
            <a:pPr eaLnBrk="1" hangingPunct="1">
              <a:spcBef>
                <a:spcPct val="20000"/>
              </a:spcBef>
              <a:buClr>
                <a:srgbClr val="410054"/>
              </a:buClr>
              <a:buFont typeface="Wingdings" pitchFamily="2" charset="2"/>
              <a:buNone/>
            </a:pPr>
            <a:r>
              <a:rPr lang="en-US" altLang="en-US" sz="1600" dirty="0" smtClean="0">
                <a:solidFill>
                  <a:srgbClr val="410054"/>
                </a:solidFill>
                <a:latin typeface="+mj-lt"/>
              </a:rPr>
              <a:t>“Biggest bang for the buck”:</a:t>
            </a:r>
            <a:endParaRPr lang="en-US" altLang="en-US" sz="1600" b="0" i="1" dirty="0">
              <a:solidFill>
                <a:srgbClr val="410054"/>
              </a:solidFill>
              <a:latin typeface="+mj-lt"/>
            </a:endParaRPr>
          </a:p>
        </p:txBody>
      </p:sp>
      <p:sp>
        <p:nvSpPr>
          <p:cNvPr id="27" name="Freeform 44"/>
          <p:cNvSpPr>
            <a:spLocks/>
          </p:cNvSpPr>
          <p:nvPr/>
        </p:nvSpPr>
        <p:spPr bwMode="auto">
          <a:xfrm>
            <a:off x="2258840" y="2832244"/>
            <a:ext cx="3781071" cy="3348830"/>
          </a:xfrm>
          <a:custGeom>
            <a:avLst/>
            <a:gdLst>
              <a:gd name="T0" fmla="*/ 20 w 3090"/>
              <a:gd name="T1" fmla="*/ 12 h 2621"/>
              <a:gd name="T2" fmla="*/ 20 w 3090"/>
              <a:gd name="T3" fmla="*/ 5 h 2621"/>
              <a:gd name="T4" fmla="*/ 15 w 3090"/>
              <a:gd name="T5" fmla="*/ 5 h 2621"/>
              <a:gd name="T6" fmla="*/ 15 w 3090"/>
              <a:gd name="T7" fmla="*/ 0 h 2621"/>
              <a:gd name="T8" fmla="*/ 4 w 3090"/>
              <a:gd name="T9" fmla="*/ 0 h 2621"/>
              <a:gd name="T10" fmla="*/ 4 w 3090"/>
              <a:gd name="T11" fmla="*/ 5 h 2621"/>
              <a:gd name="T12" fmla="*/ 0 w 3090"/>
              <a:gd name="T13" fmla="*/ 5 h 2621"/>
              <a:gd name="T14" fmla="*/ 0 w 3090"/>
              <a:gd name="T15" fmla="*/ 2616 h 2621"/>
              <a:gd name="T16" fmla="*/ 4 w 3090"/>
              <a:gd name="T17" fmla="*/ 2616 h 2621"/>
              <a:gd name="T18" fmla="*/ 4 w 3090"/>
              <a:gd name="T19" fmla="*/ 2621 h 2621"/>
              <a:gd name="T20" fmla="*/ 3086 w 3090"/>
              <a:gd name="T21" fmla="*/ 2621 h 2621"/>
              <a:gd name="T22" fmla="*/ 3086 w 3090"/>
              <a:gd name="T23" fmla="*/ 2616 h 2621"/>
              <a:gd name="T24" fmla="*/ 3090 w 3090"/>
              <a:gd name="T25" fmla="*/ 2616 h 2621"/>
              <a:gd name="T26" fmla="*/ 3090 w 3090"/>
              <a:gd name="T27" fmla="*/ 2606 h 2621"/>
              <a:gd name="T28" fmla="*/ 3086 w 3090"/>
              <a:gd name="T29" fmla="*/ 2606 h 2621"/>
              <a:gd name="T30" fmla="*/ 3086 w 3090"/>
              <a:gd name="T31" fmla="*/ 2601 h 2621"/>
              <a:gd name="T32" fmla="*/ 3080 w 3090"/>
              <a:gd name="T33" fmla="*/ 2601 h 2621"/>
              <a:gd name="T34" fmla="*/ 10 w 3090"/>
              <a:gd name="T35" fmla="*/ 2601 h 2621"/>
              <a:gd name="T36" fmla="*/ 20 w 3090"/>
              <a:gd name="T37" fmla="*/ 2611 h 2621"/>
              <a:gd name="T38" fmla="*/ 20 w 3090"/>
              <a:gd name="T39" fmla="*/ 12 h 2621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</a:cxnLst>
            <a:rect l="0" t="0" r="r" b="b"/>
            <a:pathLst>
              <a:path w="3090" h="2621">
                <a:moveTo>
                  <a:pt x="20" y="12"/>
                </a:moveTo>
                <a:lnTo>
                  <a:pt x="20" y="5"/>
                </a:lnTo>
                <a:lnTo>
                  <a:pt x="15" y="5"/>
                </a:lnTo>
                <a:lnTo>
                  <a:pt x="15" y="0"/>
                </a:lnTo>
                <a:lnTo>
                  <a:pt x="4" y="0"/>
                </a:lnTo>
                <a:lnTo>
                  <a:pt x="4" y="5"/>
                </a:lnTo>
                <a:lnTo>
                  <a:pt x="0" y="5"/>
                </a:lnTo>
                <a:lnTo>
                  <a:pt x="0" y="2616"/>
                </a:lnTo>
                <a:lnTo>
                  <a:pt x="4" y="2616"/>
                </a:lnTo>
                <a:lnTo>
                  <a:pt x="4" y="2621"/>
                </a:lnTo>
                <a:lnTo>
                  <a:pt x="3086" y="2621"/>
                </a:lnTo>
                <a:lnTo>
                  <a:pt x="3086" y="2616"/>
                </a:lnTo>
                <a:lnTo>
                  <a:pt x="3090" y="2616"/>
                </a:lnTo>
                <a:lnTo>
                  <a:pt x="3090" y="2606"/>
                </a:lnTo>
                <a:lnTo>
                  <a:pt x="3086" y="2606"/>
                </a:lnTo>
                <a:lnTo>
                  <a:pt x="3086" y="2601"/>
                </a:lnTo>
                <a:lnTo>
                  <a:pt x="3080" y="2601"/>
                </a:lnTo>
                <a:lnTo>
                  <a:pt x="10" y="2601"/>
                </a:lnTo>
                <a:lnTo>
                  <a:pt x="20" y="2611"/>
                </a:lnTo>
                <a:lnTo>
                  <a:pt x="20" y="12"/>
                </a:lnTo>
                <a:close/>
              </a:path>
            </a:pathLst>
          </a:custGeom>
          <a:solidFill>
            <a:srgbClr val="003366"/>
          </a:solidFill>
          <a:ln w="9525">
            <a:solidFill>
              <a:srgbClr val="410054"/>
            </a:solidFill>
            <a:round/>
            <a:headEnd/>
            <a:tailEnd/>
          </a:ln>
        </p:spPr>
        <p:txBody>
          <a:bodyPr/>
          <a:lstStyle/>
          <a:p>
            <a:endParaRPr lang="en-US">
              <a:latin typeface="+mj-lt"/>
            </a:endParaRPr>
          </a:p>
        </p:txBody>
      </p:sp>
      <p:grpSp>
        <p:nvGrpSpPr>
          <p:cNvPr id="29" name="Group 45"/>
          <p:cNvGrpSpPr>
            <a:grpSpLocks/>
          </p:cNvGrpSpPr>
          <p:nvPr/>
        </p:nvGrpSpPr>
        <p:grpSpPr bwMode="auto">
          <a:xfrm>
            <a:off x="2361358" y="2660187"/>
            <a:ext cx="4001336" cy="3307109"/>
            <a:chOff x="1613" y="1729"/>
            <a:chExt cx="1610" cy="1359"/>
          </a:xfrm>
        </p:grpSpPr>
        <p:sp>
          <p:nvSpPr>
            <p:cNvPr id="30" name="Freeform 46"/>
            <p:cNvSpPr>
              <a:spLocks/>
            </p:cNvSpPr>
            <p:nvPr/>
          </p:nvSpPr>
          <p:spPr bwMode="auto">
            <a:xfrm>
              <a:off x="1619" y="1729"/>
              <a:ext cx="1604" cy="1359"/>
            </a:xfrm>
            <a:custGeom>
              <a:avLst/>
              <a:gdLst>
                <a:gd name="T0" fmla="*/ 2455 w 2461"/>
                <a:gd name="T1" fmla="*/ 32 h 1896"/>
                <a:gd name="T2" fmla="*/ 2461 w 2461"/>
                <a:gd name="T3" fmla="*/ 26 h 1896"/>
                <a:gd name="T4" fmla="*/ 2455 w 2461"/>
                <a:gd name="T5" fmla="*/ 5 h 1896"/>
                <a:gd name="T6" fmla="*/ 2317 w 2461"/>
                <a:gd name="T7" fmla="*/ 0 h 1896"/>
                <a:gd name="T8" fmla="*/ 1951 w 2461"/>
                <a:gd name="T9" fmla="*/ 36 h 1896"/>
                <a:gd name="T10" fmla="*/ 1712 w 2461"/>
                <a:gd name="T11" fmla="*/ 81 h 1896"/>
                <a:gd name="T12" fmla="*/ 1383 w 2461"/>
                <a:gd name="T13" fmla="*/ 184 h 1896"/>
                <a:gd name="T14" fmla="*/ 1077 w 2461"/>
                <a:gd name="T15" fmla="*/ 315 h 1896"/>
                <a:gd name="T16" fmla="*/ 885 w 2461"/>
                <a:gd name="T17" fmla="*/ 422 h 1896"/>
                <a:gd name="T18" fmla="*/ 716 w 2461"/>
                <a:gd name="T19" fmla="*/ 548 h 1896"/>
                <a:gd name="T20" fmla="*/ 559 w 2461"/>
                <a:gd name="T21" fmla="*/ 681 h 1896"/>
                <a:gd name="T22" fmla="*/ 416 w 2461"/>
                <a:gd name="T23" fmla="*/ 824 h 1896"/>
                <a:gd name="T24" fmla="*/ 239 w 2461"/>
                <a:gd name="T25" fmla="*/ 1058 h 1896"/>
                <a:gd name="T26" fmla="*/ 147 w 2461"/>
                <a:gd name="T27" fmla="*/ 1229 h 1896"/>
                <a:gd name="T28" fmla="*/ 75 w 2461"/>
                <a:gd name="T29" fmla="*/ 1408 h 1896"/>
                <a:gd name="T30" fmla="*/ 25 w 2461"/>
                <a:gd name="T31" fmla="*/ 1591 h 1896"/>
                <a:gd name="T32" fmla="*/ 0 w 2461"/>
                <a:gd name="T33" fmla="*/ 1784 h 1896"/>
                <a:gd name="T34" fmla="*/ 5 w 2461"/>
                <a:gd name="T35" fmla="*/ 1891 h 1896"/>
                <a:gd name="T36" fmla="*/ 25 w 2461"/>
                <a:gd name="T37" fmla="*/ 1896 h 1896"/>
                <a:gd name="T38" fmla="*/ 31 w 2461"/>
                <a:gd name="T39" fmla="*/ 1891 h 1896"/>
                <a:gd name="T40" fmla="*/ 31 w 2461"/>
                <a:gd name="T41" fmla="*/ 1784 h 1896"/>
                <a:gd name="T42" fmla="*/ 55 w 2461"/>
                <a:gd name="T43" fmla="*/ 1601 h 1896"/>
                <a:gd name="T44" fmla="*/ 107 w 2461"/>
                <a:gd name="T45" fmla="*/ 1417 h 1896"/>
                <a:gd name="T46" fmla="*/ 178 w 2461"/>
                <a:gd name="T47" fmla="*/ 1241 h 1896"/>
                <a:gd name="T48" fmla="*/ 270 w 2461"/>
                <a:gd name="T49" fmla="*/ 1078 h 1896"/>
                <a:gd name="T50" fmla="*/ 437 w 2461"/>
                <a:gd name="T51" fmla="*/ 844 h 1896"/>
                <a:gd name="T52" fmla="*/ 581 w 2461"/>
                <a:gd name="T53" fmla="*/ 701 h 1896"/>
                <a:gd name="T54" fmla="*/ 736 w 2461"/>
                <a:gd name="T55" fmla="*/ 568 h 1896"/>
                <a:gd name="T56" fmla="*/ 905 w 2461"/>
                <a:gd name="T57" fmla="*/ 452 h 1896"/>
                <a:gd name="T58" fmla="*/ 1088 w 2461"/>
                <a:gd name="T59" fmla="*/ 345 h 1896"/>
                <a:gd name="T60" fmla="*/ 1393 w 2461"/>
                <a:gd name="T61" fmla="*/ 214 h 1896"/>
                <a:gd name="T62" fmla="*/ 1724 w 2461"/>
                <a:gd name="T63" fmla="*/ 112 h 1896"/>
                <a:gd name="T64" fmla="*/ 1951 w 2461"/>
                <a:gd name="T65" fmla="*/ 68 h 1896"/>
                <a:gd name="T66" fmla="*/ 2317 w 2461"/>
                <a:gd name="T67" fmla="*/ 32 h 18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461" h="1896">
                  <a:moveTo>
                    <a:pt x="2445" y="32"/>
                  </a:moveTo>
                  <a:lnTo>
                    <a:pt x="2455" y="32"/>
                  </a:lnTo>
                  <a:lnTo>
                    <a:pt x="2455" y="26"/>
                  </a:lnTo>
                  <a:lnTo>
                    <a:pt x="2461" y="26"/>
                  </a:lnTo>
                  <a:lnTo>
                    <a:pt x="2461" y="12"/>
                  </a:lnTo>
                  <a:lnTo>
                    <a:pt x="2455" y="5"/>
                  </a:lnTo>
                  <a:lnTo>
                    <a:pt x="2455" y="0"/>
                  </a:lnTo>
                  <a:lnTo>
                    <a:pt x="2317" y="0"/>
                  </a:lnTo>
                  <a:lnTo>
                    <a:pt x="2196" y="5"/>
                  </a:lnTo>
                  <a:lnTo>
                    <a:pt x="1951" y="36"/>
                  </a:lnTo>
                  <a:lnTo>
                    <a:pt x="1831" y="56"/>
                  </a:lnTo>
                  <a:lnTo>
                    <a:pt x="1712" y="81"/>
                  </a:lnTo>
                  <a:lnTo>
                    <a:pt x="1491" y="143"/>
                  </a:lnTo>
                  <a:lnTo>
                    <a:pt x="1383" y="184"/>
                  </a:lnTo>
                  <a:lnTo>
                    <a:pt x="1282" y="224"/>
                  </a:lnTo>
                  <a:lnTo>
                    <a:pt x="1077" y="315"/>
                  </a:lnTo>
                  <a:lnTo>
                    <a:pt x="985" y="367"/>
                  </a:lnTo>
                  <a:lnTo>
                    <a:pt x="885" y="422"/>
                  </a:lnTo>
                  <a:lnTo>
                    <a:pt x="798" y="488"/>
                  </a:lnTo>
                  <a:lnTo>
                    <a:pt x="716" y="548"/>
                  </a:lnTo>
                  <a:lnTo>
                    <a:pt x="636" y="616"/>
                  </a:lnTo>
                  <a:lnTo>
                    <a:pt x="559" y="681"/>
                  </a:lnTo>
                  <a:lnTo>
                    <a:pt x="483" y="753"/>
                  </a:lnTo>
                  <a:lnTo>
                    <a:pt x="416" y="824"/>
                  </a:lnTo>
                  <a:lnTo>
                    <a:pt x="296" y="976"/>
                  </a:lnTo>
                  <a:lnTo>
                    <a:pt x="239" y="1058"/>
                  </a:lnTo>
                  <a:lnTo>
                    <a:pt x="189" y="1149"/>
                  </a:lnTo>
                  <a:lnTo>
                    <a:pt x="147" y="1229"/>
                  </a:lnTo>
                  <a:lnTo>
                    <a:pt x="107" y="1316"/>
                  </a:lnTo>
                  <a:lnTo>
                    <a:pt x="75" y="1408"/>
                  </a:lnTo>
                  <a:lnTo>
                    <a:pt x="47" y="1494"/>
                  </a:lnTo>
                  <a:lnTo>
                    <a:pt x="25" y="1591"/>
                  </a:lnTo>
                  <a:lnTo>
                    <a:pt x="11" y="1687"/>
                  </a:lnTo>
                  <a:lnTo>
                    <a:pt x="0" y="1784"/>
                  </a:lnTo>
                  <a:lnTo>
                    <a:pt x="0" y="1891"/>
                  </a:lnTo>
                  <a:lnTo>
                    <a:pt x="5" y="1891"/>
                  </a:lnTo>
                  <a:lnTo>
                    <a:pt x="11" y="1896"/>
                  </a:lnTo>
                  <a:lnTo>
                    <a:pt x="25" y="1896"/>
                  </a:lnTo>
                  <a:lnTo>
                    <a:pt x="25" y="1891"/>
                  </a:lnTo>
                  <a:lnTo>
                    <a:pt x="31" y="1891"/>
                  </a:lnTo>
                  <a:lnTo>
                    <a:pt x="31" y="1880"/>
                  </a:lnTo>
                  <a:lnTo>
                    <a:pt x="31" y="1784"/>
                  </a:lnTo>
                  <a:lnTo>
                    <a:pt x="41" y="1687"/>
                  </a:lnTo>
                  <a:lnTo>
                    <a:pt x="55" y="1601"/>
                  </a:lnTo>
                  <a:lnTo>
                    <a:pt x="75" y="1504"/>
                  </a:lnTo>
                  <a:lnTo>
                    <a:pt x="107" y="1417"/>
                  </a:lnTo>
                  <a:lnTo>
                    <a:pt x="138" y="1326"/>
                  </a:lnTo>
                  <a:lnTo>
                    <a:pt x="178" y="1241"/>
                  </a:lnTo>
                  <a:lnTo>
                    <a:pt x="219" y="1159"/>
                  </a:lnTo>
                  <a:lnTo>
                    <a:pt x="270" y="1078"/>
                  </a:lnTo>
                  <a:lnTo>
                    <a:pt x="316" y="996"/>
                  </a:lnTo>
                  <a:lnTo>
                    <a:pt x="437" y="844"/>
                  </a:lnTo>
                  <a:lnTo>
                    <a:pt x="503" y="773"/>
                  </a:lnTo>
                  <a:lnTo>
                    <a:pt x="581" y="701"/>
                  </a:lnTo>
                  <a:lnTo>
                    <a:pt x="656" y="636"/>
                  </a:lnTo>
                  <a:lnTo>
                    <a:pt x="736" y="568"/>
                  </a:lnTo>
                  <a:lnTo>
                    <a:pt x="818" y="508"/>
                  </a:lnTo>
                  <a:lnTo>
                    <a:pt x="905" y="452"/>
                  </a:lnTo>
                  <a:lnTo>
                    <a:pt x="997" y="397"/>
                  </a:lnTo>
                  <a:lnTo>
                    <a:pt x="1088" y="345"/>
                  </a:lnTo>
                  <a:lnTo>
                    <a:pt x="1290" y="255"/>
                  </a:lnTo>
                  <a:lnTo>
                    <a:pt x="1393" y="214"/>
                  </a:lnTo>
                  <a:lnTo>
                    <a:pt x="1499" y="174"/>
                  </a:lnTo>
                  <a:lnTo>
                    <a:pt x="1724" y="112"/>
                  </a:lnTo>
                  <a:lnTo>
                    <a:pt x="1840" y="88"/>
                  </a:lnTo>
                  <a:lnTo>
                    <a:pt x="1951" y="68"/>
                  </a:lnTo>
                  <a:lnTo>
                    <a:pt x="2196" y="36"/>
                  </a:lnTo>
                  <a:lnTo>
                    <a:pt x="2317" y="32"/>
                  </a:lnTo>
                  <a:lnTo>
                    <a:pt x="2445" y="32"/>
                  </a:lnTo>
                  <a:close/>
                </a:path>
              </a:pathLst>
            </a:custGeom>
            <a:solidFill>
              <a:srgbClr val="BE93BB"/>
            </a:solidFill>
            <a:ln w="9525">
              <a:solidFill>
                <a:srgbClr val="BE93BB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52" name="Oval 49"/>
            <p:cNvSpPr>
              <a:spLocks noChangeArrowheads="1"/>
            </p:cNvSpPr>
            <p:nvPr/>
          </p:nvSpPr>
          <p:spPr bwMode="auto">
            <a:xfrm>
              <a:off x="1613" y="2891"/>
              <a:ext cx="54" cy="59"/>
            </a:xfrm>
            <a:prstGeom prst="ellipse">
              <a:avLst/>
            </a:prstGeom>
            <a:solidFill>
              <a:srgbClr val="2D0054"/>
            </a:solidFill>
            <a:ln w="1651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pPr algn="l" eaLnBrk="0" hangingPunct="0"/>
              <a:endParaRPr lang="en-US" altLang="en-US" sz="2400" b="0">
                <a:latin typeface="+mj-lt"/>
              </a:endParaRPr>
            </a:p>
          </p:txBody>
        </p:sp>
        <p:sp>
          <p:nvSpPr>
            <p:cNvPr id="32" name="Oval 50"/>
            <p:cNvSpPr>
              <a:spLocks noChangeArrowheads="1"/>
            </p:cNvSpPr>
            <p:nvPr/>
          </p:nvSpPr>
          <p:spPr bwMode="auto">
            <a:xfrm>
              <a:off x="2457" y="1856"/>
              <a:ext cx="54" cy="60"/>
            </a:xfrm>
            <a:prstGeom prst="ellipse">
              <a:avLst/>
            </a:prstGeom>
            <a:solidFill>
              <a:srgbClr val="2D0054"/>
            </a:solidFill>
            <a:ln w="1651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33" name="Oval 51"/>
            <p:cNvSpPr>
              <a:spLocks noChangeArrowheads="1"/>
            </p:cNvSpPr>
            <p:nvPr/>
          </p:nvSpPr>
          <p:spPr bwMode="auto">
            <a:xfrm>
              <a:off x="2176" y="2016"/>
              <a:ext cx="50" cy="59"/>
            </a:xfrm>
            <a:prstGeom prst="ellipse">
              <a:avLst/>
            </a:prstGeom>
            <a:solidFill>
              <a:srgbClr val="2D0054"/>
            </a:solidFill>
            <a:ln w="1651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50" name="Oval 55"/>
            <p:cNvSpPr>
              <a:spLocks noChangeArrowheads="1"/>
            </p:cNvSpPr>
            <p:nvPr/>
          </p:nvSpPr>
          <p:spPr bwMode="auto">
            <a:xfrm>
              <a:off x="1994" y="2173"/>
              <a:ext cx="50" cy="58"/>
            </a:xfrm>
            <a:prstGeom prst="ellipse">
              <a:avLst/>
            </a:prstGeom>
            <a:solidFill>
              <a:srgbClr val="2D0054"/>
            </a:solidFill>
            <a:ln w="1651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48" name="Oval 59"/>
            <p:cNvSpPr>
              <a:spLocks noChangeArrowheads="1"/>
            </p:cNvSpPr>
            <p:nvPr/>
          </p:nvSpPr>
          <p:spPr bwMode="auto">
            <a:xfrm>
              <a:off x="1811" y="2388"/>
              <a:ext cx="51" cy="59"/>
            </a:xfrm>
            <a:prstGeom prst="ellipse">
              <a:avLst/>
            </a:prstGeom>
            <a:solidFill>
              <a:srgbClr val="2D0054"/>
            </a:solidFill>
            <a:ln w="1651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40" name="Oval 64"/>
            <p:cNvSpPr>
              <a:spLocks noChangeArrowheads="1"/>
            </p:cNvSpPr>
            <p:nvPr/>
          </p:nvSpPr>
          <p:spPr bwMode="auto">
            <a:xfrm>
              <a:off x="2650" y="1783"/>
              <a:ext cx="54" cy="60"/>
            </a:xfrm>
            <a:prstGeom prst="ellipse">
              <a:avLst/>
            </a:prstGeom>
            <a:solidFill>
              <a:srgbClr val="2D0054"/>
            </a:solidFill>
            <a:ln w="1651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43" name="Oval 67"/>
            <p:cNvSpPr>
              <a:spLocks noChangeArrowheads="1"/>
            </p:cNvSpPr>
            <p:nvPr/>
          </p:nvSpPr>
          <p:spPr bwMode="auto">
            <a:xfrm>
              <a:off x="2849" y="1736"/>
              <a:ext cx="50" cy="59"/>
            </a:xfrm>
            <a:prstGeom prst="ellipse">
              <a:avLst/>
            </a:prstGeom>
            <a:solidFill>
              <a:srgbClr val="2D0054"/>
            </a:solidFill>
            <a:ln w="1651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</p:grpSp>
      <p:grpSp>
        <p:nvGrpSpPr>
          <p:cNvPr id="53" name="Group 68"/>
          <p:cNvGrpSpPr>
            <a:grpSpLocks/>
          </p:cNvGrpSpPr>
          <p:nvPr/>
        </p:nvGrpSpPr>
        <p:grpSpPr bwMode="auto">
          <a:xfrm>
            <a:off x="2400128" y="6090587"/>
            <a:ext cx="3646487" cy="153987"/>
            <a:chOff x="1498" y="2880"/>
            <a:chExt cx="1922" cy="97"/>
          </a:xfrm>
          <a:solidFill>
            <a:srgbClr val="2D0054"/>
          </a:solidFill>
        </p:grpSpPr>
        <p:sp>
          <p:nvSpPr>
            <p:cNvPr id="54" name="Freeform 69"/>
            <p:cNvSpPr>
              <a:spLocks/>
            </p:cNvSpPr>
            <p:nvPr/>
          </p:nvSpPr>
          <p:spPr bwMode="auto">
            <a:xfrm>
              <a:off x="3337" y="2887"/>
              <a:ext cx="76" cy="84"/>
            </a:xfrm>
            <a:custGeom>
              <a:avLst/>
              <a:gdLst>
                <a:gd name="T0" fmla="*/ 0 w 116"/>
                <a:gd name="T1" fmla="*/ 0 h 117"/>
                <a:gd name="T2" fmla="*/ 116 w 116"/>
                <a:gd name="T3" fmla="*/ 61 h 117"/>
                <a:gd name="T4" fmla="*/ 0 w 116"/>
                <a:gd name="T5" fmla="*/ 117 h 117"/>
                <a:gd name="T6" fmla="*/ 0 w 116"/>
                <a:gd name="T7" fmla="*/ 0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6" h="117">
                  <a:moveTo>
                    <a:pt x="0" y="0"/>
                  </a:moveTo>
                  <a:lnTo>
                    <a:pt x="116" y="61"/>
                  </a:lnTo>
                  <a:lnTo>
                    <a:pt x="0" y="117"/>
                  </a:lnTo>
                  <a:lnTo>
                    <a:pt x="0" y="0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55" name="Freeform 70"/>
            <p:cNvSpPr>
              <a:spLocks/>
            </p:cNvSpPr>
            <p:nvPr/>
          </p:nvSpPr>
          <p:spPr bwMode="auto">
            <a:xfrm>
              <a:off x="3330" y="2880"/>
              <a:ext cx="90" cy="97"/>
            </a:xfrm>
            <a:custGeom>
              <a:avLst/>
              <a:gdLst>
                <a:gd name="T0" fmla="*/ 20 w 138"/>
                <a:gd name="T1" fmla="*/ 11 h 136"/>
                <a:gd name="T2" fmla="*/ 5 w 138"/>
                <a:gd name="T3" fmla="*/ 20 h 136"/>
                <a:gd name="T4" fmla="*/ 122 w 138"/>
                <a:gd name="T5" fmla="*/ 80 h 136"/>
                <a:gd name="T6" fmla="*/ 122 w 138"/>
                <a:gd name="T7" fmla="*/ 60 h 136"/>
                <a:gd name="T8" fmla="*/ 5 w 138"/>
                <a:gd name="T9" fmla="*/ 116 h 136"/>
                <a:gd name="T10" fmla="*/ 20 w 138"/>
                <a:gd name="T11" fmla="*/ 127 h 136"/>
                <a:gd name="T12" fmla="*/ 20 w 138"/>
                <a:gd name="T13" fmla="*/ 11 h 136"/>
                <a:gd name="T14" fmla="*/ 0 w 138"/>
                <a:gd name="T15" fmla="*/ 11 h 136"/>
                <a:gd name="T16" fmla="*/ 0 w 138"/>
                <a:gd name="T17" fmla="*/ 127 h 136"/>
                <a:gd name="T18" fmla="*/ 0 w 138"/>
                <a:gd name="T19" fmla="*/ 131 h 136"/>
                <a:gd name="T20" fmla="*/ 5 w 138"/>
                <a:gd name="T21" fmla="*/ 136 h 136"/>
                <a:gd name="T22" fmla="*/ 10 w 138"/>
                <a:gd name="T23" fmla="*/ 136 h 136"/>
                <a:gd name="T24" fmla="*/ 16 w 138"/>
                <a:gd name="T25" fmla="*/ 136 h 136"/>
                <a:gd name="T26" fmla="*/ 133 w 138"/>
                <a:gd name="T27" fmla="*/ 80 h 136"/>
                <a:gd name="T28" fmla="*/ 133 w 138"/>
                <a:gd name="T29" fmla="*/ 75 h 136"/>
                <a:gd name="T30" fmla="*/ 138 w 138"/>
                <a:gd name="T31" fmla="*/ 75 h 136"/>
                <a:gd name="T32" fmla="*/ 138 w 138"/>
                <a:gd name="T33" fmla="*/ 71 h 136"/>
                <a:gd name="T34" fmla="*/ 138 w 138"/>
                <a:gd name="T35" fmla="*/ 65 h 136"/>
                <a:gd name="T36" fmla="*/ 133 w 138"/>
                <a:gd name="T37" fmla="*/ 65 h 136"/>
                <a:gd name="T38" fmla="*/ 133 w 138"/>
                <a:gd name="T39" fmla="*/ 60 h 136"/>
                <a:gd name="T40" fmla="*/ 16 w 138"/>
                <a:gd name="T41" fmla="*/ 0 h 136"/>
                <a:gd name="T42" fmla="*/ 10 w 138"/>
                <a:gd name="T43" fmla="*/ 0 h 136"/>
                <a:gd name="T44" fmla="*/ 5 w 138"/>
                <a:gd name="T45" fmla="*/ 0 h 136"/>
                <a:gd name="T46" fmla="*/ 5 w 138"/>
                <a:gd name="T47" fmla="*/ 4 h 136"/>
                <a:gd name="T48" fmla="*/ 0 w 138"/>
                <a:gd name="T49" fmla="*/ 4 h 136"/>
                <a:gd name="T50" fmla="*/ 0 w 138"/>
                <a:gd name="T51" fmla="*/ 11 h 136"/>
                <a:gd name="T52" fmla="*/ 20 w 138"/>
                <a:gd name="T53" fmla="*/ 1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38" h="136">
                  <a:moveTo>
                    <a:pt x="20" y="11"/>
                  </a:moveTo>
                  <a:lnTo>
                    <a:pt x="5" y="20"/>
                  </a:lnTo>
                  <a:lnTo>
                    <a:pt x="122" y="80"/>
                  </a:lnTo>
                  <a:lnTo>
                    <a:pt x="122" y="60"/>
                  </a:lnTo>
                  <a:lnTo>
                    <a:pt x="5" y="116"/>
                  </a:lnTo>
                  <a:lnTo>
                    <a:pt x="20" y="127"/>
                  </a:lnTo>
                  <a:lnTo>
                    <a:pt x="20" y="11"/>
                  </a:lnTo>
                  <a:lnTo>
                    <a:pt x="0" y="11"/>
                  </a:lnTo>
                  <a:lnTo>
                    <a:pt x="0" y="127"/>
                  </a:lnTo>
                  <a:lnTo>
                    <a:pt x="0" y="131"/>
                  </a:lnTo>
                  <a:lnTo>
                    <a:pt x="5" y="136"/>
                  </a:lnTo>
                  <a:lnTo>
                    <a:pt x="10" y="136"/>
                  </a:lnTo>
                  <a:lnTo>
                    <a:pt x="16" y="136"/>
                  </a:lnTo>
                  <a:lnTo>
                    <a:pt x="133" y="80"/>
                  </a:lnTo>
                  <a:lnTo>
                    <a:pt x="133" y="75"/>
                  </a:lnTo>
                  <a:lnTo>
                    <a:pt x="138" y="75"/>
                  </a:lnTo>
                  <a:lnTo>
                    <a:pt x="138" y="71"/>
                  </a:lnTo>
                  <a:lnTo>
                    <a:pt x="138" y="65"/>
                  </a:lnTo>
                  <a:lnTo>
                    <a:pt x="133" y="65"/>
                  </a:lnTo>
                  <a:lnTo>
                    <a:pt x="133" y="60"/>
                  </a:lnTo>
                  <a:lnTo>
                    <a:pt x="16" y="0"/>
                  </a:lnTo>
                  <a:lnTo>
                    <a:pt x="10" y="0"/>
                  </a:lnTo>
                  <a:lnTo>
                    <a:pt x="5" y="0"/>
                  </a:lnTo>
                  <a:lnTo>
                    <a:pt x="5" y="4"/>
                  </a:lnTo>
                  <a:lnTo>
                    <a:pt x="0" y="4"/>
                  </a:lnTo>
                  <a:lnTo>
                    <a:pt x="0" y="11"/>
                  </a:lnTo>
                  <a:lnTo>
                    <a:pt x="20" y="11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56" name="Freeform 71"/>
            <p:cNvSpPr>
              <a:spLocks/>
            </p:cNvSpPr>
            <p:nvPr/>
          </p:nvSpPr>
          <p:spPr bwMode="auto">
            <a:xfrm>
              <a:off x="1498" y="2905"/>
              <a:ext cx="13" cy="46"/>
            </a:xfrm>
            <a:custGeom>
              <a:avLst/>
              <a:gdLst>
                <a:gd name="T0" fmla="*/ 20 w 20"/>
                <a:gd name="T1" fmla="*/ 10 h 65"/>
                <a:gd name="T2" fmla="*/ 20 w 20"/>
                <a:gd name="T3" fmla="*/ 5 h 65"/>
                <a:gd name="T4" fmla="*/ 16 w 20"/>
                <a:gd name="T5" fmla="*/ 5 h 65"/>
                <a:gd name="T6" fmla="*/ 16 w 20"/>
                <a:gd name="T7" fmla="*/ 0 h 65"/>
                <a:gd name="T8" fmla="*/ 4 w 20"/>
                <a:gd name="T9" fmla="*/ 0 h 65"/>
                <a:gd name="T10" fmla="*/ 4 w 20"/>
                <a:gd name="T11" fmla="*/ 5 h 65"/>
                <a:gd name="T12" fmla="*/ 0 w 20"/>
                <a:gd name="T13" fmla="*/ 5 h 65"/>
                <a:gd name="T14" fmla="*/ 0 w 20"/>
                <a:gd name="T15" fmla="*/ 60 h 65"/>
                <a:gd name="T16" fmla="*/ 4 w 20"/>
                <a:gd name="T17" fmla="*/ 60 h 65"/>
                <a:gd name="T18" fmla="*/ 4 w 20"/>
                <a:gd name="T19" fmla="*/ 65 h 65"/>
                <a:gd name="T20" fmla="*/ 16 w 20"/>
                <a:gd name="T21" fmla="*/ 65 h 65"/>
                <a:gd name="T22" fmla="*/ 16 w 20"/>
                <a:gd name="T23" fmla="*/ 60 h 65"/>
                <a:gd name="T24" fmla="*/ 20 w 20"/>
                <a:gd name="T25" fmla="*/ 60 h 65"/>
                <a:gd name="T26" fmla="*/ 20 w 20"/>
                <a:gd name="T27" fmla="*/ 56 h 65"/>
                <a:gd name="T28" fmla="*/ 20 w 20"/>
                <a:gd name="T29" fmla="*/ 1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65">
                  <a:moveTo>
                    <a:pt x="20" y="10"/>
                  </a:moveTo>
                  <a:lnTo>
                    <a:pt x="20" y="5"/>
                  </a:lnTo>
                  <a:lnTo>
                    <a:pt x="16" y="5"/>
                  </a:lnTo>
                  <a:lnTo>
                    <a:pt x="16" y="0"/>
                  </a:lnTo>
                  <a:lnTo>
                    <a:pt x="4" y="0"/>
                  </a:lnTo>
                  <a:lnTo>
                    <a:pt x="4" y="5"/>
                  </a:lnTo>
                  <a:lnTo>
                    <a:pt x="0" y="5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4" y="65"/>
                  </a:lnTo>
                  <a:lnTo>
                    <a:pt x="16" y="65"/>
                  </a:lnTo>
                  <a:lnTo>
                    <a:pt x="16" y="60"/>
                  </a:lnTo>
                  <a:lnTo>
                    <a:pt x="20" y="60"/>
                  </a:lnTo>
                  <a:lnTo>
                    <a:pt x="20" y="56"/>
                  </a:lnTo>
                  <a:lnTo>
                    <a:pt x="20" y="10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57" name="Freeform 72"/>
            <p:cNvSpPr>
              <a:spLocks/>
            </p:cNvSpPr>
            <p:nvPr/>
          </p:nvSpPr>
          <p:spPr bwMode="auto">
            <a:xfrm>
              <a:off x="1591" y="2905"/>
              <a:ext cx="13" cy="46"/>
            </a:xfrm>
            <a:custGeom>
              <a:avLst/>
              <a:gdLst>
                <a:gd name="T0" fmla="*/ 21 w 21"/>
                <a:gd name="T1" fmla="*/ 10 h 65"/>
                <a:gd name="T2" fmla="*/ 21 w 21"/>
                <a:gd name="T3" fmla="*/ 5 h 65"/>
                <a:gd name="T4" fmla="*/ 15 w 21"/>
                <a:gd name="T5" fmla="*/ 5 h 65"/>
                <a:gd name="T6" fmla="*/ 15 w 21"/>
                <a:gd name="T7" fmla="*/ 0 h 65"/>
                <a:gd name="T8" fmla="*/ 5 w 21"/>
                <a:gd name="T9" fmla="*/ 0 h 65"/>
                <a:gd name="T10" fmla="*/ 5 w 21"/>
                <a:gd name="T11" fmla="*/ 5 h 65"/>
                <a:gd name="T12" fmla="*/ 0 w 21"/>
                <a:gd name="T13" fmla="*/ 5 h 65"/>
                <a:gd name="T14" fmla="*/ 0 w 21"/>
                <a:gd name="T15" fmla="*/ 60 h 65"/>
                <a:gd name="T16" fmla="*/ 5 w 21"/>
                <a:gd name="T17" fmla="*/ 60 h 65"/>
                <a:gd name="T18" fmla="*/ 5 w 21"/>
                <a:gd name="T19" fmla="*/ 65 h 65"/>
                <a:gd name="T20" fmla="*/ 15 w 21"/>
                <a:gd name="T21" fmla="*/ 65 h 65"/>
                <a:gd name="T22" fmla="*/ 15 w 21"/>
                <a:gd name="T23" fmla="*/ 60 h 65"/>
                <a:gd name="T24" fmla="*/ 21 w 21"/>
                <a:gd name="T25" fmla="*/ 60 h 65"/>
                <a:gd name="T26" fmla="*/ 21 w 21"/>
                <a:gd name="T27" fmla="*/ 56 h 65"/>
                <a:gd name="T28" fmla="*/ 21 w 21"/>
                <a:gd name="T29" fmla="*/ 1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1" h="65">
                  <a:moveTo>
                    <a:pt x="21" y="10"/>
                  </a:moveTo>
                  <a:lnTo>
                    <a:pt x="21" y="5"/>
                  </a:lnTo>
                  <a:lnTo>
                    <a:pt x="15" y="5"/>
                  </a:lnTo>
                  <a:lnTo>
                    <a:pt x="15" y="0"/>
                  </a:lnTo>
                  <a:lnTo>
                    <a:pt x="5" y="0"/>
                  </a:lnTo>
                  <a:lnTo>
                    <a:pt x="5" y="5"/>
                  </a:lnTo>
                  <a:lnTo>
                    <a:pt x="0" y="5"/>
                  </a:lnTo>
                  <a:lnTo>
                    <a:pt x="0" y="60"/>
                  </a:lnTo>
                  <a:lnTo>
                    <a:pt x="5" y="60"/>
                  </a:lnTo>
                  <a:lnTo>
                    <a:pt x="5" y="65"/>
                  </a:lnTo>
                  <a:lnTo>
                    <a:pt x="15" y="65"/>
                  </a:lnTo>
                  <a:lnTo>
                    <a:pt x="15" y="60"/>
                  </a:lnTo>
                  <a:lnTo>
                    <a:pt x="21" y="60"/>
                  </a:lnTo>
                  <a:lnTo>
                    <a:pt x="21" y="56"/>
                  </a:lnTo>
                  <a:lnTo>
                    <a:pt x="21" y="10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58" name="Freeform 73"/>
            <p:cNvSpPr>
              <a:spLocks/>
            </p:cNvSpPr>
            <p:nvPr/>
          </p:nvSpPr>
          <p:spPr bwMode="auto">
            <a:xfrm>
              <a:off x="1684" y="2905"/>
              <a:ext cx="13" cy="46"/>
            </a:xfrm>
            <a:custGeom>
              <a:avLst/>
              <a:gdLst>
                <a:gd name="T0" fmla="*/ 20 w 20"/>
                <a:gd name="T1" fmla="*/ 10 h 65"/>
                <a:gd name="T2" fmla="*/ 20 w 20"/>
                <a:gd name="T3" fmla="*/ 5 h 65"/>
                <a:gd name="T4" fmla="*/ 15 w 20"/>
                <a:gd name="T5" fmla="*/ 5 h 65"/>
                <a:gd name="T6" fmla="*/ 15 w 20"/>
                <a:gd name="T7" fmla="*/ 0 h 65"/>
                <a:gd name="T8" fmla="*/ 4 w 20"/>
                <a:gd name="T9" fmla="*/ 0 h 65"/>
                <a:gd name="T10" fmla="*/ 4 w 20"/>
                <a:gd name="T11" fmla="*/ 5 h 65"/>
                <a:gd name="T12" fmla="*/ 0 w 20"/>
                <a:gd name="T13" fmla="*/ 5 h 65"/>
                <a:gd name="T14" fmla="*/ 0 w 20"/>
                <a:gd name="T15" fmla="*/ 60 h 65"/>
                <a:gd name="T16" fmla="*/ 4 w 20"/>
                <a:gd name="T17" fmla="*/ 60 h 65"/>
                <a:gd name="T18" fmla="*/ 4 w 20"/>
                <a:gd name="T19" fmla="*/ 65 h 65"/>
                <a:gd name="T20" fmla="*/ 15 w 20"/>
                <a:gd name="T21" fmla="*/ 65 h 65"/>
                <a:gd name="T22" fmla="*/ 15 w 20"/>
                <a:gd name="T23" fmla="*/ 60 h 65"/>
                <a:gd name="T24" fmla="*/ 20 w 20"/>
                <a:gd name="T25" fmla="*/ 60 h 65"/>
                <a:gd name="T26" fmla="*/ 20 w 20"/>
                <a:gd name="T27" fmla="*/ 56 h 65"/>
                <a:gd name="T28" fmla="*/ 20 w 20"/>
                <a:gd name="T29" fmla="*/ 1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65">
                  <a:moveTo>
                    <a:pt x="20" y="10"/>
                  </a:moveTo>
                  <a:lnTo>
                    <a:pt x="20" y="5"/>
                  </a:lnTo>
                  <a:lnTo>
                    <a:pt x="15" y="5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5"/>
                  </a:lnTo>
                  <a:lnTo>
                    <a:pt x="0" y="5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4" y="65"/>
                  </a:lnTo>
                  <a:lnTo>
                    <a:pt x="15" y="65"/>
                  </a:lnTo>
                  <a:lnTo>
                    <a:pt x="15" y="60"/>
                  </a:lnTo>
                  <a:lnTo>
                    <a:pt x="20" y="60"/>
                  </a:lnTo>
                  <a:lnTo>
                    <a:pt x="20" y="56"/>
                  </a:lnTo>
                  <a:lnTo>
                    <a:pt x="20" y="10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59" name="Freeform 74"/>
            <p:cNvSpPr>
              <a:spLocks/>
            </p:cNvSpPr>
            <p:nvPr/>
          </p:nvSpPr>
          <p:spPr bwMode="auto">
            <a:xfrm>
              <a:off x="1776" y="2905"/>
              <a:ext cx="14" cy="46"/>
            </a:xfrm>
            <a:custGeom>
              <a:avLst/>
              <a:gdLst>
                <a:gd name="T0" fmla="*/ 22 w 22"/>
                <a:gd name="T1" fmla="*/ 10 h 65"/>
                <a:gd name="T2" fmla="*/ 22 w 22"/>
                <a:gd name="T3" fmla="*/ 5 h 65"/>
                <a:gd name="T4" fmla="*/ 16 w 22"/>
                <a:gd name="T5" fmla="*/ 5 h 65"/>
                <a:gd name="T6" fmla="*/ 16 w 22"/>
                <a:gd name="T7" fmla="*/ 0 h 65"/>
                <a:gd name="T8" fmla="*/ 6 w 22"/>
                <a:gd name="T9" fmla="*/ 0 h 65"/>
                <a:gd name="T10" fmla="*/ 6 w 22"/>
                <a:gd name="T11" fmla="*/ 5 h 65"/>
                <a:gd name="T12" fmla="*/ 0 w 22"/>
                <a:gd name="T13" fmla="*/ 5 h 65"/>
                <a:gd name="T14" fmla="*/ 0 w 22"/>
                <a:gd name="T15" fmla="*/ 60 h 65"/>
                <a:gd name="T16" fmla="*/ 6 w 22"/>
                <a:gd name="T17" fmla="*/ 60 h 65"/>
                <a:gd name="T18" fmla="*/ 6 w 22"/>
                <a:gd name="T19" fmla="*/ 65 h 65"/>
                <a:gd name="T20" fmla="*/ 16 w 22"/>
                <a:gd name="T21" fmla="*/ 65 h 65"/>
                <a:gd name="T22" fmla="*/ 16 w 22"/>
                <a:gd name="T23" fmla="*/ 60 h 65"/>
                <a:gd name="T24" fmla="*/ 22 w 22"/>
                <a:gd name="T25" fmla="*/ 60 h 65"/>
                <a:gd name="T26" fmla="*/ 22 w 22"/>
                <a:gd name="T27" fmla="*/ 56 h 65"/>
                <a:gd name="T28" fmla="*/ 22 w 22"/>
                <a:gd name="T29" fmla="*/ 1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" h="65">
                  <a:moveTo>
                    <a:pt x="22" y="10"/>
                  </a:moveTo>
                  <a:lnTo>
                    <a:pt x="22" y="5"/>
                  </a:lnTo>
                  <a:lnTo>
                    <a:pt x="16" y="5"/>
                  </a:lnTo>
                  <a:lnTo>
                    <a:pt x="16" y="0"/>
                  </a:lnTo>
                  <a:lnTo>
                    <a:pt x="6" y="0"/>
                  </a:lnTo>
                  <a:lnTo>
                    <a:pt x="6" y="5"/>
                  </a:lnTo>
                  <a:lnTo>
                    <a:pt x="0" y="5"/>
                  </a:lnTo>
                  <a:lnTo>
                    <a:pt x="0" y="60"/>
                  </a:lnTo>
                  <a:lnTo>
                    <a:pt x="6" y="60"/>
                  </a:lnTo>
                  <a:lnTo>
                    <a:pt x="6" y="65"/>
                  </a:lnTo>
                  <a:lnTo>
                    <a:pt x="16" y="65"/>
                  </a:lnTo>
                  <a:lnTo>
                    <a:pt x="16" y="60"/>
                  </a:lnTo>
                  <a:lnTo>
                    <a:pt x="22" y="60"/>
                  </a:lnTo>
                  <a:lnTo>
                    <a:pt x="22" y="56"/>
                  </a:lnTo>
                  <a:lnTo>
                    <a:pt x="22" y="10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60" name="Freeform 75"/>
            <p:cNvSpPr>
              <a:spLocks/>
            </p:cNvSpPr>
            <p:nvPr/>
          </p:nvSpPr>
          <p:spPr bwMode="auto">
            <a:xfrm>
              <a:off x="1869" y="2905"/>
              <a:ext cx="13" cy="46"/>
            </a:xfrm>
            <a:custGeom>
              <a:avLst/>
              <a:gdLst>
                <a:gd name="T0" fmla="*/ 20 w 20"/>
                <a:gd name="T1" fmla="*/ 10 h 65"/>
                <a:gd name="T2" fmla="*/ 20 w 20"/>
                <a:gd name="T3" fmla="*/ 5 h 65"/>
                <a:gd name="T4" fmla="*/ 16 w 20"/>
                <a:gd name="T5" fmla="*/ 5 h 65"/>
                <a:gd name="T6" fmla="*/ 16 w 20"/>
                <a:gd name="T7" fmla="*/ 0 h 65"/>
                <a:gd name="T8" fmla="*/ 5 w 20"/>
                <a:gd name="T9" fmla="*/ 0 h 65"/>
                <a:gd name="T10" fmla="*/ 5 w 20"/>
                <a:gd name="T11" fmla="*/ 5 h 65"/>
                <a:gd name="T12" fmla="*/ 0 w 20"/>
                <a:gd name="T13" fmla="*/ 5 h 65"/>
                <a:gd name="T14" fmla="*/ 0 w 20"/>
                <a:gd name="T15" fmla="*/ 60 h 65"/>
                <a:gd name="T16" fmla="*/ 5 w 20"/>
                <a:gd name="T17" fmla="*/ 60 h 65"/>
                <a:gd name="T18" fmla="*/ 5 w 20"/>
                <a:gd name="T19" fmla="*/ 65 h 65"/>
                <a:gd name="T20" fmla="*/ 16 w 20"/>
                <a:gd name="T21" fmla="*/ 65 h 65"/>
                <a:gd name="T22" fmla="*/ 16 w 20"/>
                <a:gd name="T23" fmla="*/ 60 h 65"/>
                <a:gd name="T24" fmla="*/ 20 w 20"/>
                <a:gd name="T25" fmla="*/ 60 h 65"/>
                <a:gd name="T26" fmla="*/ 20 w 20"/>
                <a:gd name="T27" fmla="*/ 56 h 65"/>
                <a:gd name="T28" fmla="*/ 20 w 20"/>
                <a:gd name="T29" fmla="*/ 1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65">
                  <a:moveTo>
                    <a:pt x="20" y="10"/>
                  </a:moveTo>
                  <a:lnTo>
                    <a:pt x="20" y="5"/>
                  </a:lnTo>
                  <a:lnTo>
                    <a:pt x="16" y="5"/>
                  </a:lnTo>
                  <a:lnTo>
                    <a:pt x="16" y="0"/>
                  </a:lnTo>
                  <a:lnTo>
                    <a:pt x="5" y="0"/>
                  </a:lnTo>
                  <a:lnTo>
                    <a:pt x="5" y="5"/>
                  </a:lnTo>
                  <a:lnTo>
                    <a:pt x="0" y="5"/>
                  </a:lnTo>
                  <a:lnTo>
                    <a:pt x="0" y="60"/>
                  </a:lnTo>
                  <a:lnTo>
                    <a:pt x="5" y="60"/>
                  </a:lnTo>
                  <a:lnTo>
                    <a:pt x="5" y="65"/>
                  </a:lnTo>
                  <a:lnTo>
                    <a:pt x="16" y="65"/>
                  </a:lnTo>
                  <a:lnTo>
                    <a:pt x="16" y="60"/>
                  </a:lnTo>
                  <a:lnTo>
                    <a:pt x="20" y="60"/>
                  </a:lnTo>
                  <a:lnTo>
                    <a:pt x="20" y="56"/>
                  </a:lnTo>
                  <a:lnTo>
                    <a:pt x="20" y="10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61" name="Freeform 76"/>
            <p:cNvSpPr>
              <a:spLocks/>
            </p:cNvSpPr>
            <p:nvPr/>
          </p:nvSpPr>
          <p:spPr bwMode="auto">
            <a:xfrm>
              <a:off x="1962" y="2908"/>
              <a:ext cx="13" cy="48"/>
            </a:xfrm>
            <a:custGeom>
              <a:avLst/>
              <a:gdLst>
                <a:gd name="T0" fmla="*/ 20 w 20"/>
                <a:gd name="T1" fmla="*/ 11 h 67"/>
                <a:gd name="T2" fmla="*/ 20 w 20"/>
                <a:gd name="T3" fmla="*/ 5 h 67"/>
                <a:gd name="T4" fmla="*/ 16 w 20"/>
                <a:gd name="T5" fmla="*/ 5 h 67"/>
                <a:gd name="T6" fmla="*/ 16 w 20"/>
                <a:gd name="T7" fmla="*/ 0 h 67"/>
                <a:gd name="T8" fmla="*/ 6 w 20"/>
                <a:gd name="T9" fmla="*/ 0 h 67"/>
                <a:gd name="T10" fmla="*/ 6 w 20"/>
                <a:gd name="T11" fmla="*/ 5 h 67"/>
                <a:gd name="T12" fmla="*/ 0 w 20"/>
                <a:gd name="T13" fmla="*/ 5 h 67"/>
                <a:gd name="T14" fmla="*/ 0 w 20"/>
                <a:gd name="T15" fmla="*/ 61 h 67"/>
                <a:gd name="T16" fmla="*/ 6 w 20"/>
                <a:gd name="T17" fmla="*/ 61 h 67"/>
                <a:gd name="T18" fmla="*/ 6 w 20"/>
                <a:gd name="T19" fmla="*/ 67 h 67"/>
                <a:gd name="T20" fmla="*/ 16 w 20"/>
                <a:gd name="T21" fmla="*/ 67 h 67"/>
                <a:gd name="T22" fmla="*/ 16 w 20"/>
                <a:gd name="T23" fmla="*/ 61 h 67"/>
                <a:gd name="T24" fmla="*/ 20 w 20"/>
                <a:gd name="T25" fmla="*/ 61 h 67"/>
                <a:gd name="T26" fmla="*/ 20 w 20"/>
                <a:gd name="T27" fmla="*/ 55 h 67"/>
                <a:gd name="T28" fmla="*/ 20 w 20"/>
                <a:gd name="T29" fmla="*/ 1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67">
                  <a:moveTo>
                    <a:pt x="20" y="11"/>
                  </a:moveTo>
                  <a:lnTo>
                    <a:pt x="20" y="5"/>
                  </a:lnTo>
                  <a:lnTo>
                    <a:pt x="16" y="5"/>
                  </a:lnTo>
                  <a:lnTo>
                    <a:pt x="16" y="0"/>
                  </a:lnTo>
                  <a:lnTo>
                    <a:pt x="6" y="0"/>
                  </a:lnTo>
                  <a:lnTo>
                    <a:pt x="6" y="5"/>
                  </a:lnTo>
                  <a:lnTo>
                    <a:pt x="0" y="5"/>
                  </a:lnTo>
                  <a:lnTo>
                    <a:pt x="0" y="61"/>
                  </a:lnTo>
                  <a:lnTo>
                    <a:pt x="6" y="61"/>
                  </a:lnTo>
                  <a:lnTo>
                    <a:pt x="6" y="67"/>
                  </a:lnTo>
                  <a:lnTo>
                    <a:pt x="16" y="67"/>
                  </a:lnTo>
                  <a:lnTo>
                    <a:pt x="16" y="61"/>
                  </a:lnTo>
                  <a:lnTo>
                    <a:pt x="20" y="61"/>
                  </a:lnTo>
                  <a:lnTo>
                    <a:pt x="20" y="55"/>
                  </a:lnTo>
                  <a:lnTo>
                    <a:pt x="20" y="11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62" name="Freeform 77"/>
            <p:cNvSpPr>
              <a:spLocks/>
            </p:cNvSpPr>
            <p:nvPr/>
          </p:nvSpPr>
          <p:spPr bwMode="auto">
            <a:xfrm>
              <a:off x="2055" y="2908"/>
              <a:ext cx="13" cy="48"/>
            </a:xfrm>
            <a:custGeom>
              <a:avLst/>
              <a:gdLst>
                <a:gd name="T0" fmla="*/ 20 w 20"/>
                <a:gd name="T1" fmla="*/ 11 h 67"/>
                <a:gd name="T2" fmla="*/ 20 w 20"/>
                <a:gd name="T3" fmla="*/ 5 h 67"/>
                <a:gd name="T4" fmla="*/ 16 w 20"/>
                <a:gd name="T5" fmla="*/ 5 h 67"/>
                <a:gd name="T6" fmla="*/ 16 w 20"/>
                <a:gd name="T7" fmla="*/ 0 h 67"/>
                <a:gd name="T8" fmla="*/ 4 w 20"/>
                <a:gd name="T9" fmla="*/ 0 h 67"/>
                <a:gd name="T10" fmla="*/ 4 w 20"/>
                <a:gd name="T11" fmla="*/ 5 h 67"/>
                <a:gd name="T12" fmla="*/ 0 w 20"/>
                <a:gd name="T13" fmla="*/ 5 h 67"/>
                <a:gd name="T14" fmla="*/ 0 w 20"/>
                <a:gd name="T15" fmla="*/ 61 h 67"/>
                <a:gd name="T16" fmla="*/ 4 w 20"/>
                <a:gd name="T17" fmla="*/ 61 h 67"/>
                <a:gd name="T18" fmla="*/ 4 w 20"/>
                <a:gd name="T19" fmla="*/ 67 h 67"/>
                <a:gd name="T20" fmla="*/ 16 w 20"/>
                <a:gd name="T21" fmla="*/ 67 h 67"/>
                <a:gd name="T22" fmla="*/ 16 w 20"/>
                <a:gd name="T23" fmla="*/ 61 h 67"/>
                <a:gd name="T24" fmla="*/ 20 w 20"/>
                <a:gd name="T25" fmla="*/ 61 h 67"/>
                <a:gd name="T26" fmla="*/ 20 w 20"/>
                <a:gd name="T27" fmla="*/ 55 h 67"/>
                <a:gd name="T28" fmla="*/ 20 w 20"/>
                <a:gd name="T29" fmla="*/ 1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67">
                  <a:moveTo>
                    <a:pt x="20" y="11"/>
                  </a:moveTo>
                  <a:lnTo>
                    <a:pt x="20" y="5"/>
                  </a:lnTo>
                  <a:lnTo>
                    <a:pt x="16" y="5"/>
                  </a:lnTo>
                  <a:lnTo>
                    <a:pt x="16" y="0"/>
                  </a:lnTo>
                  <a:lnTo>
                    <a:pt x="4" y="0"/>
                  </a:lnTo>
                  <a:lnTo>
                    <a:pt x="4" y="5"/>
                  </a:lnTo>
                  <a:lnTo>
                    <a:pt x="0" y="5"/>
                  </a:lnTo>
                  <a:lnTo>
                    <a:pt x="0" y="61"/>
                  </a:lnTo>
                  <a:lnTo>
                    <a:pt x="4" y="61"/>
                  </a:lnTo>
                  <a:lnTo>
                    <a:pt x="4" y="67"/>
                  </a:lnTo>
                  <a:lnTo>
                    <a:pt x="16" y="67"/>
                  </a:lnTo>
                  <a:lnTo>
                    <a:pt x="16" y="61"/>
                  </a:lnTo>
                  <a:lnTo>
                    <a:pt x="20" y="61"/>
                  </a:lnTo>
                  <a:lnTo>
                    <a:pt x="20" y="55"/>
                  </a:lnTo>
                  <a:lnTo>
                    <a:pt x="20" y="11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63" name="Freeform 78"/>
            <p:cNvSpPr>
              <a:spLocks/>
            </p:cNvSpPr>
            <p:nvPr/>
          </p:nvSpPr>
          <p:spPr bwMode="auto">
            <a:xfrm>
              <a:off x="2152" y="2908"/>
              <a:ext cx="13" cy="48"/>
            </a:xfrm>
            <a:custGeom>
              <a:avLst/>
              <a:gdLst>
                <a:gd name="T0" fmla="*/ 20 w 20"/>
                <a:gd name="T1" fmla="*/ 11 h 67"/>
                <a:gd name="T2" fmla="*/ 20 w 20"/>
                <a:gd name="T3" fmla="*/ 5 h 67"/>
                <a:gd name="T4" fmla="*/ 14 w 20"/>
                <a:gd name="T5" fmla="*/ 5 h 67"/>
                <a:gd name="T6" fmla="*/ 14 w 20"/>
                <a:gd name="T7" fmla="*/ 0 h 67"/>
                <a:gd name="T8" fmla="*/ 4 w 20"/>
                <a:gd name="T9" fmla="*/ 0 h 67"/>
                <a:gd name="T10" fmla="*/ 4 w 20"/>
                <a:gd name="T11" fmla="*/ 5 h 67"/>
                <a:gd name="T12" fmla="*/ 0 w 20"/>
                <a:gd name="T13" fmla="*/ 5 h 67"/>
                <a:gd name="T14" fmla="*/ 0 w 20"/>
                <a:gd name="T15" fmla="*/ 61 h 67"/>
                <a:gd name="T16" fmla="*/ 4 w 20"/>
                <a:gd name="T17" fmla="*/ 61 h 67"/>
                <a:gd name="T18" fmla="*/ 4 w 20"/>
                <a:gd name="T19" fmla="*/ 67 h 67"/>
                <a:gd name="T20" fmla="*/ 14 w 20"/>
                <a:gd name="T21" fmla="*/ 67 h 67"/>
                <a:gd name="T22" fmla="*/ 14 w 20"/>
                <a:gd name="T23" fmla="*/ 61 h 67"/>
                <a:gd name="T24" fmla="*/ 20 w 20"/>
                <a:gd name="T25" fmla="*/ 61 h 67"/>
                <a:gd name="T26" fmla="*/ 20 w 20"/>
                <a:gd name="T27" fmla="*/ 55 h 67"/>
                <a:gd name="T28" fmla="*/ 20 w 20"/>
                <a:gd name="T29" fmla="*/ 1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67">
                  <a:moveTo>
                    <a:pt x="20" y="11"/>
                  </a:moveTo>
                  <a:lnTo>
                    <a:pt x="20" y="5"/>
                  </a:lnTo>
                  <a:lnTo>
                    <a:pt x="14" y="5"/>
                  </a:lnTo>
                  <a:lnTo>
                    <a:pt x="14" y="0"/>
                  </a:lnTo>
                  <a:lnTo>
                    <a:pt x="4" y="0"/>
                  </a:lnTo>
                  <a:lnTo>
                    <a:pt x="4" y="5"/>
                  </a:lnTo>
                  <a:lnTo>
                    <a:pt x="0" y="5"/>
                  </a:lnTo>
                  <a:lnTo>
                    <a:pt x="0" y="61"/>
                  </a:lnTo>
                  <a:lnTo>
                    <a:pt x="4" y="61"/>
                  </a:lnTo>
                  <a:lnTo>
                    <a:pt x="4" y="67"/>
                  </a:lnTo>
                  <a:lnTo>
                    <a:pt x="14" y="67"/>
                  </a:lnTo>
                  <a:lnTo>
                    <a:pt x="14" y="61"/>
                  </a:lnTo>
                  <a:lnTo>
                    <a:pt x="20" y="61"/>
                  </a:lnTo>
                  <a:lnTo>
                    <a:pt x="20" y="55"/>
                  </a:lnTo>
                  <a:lnTo>
                    <a:pt x="20" y="11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64" name="Freeform 79"/>
            <p:cNvSpPr>
              <a:spLocks/>
            </p:cNvSpPr>
            <p:nvPr/>
          </p:nvSpPr>
          <p:spPr bwMode="auto">
            <a:xfrm>
              <a:off x="2243" y="2905"/>
              <a:ext cx="14" cy="46"/>
            </a:xfrm>
            <a:custGeom>
              <a:avLst/>
              <a:gdLst>
                <a:gd name="T0" fmla="*/ 22 w 22"/>
                <a:gd name="T1" fmla="*/ 10 h 65"/>
                <a:gd name="T2" fmla="*/ 22 w 22"/>
                <a:gd name="T3" fmla="*/ 5 h 65"/>
                <a:gd name="T4" fmla="*/ 17 w 22"/>
                <a:gd name="T5" fmla="*/ 5 h 65"/>
                <a:gd name="T6" fmla="*/ 17 w 22"/>
                <a:gd name="T7" fmla="*/ 0 h 65"/>
                <a:gd name="T8" fmla="*/ 4 w 22"/>
                <a:gd name="T9" fmla="*/ 0 h 65"/>
                <a:gd name="T10" fmla="*/ 4 w 22"/>
                <a:gd name="T11" fmla="*/ 5 h 65"/>
                <a:gd name="T12" fmla="*/ 0 w 22"/>
                <a:gd name="T13" fmla="*/ 5 h 65"/>
                <a:gd name="T14" fmla="*/ 0 w 22"/>
                <a:gd name="T15" fmla="*/ 60 h 65"/>
                <a:gd name="T16" fmla="*/ 4 w 22"/>
                <a:gd name="T17" fmla="*/ 60 h 65"/>
                <a:gd name="T18" fmla="*/ 4 w 22"/>
                <a:gd name="T19" fmla="*/ 65 h 65"/>
                <a:gd name="T20" fmla="*/ 17 w 22"/>
                <a:gd name="T21" fmla="*/ 65 h 65"/>
                <a:gd name="T22" fmla="*/ 17 w 22"/>
                <a:gd name="T23" fmla="*/ 60 h 65"/>
                <a:gd name="T24" fmla="*/ 22 w 22"/>
                <a:gd name="T25" fmla="*/ 60 h 65"/>
                <a:gd name="T26" fmla="*/ 22 w 22"/>
                <a:gd name="T27" fmla="*/ 56 h 65"/>
                <a:gd name="T28" fmla="*/ 22 w 22"/>
                <a:gd name="T29" fmla="*/ 1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2" h="65">
                  <a:moveTo>
                    <a:pt x="22" y="10"/>
                  </a:moveTo>
                  <a:lnTo>
                    <a:pt x="22" y="5"/>
                  </a:lnTo>
                  <a:lnTo>
                    <a:pt x="17" y="5"/>
                  </a:lnTo>
                  <a:lnTo>
                    <a:pt x="17" y="0"/>
                  </a:lnTo>
                  <a:lnTo>
                    <a:pt x="4" y="0"/>
                  </a:lnTo>
                  <a:lnTo>
                    <a:pt x="4" y="5"/>
                  </a:lnTo>
                  <a:lnTo>
                    <a:pt x="0" y="5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4" y="65"/>
                  </a:lnTo>
                  <a:lnTo>
                    <a:pt x="17" y="65"/>
                  </a:lnTo>
                  <a:lnTo>
                    <a:pt x="17" y="60"/>
                  </a:lnTo>
                  <a:lnTo>
                    <a:pt x="22" y="60"/>
                  </a:lnTo>
                  <a:lnTo>
                    <a:pt x="22" y="56"/>
                  </a:lnTo>
                  <a:lnTo>
                    <a:pt x="22" y="10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65" name="Freeform 80"/>
            <p:cNvSpPr>
              <a:spLocks/>
            </p:cNvSpPr>
            <p:nvPr/>
          </p:nvSpPr>
          <p:spPr bwMode="auto">
            <a:xfrm>
              <a:off x="2338" y="2908"/>
              <a:ext cx="13" cy="48"/>
            </a:xfrm>
            <a:custGeom>
              <a:avLst/>
              <a:gdLst>
                <a:gd name="T0" fmla="*/ 20 w 20"/>
                <a:gd name="T1" fmla="*/ 11 h 67"/>
                <a:gd name="T2" fmla="*/ 20 w 20"/>
                <a:gd name="T3" fmla="*/ 5 h 67"/>
                <a:gd name="T4" fmla="*/ 14 w 20"/>
                <a:gd name="T5" fmla="*/ 5 h 67"/>
                <a:gd name="T6" fmla="*/ 14 w 20"/>
                <a:gd name="T7" fmla="*/ 0 h 67"/>
                <a:gd name="T8" fmla="*/ 4 w 20"/>
                <a:gd name="T9" fmla="*/ 0 h 67"/>
                <a:gd name="T10" fmla="*/ 4 w 20"/>
                <a:gd name="T11" fmla="*/ 5 h 67"/>
                <a:gd name="T12" fmla="*/ 0 w 20"/>
                <a:gd name="T13" fmla="*/ 5 h 67"/>
                <a:gd name="T14" fmla="*/ 0 w 20"/>
                <a:gd name="T15" fmla="*/ 61 h 67"/>
                <a:gd name="T16" fmla="*/ 4 w 20"/>
                <a:gd name="T17" fmla="*/ 61 h 67"/>
                <a:gd name="T18" fmla="*/ 4 w 20"/>
                <a:gd name="T19" fmla="*/ 67 h 67"/>
                <a:gd name="T20" fmla="*/ 14 w 20"/>
                <a:gd name="T21" fmla="*/ 67 h 67"/>
                <a:gd name="T22" fmla="*/ 14 w 20"/>
                <a:gd name="T23" fmla="*/ 61 h 67"/>
                <a:gd name="T24" fmla="*/ 20 w 20"/>
                <a:gd name="T25" fmla="*/ 61 h 67"/>
                <a:gd name="T26" fmla="*/ 20 w 20"/>
                <a:gd name="T27" fmla="*/ 55 h 67"/>
                <a:gd name="T28" fmla="*/ 20 w 20"/>
                <a:gd name="T29" fmla="*/ 1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67">
                  <a:moveTo>
                    <a:pt x="20" y="11"/>
                  </a:moveTo>
                  <a:lnTo>
                    <a:pt x="20" y="5"/>
                  </a:lnTo>
                  <a:lnTo>
                    <a:pt x="14" y="5"/>
                  </a:lnTo>
                  <a:lnTo>
                    <a:pt x="14" y="0"/>
                  </a:lnTo>
                  <a:lnTo>
                    <a:pt x="4" y="0"/>
                  </a:lnTo>
                  <a:lnTo>
                    <a:pt x="4" y="5"/>
                  </a:lnTo>
                  <a:lnTo>
                    <a:pt x="0" y="5"/>
                  </a:lnTo>
                  <a:lnTo>
                    <a:pt x="0" y="61"/>
                  </a:lnTo>
                  <a:lnTo>
                    <a:pt x="4" y="61"/>
                  </a:lnTo>
                  <a:lnTo>
                    <a:pt x="4" y="67"/>
                  </a:lnTo>
                  <a:lnTo>
                    <a:pt x="14" y="67"/>
                  </a:lnTo>
                  <a:lnTo>
                    <a:pt x="14" y="61"/>
                  </a:lnTo>
                  <a:lnTo>
                    <a:pt x="20" y="61"/>
                  </a:lnTo>
                  <a:lnTo>
                    <a:pt x="20" y="55"/>
                  </a:lnTo>
                  <a:lnTo>
                    <a:pt x="20" y="11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66" name="Freeform 81"/>
            <p:cNvSpPr>
              <a:spLocks/>
            </p:cNvSpPr>
            <p:nvPr/>
          </p:nvSpPr>
          <p:spPr bwMode="auto">
            <a:xfrm>
              <a:off x="2430" y="2908"/>
              <a:ext cx="13" cy="48"/>
            </a:xfrm>
            <a:custGeom>
              <a:avLst/>
              <a:gdLst>
                <a:gd name="T0" fmla="*/ 20 w 20"/>
                <a:gd name="T1" fmla="*/ 11 h 67"/>
                <a:gd name="T2" fmla="*/ 20 w 20"/>
                <a:gd name="T3" fmla="*/ 5 h 67"/>
                <a:gd name="T4" fmla="*/ 16 w 20"/>
                <a:gd name="T5" fmla="*/ 5 h 67"/>
                <a:gd name="T6" fmla="*/ 16 w 20"/>
                <a:gd name="T7" fmla="*/ 0 h 67"/>
                <a:gd name="T8" fmla="*/ 4 w 20"/>
                <a:gd name="T9" fmla="*/ 0 h 67"/>
                <a:gd name="T10" fmla="*/ 4 w 20"/>
                <a:gd name="T11" fmla="*/ 5 h 67"/>
                <a:gd name="T12" fmla="*/ 0 w 20"/>
                <a:gd name="T13" fmla="*/ 5 h 67"/>
                <a:gd name="T14" fmla="*/ 0 w 20"/>
                <a:gd name="T15" fmla="*/ 61 h 67"/>
                <a:gd name="T16" fmla="*/ 4 w 20"/>
                <a:gd name="T17" fmla="*/ 61 h 67"/>
                <a:gd name="T18" fmla="*/ 4 w 20"/>
                <a:gd name="T19" fmla="*/ 67 h 67"/>
                <a:gd name="T20" fmla="*/ 16 w 20"/>
                <a:gd name="T21" fmla="*/ 67 h 67"/>
                <a:gd name="T22" fmla="*/ 16 w 20"/>
                <a:gd name="T23" fmla="*/ 61 h 67"/>
                <a:gd name="T24" fmla="*/ 20 w 20"/>
                <a:gd name="T25" fmla="*/ 61 h 67"/>
                <a:gd name="T26" fmla="*/ 20 w 20"/>
                <a:gd name="T27" fmla="*/ 55 h 67"/>
                <a:gd name="T28" fmla="*/ 20 w 20"/>
                <a:gd name="T29" fmla="*/ 1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67">
                  <a:moveTo>
                    <a:pt x="20" y="11"/>
                  </a:moveTo>
                  <a:lnTo>
                    <a:pt x="20" y="5"/>
                  </a:lnTo>
                  <a:lnTo>
                    <a:pt x="16" y="5"/>
                  </a:lnTo>
                  <a:lnTo>
                    <a:pt x="16" y="0"/>
                  </a:lnTo>
                  <a:lnTo>
                    <a:pt x="4" y="0"/>
                  </a:lnTo>
                  <a:lnTo>
                    <a:pt x="4" y="5"/>
                  </a:lnTo>
                  <a:lnTo>
                    <a:pt x="0" y="5"/>
                  </a:lnTo>
                  <a:lnTo>
                    <a:pt x="0" y="61"/>
                  </a:lnTo>
                  <a:lnTo>
                    <a:pt x="4" y="61"/>
                  </a:lnTo>
                  <a:lnTo>
                    <a:pt x="4" y="67"/>
                  </a:lnTo>
                  <a:lnTo>
                    <a:pt x="16" y="67"/>
                  </a:lnTo>
                  <a:lnTo>
                    <a:pt x="16" y="61"/>
                  </a:lnTo>
                  <a:lnTo>
                    <a:pt x="20" y="61"/>
                  </a:lnTo>
                  <a:lnTo>
                    <a:pt x="20" y="55"/>
                  </a:lnTo>
                  <a:lnTo>
                    <a:pt x="20" y="11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67" name="Freeform 82"/>
            <p:cNvSpPr>
              <a:spLocks/>
            </p:cNvSpPr>
            <p:nvPr/>
          </p:nvSpPr>
          <p:spPr bwMode="auto">
            <a:xfrm>
              <a:off x="2523" y="2908"/>
              <a:ext cx="13" cy="48"/>
            </a:xfrm>
            <a:custGeom>
              <a:avLst/>
              <a:gdLst>
                <a:gd name="T0" fmla="*/ 20 w 20"/>
                <a:gd name="T1" fmla="*/ 11 h 67"/>
                <a:gd name="T2" fmla="*/ 20 w 20"/>
                <a:gd name="T3" fmla="*/ 5 h 67"/>
                <a:gd name="T4" fmla="*/ 15 w 20"/>
                <a:gd name="T5" fmla="*/ 5 h 67"/>
                <a:gd name="T6" fmla="*/ 15 w 20"/>
                <a:gd name="T7" fmla="*/ 0 h 67"/>
                <a:gd name="T8" fmla="*/ 5 w 20"/>
                <a:gd name="T9" fmla="*/ 0 h 67"/>
                <a:gd name="T10" fmla="*/ 5 w 20"/>
                <a:gd name="T11" fmla="*/ 5 h 67"/>
                <a:gd name="T12" fmla="*/ 0 w 20"/>
                <a:gd name="T13" fmla="*/ 5 h 67"/>
                <a:gd name="T14" fmla="*/ 0 w 20"/>
                <a:gd name="T15" fmla="*/ 61 h 67"/>
                <a:gd name="T16" fmla="*/ 5 w 20"/>
                <a:gd name="T17" fmla="*/ 61 h 67"/>
                <a:gd name="T18" fmla="*/ 5 w 20"/>
                <a:gd name="T19" fmla="*/ 67 h 67"/>
                <a:gd name="T20" fmla="*/ 15 w 20"/>
                <a:gd name="T21" fmla="*/ 67 h 67"/>
                <a:gd name="T22" fmla="*/ 15 w 20"/>
                <a:gd name="T23" fmla="*/ 61 h 67"/>
                <a:gd name="T24" fmla="*/ 20 w 20"/>
                <a:gd name="T25" fmla="*/ 61 h 67"/>
                <a:gd name="T26" fmla="*/ 20 w 20"/>
                <a:gd name="T27" fmla="*/ 55 h 67"/>
                <a:gd name="T28" fmla="*/ 20 w 20"/>
                <a:gd name="T29" fmla="*/ 1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67">
                  <a:moveTo>
                    <a:pt x="20" y="11"/>
                  </a:moveTo>
                  <a:lnTo>
                    <a:pt x="20" y="5"/>
                  </a:lnTo>
                  <a:lnTo>
                    <a:pt x="15" y="5"/>
                  </a:lnTo>
                  <a:lnTo>
                    <a:pt x="15" y="0"/>
                  </a:lnTo>
                  <a:lnTo>
                    <a:pt x="5" y="0"/>
                  </a:lnTo>
                  <a:lnTo>
                    <a:pt x="5" y="5"/>
                  </a:lnTo>
                  <a:lnTo>
                    <a:pt x="0" y="5"/>
                  </a:lnTo>
                  <a:lnTo>
                    <a:pt x="0" y="61"/>
                  </a:lnTo>
                  <a:lnTo>
                    <a:pt x="5" y="61"/>
                  </a:lnTo>
                  <a:lnTo>
                    <a:pt x="5" y="67"/>
                  </a:lnTo>
                  <a:lnTo>
                    <a:pt x="15" y="67"/>
                  </a:lnTo>
                  <a:lnTo>
                    <a:pt x="15" y="61"/>
                  </a:lnTo>
                  <a:lnTo>
                    <a:pt x="20" y="61"/>
                  </a:lnTo>
                  <a:lnTo>
                    <a:pt x="20" y="55"/>
                  </a:lnTo>
                  <a:lnTo>
                    <a:pt x="20" y="11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68" name="Freeform 83"/>
            <p:cNvSpPr>
              <a:spLocks/>
            </p:cNvSpPr>
            <p:nvPr/>
          </p:nvSpPr>
          <p:spPr bwMode="auto">
            <a:xfrm>
              <a:off x="2615" y="2908"/>
              <a:ext cx="13" cy="48"/>
            </a:xfrm>
            <a:custGeom>
              <a:avLst/>
              <a:gdLst>
                <a:gd name="T0" fmla="*/ 20 w 20"/>
                <a:gd name="T1" fmla="*/ 11 h 67"/>
                <a:gd name="T2" fmla="*/ 20 w 20"/>
                <a:gd name="T3" fmla="*/ 5 h 67"/>
                <a:gd name="T4" fmla="*/ 16 w 20"/>
                <a:gd name="T5" fmla="*/ 5 h 67"/>
                <a:gd name="T6" fmla="*/ 16 w 20"/>
                <a:gd name="T7" fmla="*/ 0 h 67"/>
                <a:gd name="T8" fmla="*/ 4 w 20"/>
                <a:gd name="T9" fmla="*/ 0 h 67"/>
                <a:gd name="T10" fmla="*/ 4 w 20"/>
                <a:gd name="T11" fmla="*/ 5 h 67"/>
                <a:gd name="T12" fmla="*/ 0 w 20"/>
                <a:gd name="T13" fmla="*/ 5 h 67"/>
                <a:gd name="T14" fmla="*/ 0 w 20"/>
                <a:gd name="T15" fmla="*/ 61 h 67"/>
                <a:gd name="T16" fmla="*/ 4 w 20"/>
                <a:gd name="T17" fmla="*/ 61 h 67"/>
                <a:gd name="T18" fmla="*/ 4 w 20"/>
                <a:gd name="T19" fmla="*/ 67 h 67"/>
                <a:gd name="T20" fmla="*/ 16 w 20"/>
                <a:gd name="T21" fmla="*/ 67 h 67"/>
                <a:gd name="T22" fmla="*/ 16 w 20"/>
                <a:gd name="T23" fmla="*/ 61 h 67"/>
                <a:gd name="T24" fmla="*/ 20 w 20"/>
                <a:gd name="T25" fmla="*/ 61 h 67"/>
                <a:gd name="T26" fmla="*/ 20 w 20"/>
                <a:gd name="T27" fmla="*/ 55 h 67"/>
                <a:gd name="T28" fmla="*/ 20 w 20"/>
                <a:gd name="T29" fmla="*/ 1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67">
                  <a:moveTo>
                    <a:pt x="20" y="11"/>
                  </a:moveTo>
                  <a:lnTo>
                    <a:pt x="20" y="5"/>
                  </a:lnTo>
                  <a:lnTo>
                    <a:pt x="16" y="5"/>
                  </a:lnTo>
                  <a:lnTo>
                    <a:pt x="16" y="0"/>
                  </a:lnTo>
                  <a:lnTo>
                    <a:pt x="4" y="0"/>
                  </a:lnTo>
                  <a:lnTo>
                    <a:pt x="4" y="5"/>
                  </a:lnTo>
                  <a:lnTo>
                    <a:pt x="0" y="5"/>
                  </a:lnTo>
                  <a:lnTo>
                    <a:pt x="0" y="61"/>
                  </a:lnTo>
                  <a:lnTo>
                    <a:pt x="4" y="61"/>
                  </a:lnTo>
                  <a:lnTo>
                    <a:pt x="4" y="67"/>
                  </a:lnTo>
                  <a:lnTo>
                    <a:pt x="16" y="67"/>
                  </a:lnTo>
                  <a:lnTo>
                    <a:pt x="16" y="61"/>
                  </a:lnTo>
                  <a:lnTo>
                    <a:pt x="20" y="61"/>
                  </a:lnTo>
                  <a:lnTo>
                    <a:pt x="20" y="55"/>
                  </a:lnTo>
                  <a:lnTo>
                    <a:pt x="20" y="11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69" name="Freeform 84"/>
            <p:cNvSpPr>
              <a:spLocks/>
            </p:cNvSpPr>
            <p:nvPr/>
          </p:nvSpPr>
          <p:spPr bwMode="auto">
            <a:xfrm>
              <a:off x="2709" y="2908"/>
              <a:ext cx="13" cy="48"/>
            </a:xfrm>
            <a:custGeom>
              <a:avLst/>
              <a:gdLst>
                <a:gd name="T0" fmla="*/ 20 w 20"/>
                <a:gd name="T1" fmla="*/ 11 h 67"/>
                <a:gd name="T2" fmla="*/ 20 w 20"/>
                <a:gd name="T3" fmla="*/ 5 h 67"/>
                <a:gd name="T4" fmla="*/ 14 w 20"/>
                <a:gd name="T5" fmla="*/ 5 h 67"/>
                <a:gd name="T6" fmla="*/ 14 w 20"/>
                <a:gd name="T7" fmla="*/ 0 h 67"/>
                <a:gd name="T8" fmla="*/ 4 w 20"/>
                <a:gd name="T9" fmla="*/ 0 h 67"/>
                <a:gd name="T10" fmla="*/ 4 w 20"/>
                <a:gd name="T11" fmla="*/ 5 h 67"/>
                <a:gd name="T12" fmla="*/ 0 w 20"/>
                <a:gd name="T13" fmla="*/ 5 h 67"/>
                <a:gd name="T14" fmla="*/ 0 w 20"/>
                <a:gd name="T15" fmla="*/ 61 h 67"/>
                <a:gd name="T16" fmla="*/ 4 w 20"/>
                <a:gd name="T17" fmla="*/ 61 h 67"/>
                <a:gd name="T18" fmla="*/ 4 w 20"/>
                <a:gd name="T19" fmla="*/ 67 h 67"/>
                <a:gd name="T20" fmla="*/ 14 w 20"/>
                <a:gd name="T21" fmla="*/ 67 h 67"/>
                <a:gd name="T22" fmla="*/ 14 w 20"/>
                <a:gd name="T23" fmla="*/ 61 h 67"/>
                <a:gd name="T24" fmla="*/ 20 w 20"/>
                <a:gd name="T25" fmla="*/ 61 h 67"/>
                <a:gd name="T26" fmla="*/ 20 w 20"/>
                <a:gd name="T27" fmla="*/ 55 h 67"/>
                <a:gd name="T28" fmla="*/ 20 w 20"/>
                <a:gd name="T29" fmla="*/ 1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67">
                  <a:moveTo>
                    <a:pt x="20" y="11"/>
                  </a:moveTo>
                  <a:lnTo>
                    <a:pt x="20" y="5"/>
                  </a:lnTo>
                  <a:lnTo>
                    <a:pt x="14" y="5"/>
                  </a:lnTo>
                  <a:lnTo>
                    <a:pt x="14" y="0"/>
                  </a:lnTo>
                  <a:lnTo>
                    <a:pt x="4" y="0"/>
                  </a:lnTo>
                  <a:lnTo>
                    <a:pt x="4" y="5"/>
                  </a:lnTo>
                  <a:lnTo>
                    <a:pt x="0" y="5"/>
                  </a:lnTo>
                  <a:lnTo>
                    <a:pt x="0" y="61"/>
                  </a:lnTo>
                  <a:lnTo>
                    <a:pt x="4" y="61"/>
                  </a:lnTo>
                  <a:lnTo>
                    <a:pt x="4" y="67"/>
                  </a:lnTo>
                  <a:lnTo>
                    <a:pt x="14" y="67"/>
                  </a:lnTo>
                  <a:lnTo>
                    <a:pt x="14" y="61"/>
                  </a:lnTo>
                  <a:lnTo>
                    <a:pt x="20" y="61"/>
                  </a:lnTo>
                  <a:lnTo>
                    <a:pt x="20" y="55"/>
                  </a:lnTo>
                  <a:lnTo>
                    <a:pt x="20" y="11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70" name="Freeform 85"/>
            <p:cNvSpPr>
              <a:spLocks/>
            </p:cNvSpPr>
            <p:nvPr/>
          </p:nvSpPr>
          <p:spPr bwMode="auto">
            <a:xfrm>
              <a:off x="2801" y="2905"/>
              <a:ext cx="13" cy="51"/>
            </a:xfrm>
            <a:custGeom>
              <a:avLst/>
              <a:gdLst>
                <a:gd name="T0" fmla="*/ 20 w 20"/>
                <a:gd name="T1" fmla="*/ 12 h 72"/>
                <a:gd name="T2" fmla="*/ 20 w 20"/>
                <a:gd name="T3" fmla="*/ 5 h 72"/>
                <a:gd name="T4" fmla="*/ 15 w 20"/>
                <a:gd name="T5" fmla="*/ 5 h 72"/>
                <a:gd name="T6" fmla="*/ 15 w 20"/>
                <a:gd name="T7" fmla="*/ 0 h 72"/>
                <a:gd name="T8" fmla="*/ 4 w 20"/>
                <a:gd name="T9" fmla="*/ 0 h 72"/>
                <a:gd name="T10" fmla="*/ 4 w 20"/>
                <a:gd name="T11" fmla="*/ 5 h 72"/>
                <a:gd name="T12" fmla="*/ 0 w 20"/>
                <a:gd name="T13" fmla="*/ 5 h 72"/>
                <a:gd name="T14" fmla="*/ 0 w 20"/>
                <a:gd name="T15" fmla="*/ 66 h 72"/>
                <a:gd name="T16" fmla="*/ 4 w 20"/>
                <a:gd name="T17" fmla="*/ 66 h 72"/>
                <a:gd name="T18" fmla="*/ 4 w 20"/>
                <a:gd name="T19" fmla="*/ 72 h 72"/>
                <a:gd name="T20" fmla="*/ 15 w 20"/>
                <a:gd name="T21" fmla="*/ 72 h 72"/>
                <a:gd name="T22" fmla="*/ 15 w 20"/>
                <a:gd name="T23" fmla="*/ 66 h 72"/>
                <a:gd name="T24" fmla="*/ 20 w 20"/>
                <a:gd name="T25" fmla="*/ 66 h 72"/>
                <a:gd name="T26" fmla="*/ 20 w 20"/>
                <a:gd name="T27" fmla="*/ 60 h 72"/>
                <a:gd name="T28" fmla="*/ 20 w 20"/>
                <a:gd name="T29" fmla="*/ 12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72">
                  <a:moveTo>
                    <a:pt x="20" y="12"/>
                  </a:moveTo>
                  <a:lnTo>
                    <a:pt x="20" y="5"/>
                  </a:lnTo>
                  <a:lnTo>
                    <a:pt x="15" y="5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5"/>
                  </a:lnTo>
                  <a:lnTo>
                    <a:pt x="0" y="5"/>
                  </a:lnTo>
                  <a:lnTo>
                    <a:pt x="0" y="66"/>
                  </a:lnTo>
                  <a:lnTo>
                    <a:pt x="4" y="66"/>
                  </a:lnTo>
                  <a:lnTo>
                    <a:pt x="4" y="72"/>
                  </a:lnTo>
                  <a:lnTo>
                    <a:pt x="15" y="72"/>
                  </a:lnTo>
                  <a:lnTo>
                    <a:pt x="15" y="66"/>
                  </a:lnTo>
                  <a:lnTo>
                    <a:pt x="20" y="66"/>
                  </a:lnTo>
                  <a:lnTo>
                    <a:pt x="20" y="60"/>
                  </a:lnTo>
                  <a:lnTo>
                    <a:pt x="20" y="12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71" name="Freeform 86"/>
            <p:cNvSpPr>
              <a:spLocks/>
            </p:cNvSpPr>
            <p:nvPr/>
          </p:nvSpPr>
          <p:spPr bwMode="auto">
            <a:xfrm>
              <a:off x="2894" y="2905"/>
              <a:ext cx="13" cy="46"/>
            </a:xfrm>
            <a:custGeom>
              <a:avLst/>
              <a:gdLst>
                <a:gd name="T0" fmla="*/ 20 w 20"/>
                <a:gd name="T1" fmla="*/ 10 h 65"/>
                <a:gd name="T2" fmla="*/ 20 w 20"/>
                <a:gd name="T3" fmla="*/ 5 h 65"/>
                <a:gd name="T4" fmla="*/ 14 w 20"/>
                <a:gd name="T5" fmla="*/ 5 h 65"/>
                <a:gd name="T6" fmla="*/ 14 w 20"/>
                <a:gd name="T7" fmla="*/ 0 h 65"/>
                <a:gd name="T8" fmla="*/ 4 w 20"/>
                <a:gd name="T9" fmla="*/ 0 h 65"/>
                <a:gd name="T10" fmla="*/ 4 w 20"/>
                <a:gd name="T11" fmla="*/ 5 h 65"/>
                <a:gd name="T12" fmla="*/ 0 w 20"/>
                <a:gd name="T13" fmla="*/ 5 h 65"/>
                <a:gd name="T14" fmla="*/ 0 w 20"/>
                <a:gd name="T15" fmla="*/ 60 h 65"/>
                <a:gd name="T16" fmla="*/ 4 w 20"/>
                <a:gd name="T17" fmla="*/ 60 h 65"/>
                <a:gd name="T18" fmla="*/ 4 w 20"/>
                <a:gd name="T19" fmla="*/ 65 h 65"/>
                <a:gd name="T20" fmla="*/ 14 w 20"/>
                <a:gd name="T21" fmla="*/ 65 h 65"/>
                <a:gd name="T22" fmla="*/ 14 w 20"/>
                <a:gd name="T23" fmla="*/ 60 h 65"/>
                <a:gd name="T24" fmla="*/ 20 w 20"/>
                <a:gd name="T25" fmla="*/ 60 h 65"/>
                <a:gd name="T26" fmla="*/ 20 w 20"/>
                <a:gd name="T27" fmla="*/ 56 h 65"/>
                <a:gd name="T28" fmla="*/ 20 w 20"/>
                <a:gd name="T29" fmla="*/ 1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65">
                  <a:moveTo>
                    <a:pt x="20" y="10"/>
                  </a:moveTo>
                  <a:lnTo>
                    <a:pt x="20" y="5"/>
                  </a:lnTo>
                  <a:lnTo>
                    <a:pt x="14" y="5"/>
                  </a:lnTo>
                  <a:lnTo>
                    <a:pt x="14" y="0"/>
                  </a:lnTo>
                  <a:lnTo>
                    <a:pt x="4" y="0"/>
                  </a:lnTo>
                  <a:lnTo>
                    <a:pt x="4" y="5"/>
                  </a:lnTo>
                  <a:lnTo>
                    <a:pt x="0" y="5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4" y="65"/>
                  </a:lnTo>
                  <a:lnTo>
                    <a:pt x="14" y="65"/>
                  </a:lnTo>
                  <a:lnTo>
                    <a:pt x="14" y="60"/>
                  </a:lnTo>
                  <a:lnTo>
                    <a:pt x="20" y="60"/>
                  </a:lnTo>
                  <a:lnTo>
                    <a:pt x="20" y="56"/>
                  </a:lnTo>
                  <a:lnTo>
                    <a:pt x="20" y="10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72" name="Freeform 87"/>
            <p:cNvSpPr>
              <a:spLocks/>
            </p:cNvSpPr>
            <p:nvPr/>
          </p:nvSpPr>
          <p:spPr bwMode="auto">
            <a:xfrm>
              <a:off x="2983" y="2905"/>
              <a:ext cx="13" cy="46"/>
            </a:xfrm>
            <a:custGeom>
              <a:avLst/>
              <a:gdLst>
                <a:gd name="T0" fmla="*/ 20 w 20"/>
                <a:gd name="T1" fmla="*/ 10 h 65"/>
                <a:gd name="T2" fmla="*/ 20 w 20"/>
                <a:gd name="T3" fmla="*/ 5 h 65"/>
                <a:gd name="T4" fmla="*/ 15 w 20"/>
                <a:gd name="T5" fmla="*/ 5 h 65"/>
                <a:gd name="T6" fmla="*/ 15 w 20"/>
                <a:gd name="T7" fmla="*/ 0 h 65"/>
                <a:gd name="T8" fmla="*/ 4 w 20"/>
                <a:gd name="T9" fmla="*/ 0 h 65"/>
                <a:gd name="T10" fmla="*/ 4 w 20"/>
                <a:gd name="T11" fmla="*/ 5 h 65"/>
                <a:gd name="T12" fmla="*/ 0 w 20"/>
                <a:gd name="T13" fmla="*/ 5 h 65"/>
                <a:gd name="T14" fmla="*/ 0 w 20"/>
                <a:gd name="T15" fmla="*/ 60 h 65"/>
                <a:gd name="T16" fmla="*/ 4 w 20"/>
                <a:gd name="T17" fmla="*/ 60 h 65"/>
                <a:gd name="T18" fmla="*/ 4 w 20"/>
                <a:gd name="T19" fmla="*/ 65 h 65"/>
                <a:gd name="T20" fmla="*/ 15 w 20"/>
                <a:gd name="T21" fmla="*/ 65 h 65"/>
                <a:gd name="T22" fmla="*/ 15 w 20"/>
                <a:gd name="T23" fmla="*/ 60 h 65"/>
                <a:gd name="T24" fmla="*/ 20 w 20"/>
                <a:gd name="T25" fmla="*/ 60 h 65"/>
                <a:gd name="T26" fmla="*/ 20 w 20"/>
                <a:gd name="T27" fmla="*/ 56 h 65"/>
                <a:gd name="T28" fmla="*/ 20 w 20"/>
                <a:gd name="T29" fmla="*/ 1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65">
                  <a:moveTo>
                    <a:pt x="20" y="10"/>
                  </a:moveTo>
                  <a:lnTo>
                    <a:pt x="20" y="5"/>
                  </a:lnTo>
                  <a:lnTo>
                    <a:pt x="15" y="5"/>
                  </a:lnTo>
                  <a:lnTo>
                    <a:pt x="15" y="0"/>
                  </a:lnTo>
                  <a:lnTo>
                    <a:pt x="4" y="0"/>
                  </a:lnTo>
                  <a:lnTo>
                    <a:pt x="4" y="5"/>
                  </a:lnTo>
                  <a:lnTo>
                    <a:pt x="0" y="5"/>
                  </a:lnTo>
                  <a:lnTo>
                    <a:pt x="0" y="60"/>
                  </a:lnTo>
                  <a:lnTo>
                    <a:pt x="4" y="60"/>
                  </a:lnTo>
                  <a:lnTo>
                    <a:pt x="4" y="65"/>
                  </a:lnTo>
                  <a:lnTo>
                    <a:pt x="15" y="65"/>
                  </a:lnTo>
                  <a:lnTo>
                    <a:pt x="15" y="60"/>
                  </a:lnTo>
                  <a:lnTo>
                    <a:pt x="20" y="60"/>
                  </a:lnTo>
                  <a:lnTo>
                    <a:pt x="20" y="56"/>
                  </a:lnTo>
                  <a:lnTo>
                    <a:pt x="20" y="10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73" name="Freeform 88"/>
            <p:cNvSpPr>
              <a:spLocks/>
            </p:cNvSpPr>
            <p:nvPr/>
          </p:nvSpPr>
          <p:spPr bwMode="auto">
            <a:xfrm>
              <a:off x="3075" y="2905"/>
              <a:ext cx="13" cy="46"/>
            </a:xfrm>
            <a:custGeom>
              <a:avLst/>
              <a:gdLst>
                <a:gd name="T0" fmla="*/ 20 w 20"/>
                <a:gd name="T1" fmla="*/ 10 h 65"/>
                <a:gd name="T2" fmla="*/ 20 w 20"/>
                <a:gd name="T3" fmla="*/ 5 h 65"/>
                <a:gd name="T4" fmla="*/ 16 w 20"/>
                <a:gd name="T5" fmla="*/ 5 h 65"/>
                <a:gd name="T6" fmla="*/ 16 w 20"/>
                <a:gd name="T7" fmla="*/ 0 h 65"/>
                <a:gd name="T8" fmla="*/ 5 w 20"/>
                <a:gd name="T9" fmla="*/ 0 h 65"/>
                <a:gd name="T10" fmla="*/ 5 w 20"/>
                <a:gd name="T11" fmla="*/ 5 h 65"/>
                <a:gd name="T12" fmla="*/ 0 w 20"/>
                <a:gd name="T13" fmla="*/ 5 h 65"/>
                <a:gd name="T14" fmla="*/ 0 w 20"/>
                <a:gd name="T15" fmla="*/ 60 h 65"/>
                <a:gd name="T16" fmla="*/ 5 w 20"/>
                <a:gd name="T17" fmla="*/ 60 h 65"/>
                <a:gd name="T18" fmla="*/ 5 w 20"/>
                <a:gd name="T19" fmla="*/ 65 h 65"/>
                <a:gd name="T20" fmla="*/ 16 w 20"/>
                <a:gd name="T21" fmla="*/ 65 h 65"/>
                <a:gd name="T22" fmla="*/ 16 w 20"/>
                <a:gd name="T23" fmla="*/ 60 h 65"/>
                <a:gd name="T24" fmla="*/ 20 w 20"/>
                <a:gd name="T25" fmla="*/ 60 h 65"/>
                <a:gd name="T26" fmla="*/ 20 w 20"/>
                <a:gd name="T27" fmla="*/ 56 h 65"/>
                <a:gd name="T28" fmla="*/ 20 w 20"/>
                <a:gd name="T29" fmla="*/ 1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65">
                  <a:moveTo>
                    <a:pt x="20" y="10"/>
                  </a:moveTo>
                  <a:lnTo>
                    <a:pt x="20" y="5"/>
                  </a:lnTo>
                  <a:lnTo>
                    <a:pt x="16" y="5"/>
                  </a:lnTo>
                  <a:lnTo>
                    <a:pt x="16" y="0"/>
                  </a:lnTo>
                  <a:lnTo>
                    <a:pt x="5" y="0"/>
                  </a:lnTo>
                  <a:lnTo>
                    <a:pt x="5" y="5"/>
                  </a:lnTo>
                  <a:lnTo>
                    <a:pt x="0" y="5"/>
                  </a:lnTo>
                  <a:lnTo>
                    <a:pt x="0" y="60"/>
                  </a:lnTo>
                  <a:lnTo>
                    <a:pt x="5" y="60"/>
                  </a:lnTo>
                  <a:lnTo>
                    <a:pt x="5" y="65"/>
                  </a:lnTo>
                  <a:lnTo>
                    <a:pt x="16" y="65"/>
                  </a:lnTo>
                  <a:lnTo>
                    <a:pt x="16" y="60"/>
                  </a:lnTo>
                  <a:lnTo>
                    <a:pt x="20" y="60"/>
                  </a:lnTo>
                  <a:lnTo>
                    <a:pt x="20" y="56"/>
                  </a:lnTo>
                  <a:lnTo>
                    <a:pt x="20" y="10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74" name="Freeform 89"/>
            <p:cNvSpPr>
              <a:spLocks/>
            </p:cNvSpPr>
            <p:nvPr/>
          </p:nvSpPr>
          <p:spPr bwMode="auto">
            <a:xfrm>
              <a:off x="3168" y="2908"/>
              <a:ext cx="13" cy="48"/>
            </a:xfrm>
            <a:custGeom>
              <a:avLst/>
              <a:gdLst>
                <a:gd name="T0" fmla="*/ 20 w 20"/>
                <a:gd name="T1" fmla="*/ 11 h 67"/>
                <a:gd name="T2" fmla="*/ 20 w 20"/>
                <a:gd name="T3" fmla="*/ 5 h 67"/>
                <a:gd name="T4" fmla="*/ 16 w 20"/>
                <a:gd name="T5" fmla="*/ 5 h 67"/>
                <a:gd name="T6" fmla="*/ 16 w 20"/>
                <a:gd name="T7" fmla="*/ 0 h 67"/>
                <a:gd name="T8" fmla="*/ 5 w 20"/>
                <a:gd name="T9" fmla="*/ 0 h 67"/>
                <a:gd name="T10" fmla="*/ 5 w 20"/>
                <a:gd name="T11" fmla="*/ 5 h 67"/>
                <a:gd name="T12" fmla="*/ 0 w 20"/>
                <a:gd name="T13" fmla="*/ 5 h 67"/>
                <a:gd name="T14" fmla="*/ 0 w 20"/>
                <a:gd name="T15" fmla="*/ 61 h 67"/>
                <a:gd name="T16" fmla="*/ 5 w 20"/>
                <a:gd name="T17" fmla="*/ 61 h 67"/>
                <a:gd name="T18" fmla="*/ 5 w 20"/>
                <a:gd name="T19" fmla="*/ 67 h 67"/>
                <a:gd name="T20" fmla="*/ 16 w 20"/>
                <a:gd name="T21" fmla="*/ 67 h 67"/>
                <a:gd name="T22" fmla="*/ 16 w 20"/>
                <a:gd name="T23" fmla="*/ 61 h 67"/>
                <a:gd name="T24" fmla="*/ 20 w 20"/>
                <a:gd name="T25" fmla="*/ 61 h 67"/>
                <a:gd name="T26" fmla="*/ 20 w 20"/>
                <a:gd name="T27" fmla="*/ 55 h 67"/>
                <a:gd name="T28" fmla="*/ 20 w 20"/>
                <a:gd name="T29" fmla="*/ 11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0" h="67">
                  <a:moveTo>
                    <a:pt x="20" y="11"/>
                  </a:moveTo>
                  <a:lnTo>
                    <a:pt x="20" y="5"/>
                  </a:lnTo>
                  <a:lnTo>
                    <a:pt x="16" y="5"/>
                  </a:lnTo>
                  <a:lnTo>
                    <a:pt x="16" y="0"/>
                  </a:lnTo>
                  <a:lnTo>
                    <a:pt x="5" y="0"/>
                  </a:lnTo>
                  <a:lnTo>
                    <a:pt x="5" y="5"/>
                  </a:lnTo>
                  <a:lnTo>
                    <a:pt x="0" y="5"/>
                  </a:lnTo>
                  <a:lnTo>
                    <a:pt x="0" y="61"/>
                  </a:lnTo>
                  <a:lnTo>
                    <a:pt x="5" y="61"/>
                  </a:lnTo>
                  <a:lnTo>
                    <a:pt x="5" y="67"/>
                  </a:lnTo>
                  <a:lnTo>
                    <a:pt x="16" y="67"/>
                  </a:lnTo>
                  <a:lnTo>
                    <a:pt x="16" y="61"/>
                  </a:lnTo>
                  <a:lnTo>
                    <a:pt x="20" y="61"/>
                  </a:lnTo>
                  <a:lnTo>
                    <a:pt x="20" y="55"/>
                  </a:lnTo>
                  <a:lnTo>
                    <a:pt x="20" y="11"/>
                  </a:lnTo>
                  <a:close/>
                </a:path>
              </a:pathLst>
            </a:custGeom>
            <a:grpFill/>
            <a:ln w="9525">
              <a:solidFill>
                <a:srgbClr val="2D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</p:grpSp>
      <p:sp>
        <p:nvSpPr>
          <p:cNvPr id="75" name="Text Box 90"/>
          <p:cNvSpPr txBox="1">
            <a:spLocks noChangeArrowheads="1"/>
          </p:cNvSpPr>
          <p:nvPr/>
        </p:nvSpPr>
        <p:spPr bwMode="auto">
          <a:xfrm>
            <a:off x="5051253" y="6211237"/>
            <a:ext cx="1990725" cy="336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C0C0C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eaLnBrk="0" hangingPunct="0">
              <a:spcBef>
                <a:spcPct val="50000"/>
              </a:spcBef>
            </a:pPr>
            <a:r>
              <a:rPr lang="nl-NL" altLang="en-US" sz="1600" b="0" dirty="0">
                <a:solidFill>
                  <a:srgbClr val="410054"/>
                </a:solidFill>
                <a:latin typeface="+mj-lt"/>
              </a:rPr>
              <a:t>Investment (€) </a:t>
            </a:r>
          </a:p>
        </p:txBody>
      </p:sp>
      <p:grpSp>
        <p:nvGrpSpPr>
          <p:cNvPr id="76" name="Group 91"/>
          <p:cNvGrpSpPr>
            <a:grpSpLocks/>
          </p:cNvGrpSpPr>
          <p:nvPr/>
        </p:nvGrpSpPr>
        <p:grpSpPr bwMode="auto">
          <a:xfrm>
            <a:off x="2195340" y="2832244"/>
            <a:ext cx="166018" cy="3228180"/>
            <a:chOff x="1369" y="1062"/>
            <a:chExt cx="93" cy="1799"/>
          </a:xfrm>
          <a:solidFill>
            <a:srgbClr val="410054"/>
          </a:solidFill>
        </p:grpSpPr>
        <p:sp>
          <p:nvSpPr>
            <p:cNvPr id="77" name="Freeform 92"/>
            <p:cNvSpPr>
              <a:spLocks/>
            </p:cNvSpPr>
            <p:nvPr/>
          </p:nvSpPr>
          <p:spPr bwMode="auto">
            <a:xfrm>
              <a:off x="1376" y="1069"/>
              <a:ext cx="79" cy="86"/>
            </a:xfrm>
            <a:custGeom>
              <a:avLst/>
              <a:gdLst>
                <a:gd name="T0" fmla="*/ 122 w 122"/>
                <a:gd name="T1" fmla="*/ 120 h 120"/>
                <a:gd name="T2" fmla="*/ 61 w 122"/>
                <a:gd name="T3" fmla="*/ 0 h 120"/>
                <a:gd name="T4" fmla="*/ 0 w 122"/>
                <a:gd name="T5" fmla="*/ 120 h 120"/>
                <a:gd name="T6" fmla="*/ 122 w 122"/>
                <a:gd name="T7" fmla="*/ 12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22" h="120">
                  <a:moveTo>
                    <a:pt x="122" y="120"/>
                  </a:moveTo>
                  <a:lnTo>
                    <a:pt x="61" y="0"/>
                  </a:lnTo>
                  <a:lnTo>
                    <a:pt x="0" y="120"/>
                  </a:lnTo>
                  <a:lnTo>
                    <a:pt x="122" y="120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78" name="Freeform 93"/>
            <p:cNvSpPr>
              <a:spLocks/>
            </p:cNvSpPr>
            <p:nvPr/>
          </p:nvSpPr>
          <p:spPr bwMode="auto">
            <a:xfrm>
              <a:off x="1369" y="1062"/>
              <a:ext cx="93" cy="102"/>
            </a:xfrm>
            <a:custGeom>
              <a:avLst/>
              <a:gdLst>
                <a:gd name="T0" fmla="*/ 132 w 142"/>
                <a:gd name="T1" fmla="*/ 143 h 143"/>
                <a:gd name="T2" fmla="*/ 138 w 142"/>
                <a:gd name="T3" fmla="*/ 143 h 143"/>
                <a:gd name="T4" fmla="*/ 138 w 142"/>
                <a:gd name="T5" fmla="*/ 138 h 143"/>
                <a:gd name="T6" fmla="*/ 142 w 142"/>
                <a:gd name="T7" fmla="*/ 138 h 143"/>
                <a:gd name="T8" fmla="*/ 142 w 142"/>
                <a:gd name="T9" fmla="*/ 127 h 143"/>
                <a:gd name="T10" fmla="*/ 82 w 142"/>
                <a:gd name="T11" fmla="*/ 5 h 143"/>
                <a:gd name="T12" fmla="*/ 76 w 142"/>
                <a:gd name="T13" fmla="*/ 5 h 143"/>
                <a:gd name="T14" fmla="*/ 76 w 142"/>
                <a:gd name="T15" fmla="*/ 0 h 143"/>
                <a:gd name="T16" fmla="*/ 66 w 142"/>
                <a:gd name="T17" fmla="*/ 0 h 143"/>
                <a:gd name="T18" fmla="*/ 66 w 142"/>
                <a:gd name="T19" fmla="*/ 5 h 143"/>
                <a:gd name="T20" fmla="*/ 61 w 142"/>
                <a:gd name="T21" fmla="*/ 5 h 143"/>
                <a:gd name="T22" fmla="*/ 0 w 142"/>
                <a:gd name="T23" fmla="*/ 127 h 143"/>
                <a:gd name="T24" fmla="*/ 0 w 142"/>
                <a:gd name="T25" fmla="*/ 138 h 143"/>
                <a:gd name="T26" fmla="*/ 5 w 142"/>
                <a:gd name="T27" fmla="*/ 138 h 143"/>
                <a:gd name="T28" fmla="*/ 5 w 142"/>
                <a:gd name="T29" fmla="*/ 143 h 143"/>
                <a:gd name="T30" fmla="*/ 10 w 142"/>
                <a:gd name="T31" fmla="*/ 143 h 143"/>
                <a:gd name="T32" fmla="*/ 132 w 142"/>
                <a:gd name="T33" fmla="*/ 143 h 143"/>
                <a:gd name="T34" fmla="*/ 132 w 142"/>
                <a:gd name="T35" fmla="*/ 123 h 143"/>
                <a:gd name="T36" fmla="*/ 10 w 142"/>
                <a:gd name="T37" fmla="*/ 123 h 143"/>
                <a:gd name="T38" fmla="*/ 20 w 142"/>
                <a:gd name="T39" fmla="*/ 138 h 143"/>
                <a:gd name="T40" fmla="*/ 82 w 142"/>
                <a:gd name="T41" fmla="*/ 15 h 143"/>
                <a:gd name="T42" fmla="*/ 61 w 142"/>
                <a:gd name="T43" fmla="*/ 15 h 143"/>
                <a:gd name="T44" fmla="*/ 122 w 142"/>
                <a:gd name="T45" fmla="*/ 138 h 143"/>
                <a:gd name="T46" fmla="*/ 132 w 142"/>
                <a:gd name="T47" fmla="*/ 123 h 143"/>
                <a:gd name="T48" fmla="*/ 132 w 142"/>
                <a:gd name="T49" fmla="*/ 143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142" h="143">
                  <a:moveTo>
                    <a:pt x="132" y="143"/>
                  </a:moveTo>
                  <a:lnTo>
                    <a:pt x="138" y="143"/>
                  </a:lnTo>
                  <a:lnTo>
                    <a:pt x="138" y="138"/>
                  </a:lnTo>
                  <a:lnTo>
                    <a:pt x="142" y="138"/>
                  </a:lnTo>
                  <a:lnTo>
                    <a:pt x="142" y="127"/>
                  </a:lnTo>
                  <a:lnTo>
                    <a:pt x="82" y="5"/>
                  </a:lnTo>
                  <a:lnTo>
                    <a:pt x="76" y="5"/>
                  </a:lnTo>
                  <a:lnTo>
                    <a:pt x="76" y="0"/>
                  </a:lnTo>
                  <a:lnTo>
                    <a:pt x="66" y="0"/>
                  </a:lnTo>
                  <a:lnTo>
                    <a:pt x="66" y="5"/>
                  </a:lnTo>
                  <a:lnTo>
                    <a:pt x="61" y="5"/>
                  </a:lnTo>
                  <a:lnTo>
                    <a:pt x="0" y="127"/>
                  </a:lnTo>
                  <a:lnTo>
                    <a:pt x="0" y="138"/>
                  </a:lnTo>
                  <a:lnTo>
                    <a:pt x="5" y="138"/>
                  </a:lnTo>
                  <a:lnTo>
                    <a:pt x="5" y="143"/>
                  </a:lnTo>
                  <a:lnTo>
                    <a:pt x="10" y="143"/>
                  </a:lnTo>
                  <a:lnTo>
                    <a:pt x="132" y="143"/>
                  </a:lnTo>
                  <a:lnTo>
                    <a:pt x="132" y="123"/>
                  </a:lnTo>
                  <a:lnTo>
                    <a:pt x="10" y="123"/>
                  </a:lnTo>
                  <a:lnTo>
                    <a:pt x="20" y="138"/>
                  </a:lnTo>
                  <a:lnTo>
                    <a:pt x="82" y="15"/>
                  </a:lnTo>
                  <a:lnTo>
                    <a:pt x="61" y="15"/>
                  </a:lnTo>
                  <a:lnTo>
                    <a:pt x="122" y="138"/>
                  </a:lnTo>
                  <a:lnTo>
                    <a:pt x="132" y="123"/>
                  </a:lnTo>
                  <a:lnTo>
                    <a:pt x="132" y="143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79" name="Freeform 94"/>
            <p:cNvSpPr>
              <a:spLocks/>
            </p:cNvSpPr>
            <p:nvPr/>
          </p:nvSpPr>
          <p:spPr bwMode="auto">
            <a:xfrm>
              <a:off x="1392" y="2847"/>
              <a:ext cx="43" cy="14"/>
            </a:xfrm>
            <a:custGeom>
              <a:avLst/>
              <a:gdLst>
                <a:gd name="T0" fmla="*/ 11 w 67"/>
                <a:gd name="T1" fmla="*/ 0 h 20"/>
                <a:gd name="T2" fmla="*/ 5 w 67"/>
                <a:gd name="T3" fmla="*/ 0 h 20"/>
                <a:gd name="T4" fmla="*/ 5 w 67"/>
                <a:gd name="T5" fmla="*/ 4 h 20"/>
                <a:gd name="T6" fmla="*/ 0 w 67"/>
                <a:gd name="T7" fmla="*/ 4 h 20"/>
                <a:gd name="T8" fmla="*/ 0 w 67"/>
                <a:gd name="T9" fmla="*/ 14 h 20"/>
                <a:gd name="T10" fmla="*/ 5 w 67"/>
                <a:gd name="T11" fmla="*/ 14 h 20"/>
                <a:gd name="T12" fmla="*/ 5 w 67"/>
                <a:gd name="T13" fmla="*/ 20 h 20"/>
                <a:gd name="T14" fmla="*/ 63 w 67"/>
                <a:gd name="T15" fmla="*/ 20 h 20"/>
                <a:gd name="T16" fmla="*/ 63 w 67"/>
                <a:gd name="T17" fmla="*/ 14 h 20"/>
                <a:gd name="T18" fmla="*/ 67 w 67"/>
                <a:gd name="T19" fmla="*/ 14 h 20"/>
                <a:gd name="T20" fmla="*/ 67 w 67"/>
                <a:gd name="T21" fmla="*/ 4 h 20"/>
                <a:gd name="T22" fmla="*/ 63 w 67"/>
                <a:gd name="T23" fmla="*/ 4 h 20"/>
                <a:gd name="T24" fmla="*/ 63 w 67"/>
                <a:gd name="T25" fmla="*/ 0 h 20"/>
                <a:gd name="T26" fmla="*/ 56 w 67"/>
                <a:gd name="T27" fmla="*/ 0 h 20"/>
                <a:gd name="T28" fmla="*/ 11 w 67"/>
                <a:gd name="T2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20">
                  <a:moveTo>
                    <a:pt x="11" y="0"/>
                  </a:moveTo>
                  <a:lnTo>
                    <a:pt x="5" y="0"/>
                  </a:lnTo>
                  <a:lnTo>
                    <a:pt x="5" y="4"/>
                  </a:lnTo>
                  <a:lnTo>
                    <a:pt x="0" y="4"/>
                  </a:lnTo>
                  <a:lnTo>
                    <a:pt x="0" y="14"/>
                  </a:lnTo>
                  <a:lnTo>
                    <a:pt x="5" y="14"/>
                  </a:lnTo>
                  <a:lnTo>
                    <a:pt x="5" y="20"/>
                  </a:lnTo>
                  <a:lnTo>
                    <a:pt x="63" y="20"/>
                  </a:lnTo>
                  <a:lnTo>
                    <a:pt x="63" y="14"/>
                  </a:lnTo>
                  <a:lnTo>
                    <a:pt x="67" y="14"/>
                  </a:lnTo>
                  <a:lnTo>
                    <a:pt x="67" y="4"/>
                  </a:lnTo>
                  <a:lnTo>
                    <a:pt x="63" y="4"/>
                  </a:lnTo>
                  <a:lnTo>
                    <a:pt x="63" y="0"/>
                  </a:lnTo>
                  <a:lnTo>
                    <a:pt x="56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80" name="Freeform 95"/>
            <p:cNvSpPr>
              <a:spLocks/>
            </p:cNvSpPr>
            <p:nvPr/>
          </p:nvSpPr>
          <p:spPr bwMode="auto">
            <a:xfrm>
              <a:off x="1392" y="2744"/>
              <a:ext cx="43" cy="14"/>
            </a:xfrm>
            <a:custGeom>
              <a:avLst/>
              <a:gdLst>
                <a:gd name="T0" fmla="*/ 11 w 67"/>
                <a:gd name="T1" fmla="*/ 0 h 20"/>
                <a:gd name="T2" fmla="*/ 5 w 67"/>
                <a:gd name="T3" fmla="*/ 0 h 20"/>
                <a:gd name="T4" fmla="*/ 5 w 67"/>
                <a:gd name="T5" fmla="*/ 4 h 20"/>
                <a:gd name="T6" fmla="*/ 0 w 67"/>
                <a:gd name="T7" fmla="*/ 4 h 20"/>
                <a:gd name="T8" fmla="*/ 0 w 67"/>
                <a:gd name="T9" fmla="*/ 16 h 20"/>
                <a:gd name="T10" fmla="*/ 5 w 67"/>
                <a:gd name="T11" fmla="*/ 16 h 20"/>
                <a:gd name="T12" fmla="*/ 5 w 67"/>
                <a:gd name="T13" fmla="*/ 20 h 20"/>
                <a:gd name="T14" fmla="*/ 63 w 67"/>
                <a:gd name="T15" fmla="*/ 20 h 20"/>
                <a:gd name="T16" fmla="*/ 63 w 67"/>
                <a:gd name="T17" fmla="*/ 16 h 20"/>
                <a:gd name="T18" fmla="*/ 67 w 67"/>
                <a:gd name="T19" fmla="*/ 16 h 20"/>
                <a:gd name="T20" fmla="*/ 67 w 67"/>
                <a:gd name="T21" fmla="*/ 4 h 20"/>
                <a:gd name="T22" fmla="*/ 63 w 67"/>
                <a:gd name="T23" fmla="*/ 4 h 20"/>
                <a:gd name="T24" fmla="*/ 63 w 67"/>
                <a:gd name="T25" fmla="*/ 0 h 20"/>
                <a:gd name="T26" fmla="*/ 56 w 67"/>
                <a:gd name="T27" fmla="*/ 0 h 20"/>
                <a:gd name="T28" fmla="*/ 11 w 67"/>
                <a:gd name="T2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20">
                  <a:moveTo>
                    <a:pt x="11" y="0"/>
                  </a:moveTo>
                  <a:lnTo>
                    <a:pt x="5" y="0"/>
                  </a:lnTo>
                  <a:lnTo>
                    <a:pt x="5" y="4"/>
                  </a:lnTo>
                  <a:lnTo>
                    <a:pt x="0" y="4"/>
                  </a:lnTo>
                  <a:lnTo>
                    <a:pt x="0" y="16"/>
                  </a:lnTo>
                  <a:lnTo>
                    <a:pt x="5" y="16"/>
                  </a:lnTo>
                  <a:lnTo>
                    <a:pt x="5" y="20"/>
                  </a:lnTo>
                  <a:lnTo>
                    <a:pt x="63" y="20"/>
                  </a:lnTo>
                  <a:lnTo>
                    <a:pt x="63" y="16"/>
                  </a:lnTo>
                  <a:lnTo>
                    <a:pt x="67" y="16"/>
                  </a:lnTo>
                  <a:lnTo>
                    <a:pt x="67" y="4"/>
                  </a:lnTo>
                  <a:lnTo>
                    <a:pt x="63" y="4"/>
                  </a:lnTo>
                  <a:lnTo>
                    <a:pt x="63" y="0"/>
                  </a:lnTo>
                  <a:lnTo>
                    <a:pt x="56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81" name="Freeform 96"/>
            <p:cNvSpPr>
              <a:spLocks/>
            </p:cNvSpPr>
            <p:nvPr/>
          </p:nvSpPr>
          <p:spPr bwMode="auto">
            <a:xfrm>
              <a:off x="1392" y="2642"/>
              <a:ext cx="43" cy="16"/>
            </a:xfrm>
            <a:custGeom>
              <a:avLst/>
              <a:gdLst>
                <a:gd name="T0" fmla="*/ 11 w 67"/>
                <a:gd name="T1" fmla="*/ 0 h 22"/>
                <a:gd name="T2" fmla="*/ 5 w 67"/>
                <a:gd name="T3" fmla="*/ 0 h 22"/>
                <a:gd name="T4" fmla="*/ 5 w 67"/>
                <a:gd name="T5" fmla="*/ 5 h 22"/>
                <a:gd name="T6" fmla="*/ 0 w 67"/>
                <a:gd name="T7" fmla="*/ 5 h 22"/>
                <a:gd name="T8" fmla="*/ 0 w 67"/>
                <a:gd name="T9" fmla="*/ 15 h 22"/>
                <a:gd name="T10" fmla="*/ 5 w 67"/>
                <a:gd name="T11" fmla="*/ 15 h 22"/>
                <a:gd name="T12" fmla="*/ 5 w 67"/>
                <a:gd name="T13" fmla="*/ 22 h 22"/>
                <a:gd name="T14" fmla="*/ 63 w 67"/>
                <a:gd name="T15" fmla="*/ 22 h 22"/>
                <a:gd name="T16" fmla="*/ 63 w 67"/>
                <a:gd name="T17" fmla="*/ 15 h 22"/>
                <a:gd name="T18" fmla="*/ 67 w 67"/>
                <a:gd name="T19" fmla="*/ 15 h 22"/>
                <a:gd name="T20" fmla="*/ 67 w 67"/>
                <a:gd name="T21" fmla="*/ 5 h 22"/>
                <a:gd name="T22" fmla="*/ 63 w 67"/>
                <a:gd name="T23" fmla="*/ 5 h 22"/>
                <a:gd name="T24" fmla="*/ 63 w 67"/>
                <a:gd name="T25" fmla="*/ 0 h 22"/>
                <a:gd name="T26" fmla="*/ 56 w 67"/>
                <a:gd name="T27" fmla="*/ 0 h 22"/>
                <a:gd name="T28" fmla="*/ 11 w 67"/>
                <a:gd name="T29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22">
                  <a:moveTo>
                    <a:pt x="11" y="0"/>
                  </a:moveTo>
                  <a:lnTo>
                    <a:pt x="5" y="0"/>
                  </a:lnTo>
                  <a:lnTo>
                    <a:pt x="5" y="5"/>
                  </a:lnTo>
                  <a:lnTo>
                    <a:pt x="0" y="5"/>
                  </a:lnTo>
                  <a:lnTo>
                    <a:pt x="0" y="15"/>
                  </a:lnTo>
                  <a:lnTo>
                    <a:pt x="5" y="15"/>
                  </a:lnTo>
                  <a:lnTo>
                    <a:pt x="5" y="22"/>
                  </a:lnTo>
                  <a:lnTo>
                    <a:pt x="63" y="22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5"/>
                  </a:lnTo>
                  <a:lnTo>
                    <a:pt x="63" y="5"/>
                  </a:lnTo>
                  <a:lnTo>
                    <a:pt x="63" y="0"/>
                  </a:lnTo>
                  <a:lnTo>
                    <a:pt x="56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82" name="Freeform 97"/>
            <p:cNvSpPr>
              <a:spLocks/>
            </p:cNvSpPr>
            <p:nvPr/>
          </p:nvSpPr>
          <p:spPr bwMode="auto">
            <a:xfrm>
              <a:off x="1392" y="2541"/>
              <a:ext cx="43" cy="14"/>
            </a:xfrm>
            <a:custGeom>
              <a:avLst/>
              <a:gdLst>
                <a:gd name="T0" fmla="*/ 11 w 67"/>
                <a:gd name="T1" fmla="*/ 0 h 20"/>
                <a:gd name="T2" fmla="*/ 5 w 67"/>
                <a:gd name="T3" fmla="*/ 0 h 20"/>
                <a:gd name="T4" fmla="*/ 5 w 67"/>
                <a:gd name="T5" fmla="*/ 4 h 20"/>
                <a:gd name="T6" fmla="*/ 0 w 67"/>
                <a:gd name="T7" fmla="*/ 4 h 20"/>
                <a:gd name="T8" fmla="*/ 0 w 67"/>
                <a:gd name="T9" fmla="*/ 15 h 20"/>
                <a:gd name="T10" fmla="*/ 5 w 67"/>
                <a:gd name="T11" fmla="*/ 15 h 20"/>
                <a:gd name="T12" fmla="*/ 5 w 67"/>
                <a:gd name="T13" fmla="*/ 20 h 20"/>
                <a:gd name="T14" fmla="*/ 63 w 67"/>
                <a:gd name="T15" fmla="*/ 20 h 20"/>
                <a:gd name="T16" fmla="*/ 63 w 67"/>
                <a:gd name="T17" fmla="*/ 15 h 20"/>
                <a:gd name="T18" fmla="*/ 67 w 67"/>
                <a:gd name="T19" fmla="*/ 15 h 20"/>
                <a:gd name="T20" fmla="*/ 67 w 67"/>
                <a:gd name="T21" fmla="*/ 4 h 20"/>
                <a:gd name="T22" fmla="*/ 63 w 67"/>
                <a:gd name="T23" fmla="*/ 4 h 20"/>
                <a:gd name="T24" fmla="*/ 63 w 67"/>
                <a:gd name="T25" fmla="*/ 0 h 20"/>
                <a:gd name="T26" fmla="*/ 56 w 67"/>
                <a:gd name="T27" fmla="*/ 0 h 20"/>
                <a:gd name="T28" fmla="*/ 11 w 67"/>
                <a:gd name="T2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20">
                  <a:moveTo>
                    <a:pt x="11" y="0"/>
                  </a:moveTo>
                  <a:lnTo>
                    <a:pt x="5" y="0"/>
                  </a:lnTo>
                  <a:lnTo>
                    <a:pt x="5" y="4"/>
                  </a:lnTo>
                  <a:lnTo>
                    <a:pt x="0" y="4"/>
                  </a:lnTo>
                  <a:lnTo>
                    <a:pt x="0" y="15"/>
                  </a:lnTo>
                  <a:lnTo>
                    <a:pt x="5" y="15"/>
                  </a:lnTo>
                  <a:lnTo>
                    <a:pt x="5" y="20"/>
                  </a:lnTo>
                  <a:lnTo>
                    <a:pt x="63" y="20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4"/>
                  </a:lnTo>
                  <a:lnTo>
                    <a:pt x="63" y="4"/>
                  </a:lnTo>
                  <a:lnTo>
                    <a:pt x="63" y="0"/>
                  </a:lnTo>
                  <a:lnTo>
                    <a:pt x="56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83" name="Freeform 98"/>
            <p:cNvSpPr>
              <a:spLocks/>
            </p:cNvSpPr>
            <p:nvPr/>
          </p:nvSpPr>
          <p:spPr bwMode="auto">
            <a:xfrm>
              <a:off x="1392" y="2439"/>
              <a:ext cx="43" cy="15"/>
            </a:xfrm>
            <a:custGeom>
              <a:avLst/>
              <a:gdLst>
                <a:gd name="T0" fmla="*/ 11 w 67"/>
                <a:gd name="T1" fmla="*/ 0 h 21"/>
                <a:gd name="T2" fmla="*/ 5 w 67"/>
                <a:gd name="T3" fmla="*/ 0 h 21"/>
                <a:gd name="T4" fmla="*/ 5 w 67"/>
                <a:gd name="T5" fmla="*/ 5 h 21"/>
                <a:gd name="T6" fmla="*/ 0 w 67"/>
                <a:gd name="T7" fmla="*/ 5 h 21"/>
                <a:gd name="T8" fmla="*/ 0 w 67"/>
                <a:gd name="T9" fmla="*/ 15 h 21"/>
                <a:gd name="T10" fmla="*/ 5 w 67"/>
                <a:gd name="T11" fmla="*/ 15 h 21"/>
                <a:gd name="T12" fmla="*/ 5 w 67"/>
                <a:gd name="T13" fmla="*/ 21 h 21"/>
                <a:gd name="T14" fmla="*/ 63 w 67"/>
                <a:gd name="T15" fmla="*/ 21 h 21"/>
                <a:gd name="T16" fmla="*/ 63 w 67"/>
                <a:gd name="T17" fmla="*/ 15 h 21"/>
                <a:gd name="T18" fmla="*/ 67 w 67"/>
                <a:gd name="T19" fmla="*/ 15 h 21"/>
                <a:gd name="T20" fmla="*/ 67 w 67"/>
                <a:gd name="T21" fmla="*/ 5 h 21"/>
                <a:gd name="T22" fmla="*/ 63 w 67"/>
                <a:gd name="T23" fmla="*/ 5 h 21"/>
                <a:gd name="T24" fmla="*/ 63 w 67"/>
                <a:gd name="T25" fmla="*/ 0 h 21"/>
                <a:gd name="T26" fmla="*/ 56 w 67"/>
                <a:gd name="T27" fmla="*/ 0 h 21"/>
                <a:gd name="T28" fmla="*/ 11 w 67"/>
                <a:gd name="T29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21">
                  <a:moveTo>
                    <a:pt x="11" y="0"/>
                  </a:moveTo>
                  <a:lnTo>
                    <a:pt x="5" y="0"/>
                  </a:lnTo>
                  <a:lnTo>
                    <a:pt x="5" y="5"/>
                  </a:lnTo>
                  <a:lnTo>
                    <a:pt x="0" y="5"/>
                  </a:lnTo>
                  <a:lnTo>
                    <a:pt x="0" y="15"/>
                  </a:lnTo>
                  <a:lnTo>
                    <a:pt x="5" y="15"/>
                  </a:lnTo>
                  <a:lnTo>
                    <a:pt x="5" y="21"/>
                  </a:lnTo>
                  <a:lnTo>
                    <a:pt x="63" y="21"/>
                  </a:lnTo>
                  <a:lnTo>
                    <a:pt x="63" y="15"/>
                  </a:lnTo>
                  <a:lnTo>
                    <a:pt x="67" y="15"/>
                  </a:lnTo>
                  <a:lnTo>
                    <a:pt x="67" y="5"/>
                  </a:lnTo>
                  <a:lnTo>
                    <a:pt x="63" y="5"/>
                  </a:lnTo>
                  <a:lnTo>
                    <a:pt x="63" y="0"/>
                  </a:lnTo>
                  <a:lnTo>
                    <a:pt x="56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84" name="Freeform 99"/>
            <p:cNvSpPr>
              <a:spLocks/>
            </p:cNvSpPr>
            <p:nvPr/>
          </p:nvSpPr>
          <p:spPr bwMode="auto">
            <a:xfrm>
              <a:off x="1392" y="2337"/>
              <a:ext cx="43" cy="14"/>
            </a:xfrm>
            <a:custGeom>
              <a:avLst/>
              <a:gdLst>
                <a:gd name="T0" fmla="*/ 11 w 67"/>
                <a:gd name="T1" fmla="*/ 0 h 20"/>
                <a:gd name="T2" fmla="*/ 5 w 67"/>
                <a:gd name="T3" fmla="*/ 0 h 20"/>
                <a:gd name="T4" fmla="*/ 5 w 67"/>
                <a:gd name="T5" fmla="*/ 4 h 20"/>
                <a:gd name="T6" fmla="*/ 0 w 67"/>
                <a:gd name="T7" fmla="*/ 4 h 20"/>
                <a:gd name="T8" fmla="*/ 0 w 67"/>
                <a:gd name="T9" fmla="*/ 16 h 20"/>
                <a:gd name="T10" fmla="*/ 5 w 67"/>
                <a:gd name="T11" fmla="*/ 16 h 20"/>
                <a:gd name="T12" fmla="*/ 5 w 67"/>
                <a:gd name="T13" fmla="*/ 20 h 20"/>
                <a:gd name="T14" fmla="*/ 63 w 67"/>
                <a:gd name="T15" fmla="*/ 20 h 20"/>
                <a:gd name="T16" fmla="*/ 63 w 67"/>
                <a:gd name="T17" fmla="*/ 16 h 20"/>
                <a:gd name="T18" fmla="*/ 67 w 67"/>
                <a:gd name="T19" fmla="*/ 16 h 20"/>
                <a:gd name="T20" fmla="*/ 67 w 67"/>
                <a:gd name="T21" fmla="*/ 4 h 20"/>
                <a:gd name="T22" fmla="*/ 63 w 67"/>
                <a:gd name="T23" fmla="*/ 4 h 20"/>
                <a:gd name="T24" fmla="*/ 63 w 67"/>
                <a:gd name="T25" fmla="*/ 0 h 20"/>
                <a:gd name="T26" fmla="*/ 56 w 67"/>
                <a:gd name="T27" fmla="*/ 0 h 20"/>
                <a:gd name="T28" fmla="*/ 11 w 67"/>
                <a:gd name="T2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20">
                  <a:moveTo>
                    <a:pt x="11" y="0"/>
                  </a:moveTo>
                  <a:lnTo>
                    <a:pt x="5" y="0"/>
                  </a:lnTo>
                  <a:lnTo>
                    <a:pt x="5" y="4"/>
                  </a:lnTo>
                  <a:lnTo>
                    <a:pt x="0" y="4"/>
                  </a:lnTo>
                  <a:lnTo>
                    <a:pt x="0" y="16"/>
                  </a:lnTo>
                  <a:lnTo>
                    <a:pt x="5" y="16"/>
                  </a:lnTo>
                  <a:lnTo>
                    <a:pt x="5" y="20"/>
                  </a:lnTo>
                  <a:lnTo>
                    <a:pt x="63" y="20"/>
                  </a:lnTo>
                  <a:lnTo>
                    <a:pt x="63" y="16"/>
                  </a:lnTo>
                  <a:lnTo>
                    <a:pt x="67" y="16"/>
                  </a:lnTo>
                  <a:lnTo>
                    <a:pt x="67" y="4"/>
                  </a:lnTo>
                  <a:lnTo>
                    <a:pt x="63" y="4"/>
                  </a:lnTo>
                  <a:lnTo>
                    <a:pt x="63" y="0"/>
                  </a:lnTo>
                  <a:lnTo>
                    <a:pt x="56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85" name="Freeform 100"/>
            <p:cNvSpPr>
              <a:spLocks/>
            </p:cNvSpPr>
            <p:nvPr/>
          </p:nvSpPr>
          <p:spPr bwMode="auto">
            <a:xfrm>
              <a:off x="1392" y="2234"/>
              <a:ext cx="43" cy="15"/>
            </a:xfrm>
            <a:custGeom>
              <a:avLst/>
              <a:gdLst>
                <a:gd name="T0" fmla="*/ 11 w 67"/>
                <a:gd name="T1" fmla="*/ 0 h 20"/>
                <a:gd name="T2" fmla="*/ 5 w 67"/>
                <a:gd name="T3" fmla="*/ 0 h 20"/>
                <a:gd name="T4" fmla="*/ 5 w 67"/>
                <a:gd name="T5" fmla="*/ 6 h 20"/>
                <a:gd name="T6" fmla="*/ 0 w 67"/>
                <a:gd name="T7" fmla="*/ 6 h 20"/>
                <a:gd name="T8" fmla="*/ 0 w 67"/>
                <a:gd name="T9" fmla="*/ 16 h 20"/>
                <a:gd name="T10" fmla="*/ 5 w 67"/>
                <a:gd name="T11" fmla="*/ 16 h 20"/>
                <a:gd name="T12" fmla="*/ 5 w 67"/>
                <a:gd name="T13" fmla="*/ 20 h 20"/>
                <a:gd name="T14" fmla="*/ 63 w 67"/>
                <a:gd name="T15" fmla="*/ 20 h 20"/>
                <a:gd name="T16" fmla="*/ 63 w 67"/>
                <a:gd name="T17" fmla="*/ 16 h 20"/>
                <a:gd name="T18" fmla="*/ 67 w 67"/>
                <a:gd name="T19" fmla="*/ 16 h 20"/>
                <a:gd name="T20" fmla="*/ 67 w 67"/>
                <a:gd name="T21" fmla="*/ 6 h 20"/>
                <a:gd name="T22" fmla="*/ 63 w 67"/>
                <a:gd name="T23" fmla="*/ 6 h 20"/>
                <a:gd name="T24" fmla="*/ 63 w 67"/>
                <a:gd name="T25" fmla="*/ 0 h 20"/>
                <a:gd name="T26" fmla="*/ 56 w 67"/>
                <a:gd name="T27" fmla="*/ 0 h 20"/>
                <a:gd name="T28" fmla="*/ 11 w 67"/>
                <a:gd name="T2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20">
                  <a:moveTo>
                    <a:pt x="11" y="0"/>
                  </a:moveTo>
                  <a:lnTo>
                    <a:pt x="5" y="0"/>
                  </a:lnTo>
                  <a:lnTo>
                    <a:pt x="5" y="6"/>
                  </a:lnTo>
                  <a:lnTo>
                    <a:pt x="0" y="6"/>
                  </a:lnTo>
                  <a:lnTo>
                    <a:pt x="0" y="16"/>
                  </a:lnTo>
                  <a:lnTo>
                    <a:pt x="5" y="16"/>
                  </a:lnTo>
                  <a:lnTo>
                    <a:pt x="5" y="20"/>
                  </a:lnTo>
                  <a:lnTo>
                    <a:pt x="63" y="20"/>
                  </a:lnTo>
                  <a:lnTo>
                    <a:pt x="63" y="16"/>
                  </a:lnTo>
                  <a:lnTo>
                    <a:pt x="67" y="16"/>
                  </a:lnTo>
                  <a:lnTo>
                    <a:pt x="67" y="6"/>
                  </a:lnTo>
                  <a:lnTo>
                    <a:pt x="63" y="6"/>
                  </a:lnTo>
                  <a:lnTo>
                    <a:pt x="63" y="0"/>
                  </a:lnTo>
                  <a:lnTo>
                    <a:pt x="56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86" name="Freeform 101"/>
            <p:cNvSpPr>
              <a:spLocks/>
            </p:cNvSpPr>
            <p:nvPr/>
          </p:nvSpPr>
          <p:spPr bwMode="auto">
            <a:xfrm>
              <a:off x="1392" y="2130"/>
              <a:ext cx="43" cy="14"/>
            </a:xfrm>
            <a:custGeom>
              <a:avLst/>
              <a:gdLst>
                <a:gd name="T0" fmla="*/ 11 w 67"/>
                <a:gd name="T1" fmla="*/ 0 h 20"/>
                <a:gd name="T2" fmla="*/ 5 w 67"/>
                <a:gd name="T3" fmla="*/ 0 h 20"/>
                <a:gd name="T4" fmla="*/ 5 w 67"/>
                <a:gd name="T5" fmla="*/ 4 h 20"/>
                <a:gd name="T6" fmla="*/ 0 w 67"/>
                <a:gd name="T7" fmla="*/ 4 h 20"/>
                <a:gd name="T8" fmla="*/ 0 w 67"/>
                <a:gd name="T9" fmla="*/ 14 h 20"/>
                <a:gd name="T10" fmla="*/ 5 w 67"/>
                <a:gd name="T11" fmla="*/ 14 h 20"/>
                <a:gd name="T12" fmla="*/ 5 w 67"/>
                <a:gd name="T13" fmla="*/ 20 h 20"/>
                <a:gd name="T14" fmla="*/ 63 w 67"/>
                <a:gd name="T15" fmla="*/ 20 h 20"/>
                <a:gd name="T16" fmla="*/ 63 w 67"/>
                <a:gd name="T17" fmla="*/ 14 h 20"/>
                <a:gd name="T18" fmla="*/ 67 w 67"/>
                <a:gd name="T19" fmla="*/ 14 h 20"/>
                <a:gd name="T20" fmla="*/ 67 w 67"/>
                <a:gd name="T21" fmla="*/ 4 h 20"/>
                <a:gd name="T22" fmla="*/ 63 w 67"/>
                <a:gd name="T23" fmla="*/ 4 h 20"/>
                <a:gd name="T24" fmla="*/ 63 w 67"/>
                <a:gd name="T25" fmla="*/ 0 h 20"/>
                <a:gd name="T26" fmla="*/ 56 w 67"/>
                <a:gd name="T27" fmla="*/ 0 h 20"/>
                <a:gd name="T28" fmla="*/ 11 w 67"/>
                <a:gd name="T2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20">
                  <a:moveTo>
                    <a:pt x="11" y="0"/>
                  </a:moveTo>
                  <a:lnTo>
                    <a:pt x="5" y="0"/>
                  </a:lnTo>
                  <a:lnTo>
                    <a:pt x="5" y="4"/>
                  </a:lnTo>
                  <a:lnTo>
                    <a:pt x="0" y="4"/>
                  </a:lnTo>
                  <a:lnTo>
                    <a:pt x="0" y="14"/>
                  </a:lnTo>
                  <a:lnTo>
                    <a:pt x="5" y="14"/>
                  </a:lnTo>
                  <a:lnTo>
                    <a:pt x="5" y="20"/>
                  </a:lnTo>
                  <a:lnTo>
                    <a:pt x="63" y="20"/>
                  </a:lnTo>
                  <a:lnTo>
                    <a:pt x="63" y="14"/>
                  </a:lnTo>
                  <a:lnTo>
                    <a:pt x="67" y="14"/>
                  </a:lnTo>
                  <a:lnTo>
                    <a:pt x="67" y="4"/>
                  </a:lnTo>
                  <a:lnTo>
                    <a:pt x="63" y="4"/>
                  </a:lnTo>
                  <a:lnTo>
                    <a:pt x="63" y="0"/>
                  </a:lnTo>
                  <a:lnTo>
                    <a:pt x="56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87" name="Freeform 102"/>
            <p:cNvSpPr>
              <a:spLocks/>
            </p:cNvSpPr>
            <p:nvPr/>
          </p:nvSpPr>
          <p:spPr bwMode="auto">
            <a:xfrm>
              <a:off x="1389" y="2027"/>
              <a:ext cx="43" cy="15"/>
            </a:xfrm>
            <a:custGeom>
              <a:avLst/>
              <a:gdLst>
                <a:gd name="T0" fmla="*/ 10 w 66"/>
                <a:gd name="T1" fmla="*/ 0 h 20"/>
                <a:gd name="T2" fmla="*/ 5 w 66"/>
                <a:gd name="T3" fmla="*/ 0 h 20"/>
                <a:gd name="T4" fmla="*/ 5 w 66"/>
                <a:gd name="T5" fmla="*/ 4 h 20"/>
                <a:gd name="T6" fmla="*/ 0 w 66"/>
                <a:gd name="T7" fmla="*/ 4 h 20"/>
                <a:gd name="T8" fmla="*/ 0 w 66"/>
                <a:gd name="T9" fmla="*/ 16 h 20"/>
                <a:gd name="T10" fmla="*/ 5 w 66"/>
                <a:gd name="T11" fmla="*/ 16 h 20"/>
                <a:gd name="T12" fmla="*/ 5 w 66"/>
                <a:gd name="T13" fmla="*/ 20 h 20"/>
                <a:gd name="T14" fmla="*/ 61 w 66"/>
                <a:gd name="T15" fmla="*/ 20 h 20"/>
                <a:gd name="T16" fmla="*/ 61 w 66"/>
                <a:gd name="T17" fmla="*/ 16 h 20"/>
                <a:gd name="T18" fmla="*/ 66 w 66"/>
                <a:gd name="T19" fmla="*/ 16 h 20"/>
                <a:gd name="T20" fmla="*/ 66 w 66"/>
                <a:gd name="T21" fmla="*/ 4 h 20"/>
                <a:gd name="T22" fmla="*/ 61 w 66"/>
                <a:gd name="T23" fmla="*/ 4 h 20"/>
                <a:gd name="T24" fmla="*/ 61 w 66"/>
                <a:gd name="T25" fmla="*/ 0 h 20"/>
                <a:gd name="T26" fmla="*/ 56 w 66"/>
                <a:gd name="T27" fmla="*/ 0 h 20"/>
                <a:gd name="T28" fmla="*/ 10 w 66"/>
                <a:gd name="T2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6" h="20">
                  <a:moveTo>
                    <a:pt x="10" y="0"/>
                  </a:moveTo>
                  <a:lnTo>
                    <a:pt x="5" y="0"/>
                  </a:lnTo>
                  <a:lnTo>
                    <a:pt x="5" y="4"/>
                  </a:lnTo>
                  <a:lnTo>
                    <a:pt x="0" y="4"/>
                  </a:lnTo>
                  <a:lnTo>
                    <a:pt x="0" y="16"/>
                  </a:lnTo>
                  <a:lnTo>
                    <a:pt x="5" y="16"/>
                  </a:lnTo>
                  <a:lnTo>
                    <a:pt x="5" y="20"/>
                  </a:lnTo>
                  <a:lnTo>
                    <a:pt x="61" y="20"/>
                  </a:lnTo>
                  <a:lnTo>
                    <a:pt x="61" y="16"/>
                  </a:lnTo>
                  <a:lnTo>
                    <a:pt x="66" y="16"/>
                  </a:lnTo>
                  <a:lnTo>
                    <a:pt x="66" y="4"/>
                  </a:lnTo>
                  <a:lnTo>
                    <a:pt x="61" y="4"/>
                  </a:lnTo>
                  <a:lnTo>
                    <a:pt x="61" y="0"/>
                  </a:lnTo>
                  <a:lnTo>
                    <a:pt x="56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88" name="Freeform 103"/>
            <p:cNvSpPr>
              <a:spLocks/>
            </p:cNvSpPr>
            <p:nvPr/>
          </p:nvSpPr>
          <p:spPr bwMode="auto">
            <a:xfrm>
              <a:off x="1392" y="1929"/>
              <a:ext cx="43" cy="14"/>
            </a:xfrm>
            <a:custGeom>
              <a:avLst/>
              <a:gdLst>
                <a:gd name="T0" fmla="*/ 11 w 67"/>
                <a:gd name="T1" fmla="*/ 0 h 20"/>
                <a:gd name="T2" fmla="*/ 5 w 67"/>
                <a:gd name="T3" fmla="*/ 0 h 20"/>
                <a:gd name="T4" fmla="*/ 5 w 67"/>
                <a:gd name="T5" fmla="*/ 4 h 20"/>
                <a:gd name="T6" fmla="*/ 0 w 67"/>
                <a:gd name="T7" fmla="*/ 4 h 20"/>
                <a:gd name="T8" fmla="*/ 0 w 67"/>
                <a:gd name="T9" fmla="*/ 14 h 20"/>
                <a:gd name="T10" fmla="*/ 5 w 67"/>
                <a:gd name="T11" fmla="*/ 14 h 20"/>
                <a:gd name="T12" fmla="*/ 5 w 67"/>
                <a:gd name="T13" fmla="*/ 20 h 20"/>
                <a:gd name="T14" fmla="*/ 63 w 67"/>
                <a:gd name="T15" fmla="*/ 20 h 20"/>
                <a:gd name="T16" fmla="*/ 63 w 67"/>
                <a:gd name="T17" fmla="*/ 14 h 20"/>
                <a:gd name="T18" fmla="*/ 67 w 67"/>
                <a:gd name="T19" fmla="*/ 14 h 20"/>
                <a:gd name="T20" fmla="*/ 67 w 67"/>
                <a:gd name="T21" fmla="*/ 4 h 20"/>
                <a:gd name="T22" fmla="*/ 63 w 67"/>
                <a:gd name="T23" fmla="*/ 4 h 20"/>
                <a:gd name="T24" fmla="*/ 63 w 67"/>
                <a:gd name="T25" fmla="*/ 0 h 20"/>
                <a:gd name="T26" fmla="*/ 56 w 67"/>
                <a:gd name="T27" fmla="*/ 0 h 20"/>
                <a:gd name="T28" fmla="*/ 11 w 67"/>
                <a:gd name="T2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20">
                  <a:moveTo>
                    <a:pt x="11" y="0"/>
                  </a:moveTo>
                  <a:lnTo>
                    <a:pt x="5" y="0"/>
                  </a:lnTo>
                  <a:lnTo>
                    <a:pt x="5" y="4"/>
                  </a:lnTo>
                  <a:lnTo>
                    <a:pt x="0" y="4"/>
                  </a:lnTo>
                  <a:lnTo>
                    <a:pt x="0" y="14"/>
                  </a:lnTo>
                  <a:lnTo>
                    <a:pt x="5" y="14"/>
                  </a:lnTo>
                  <a:lnTo>
                    <a:pt x="5" y="20"/>
                  </a:lnTo>
                  <a:lnTo>
                    <a:pt x="63" y="20"/>
                  </a:lnTo>
                  <a:lnTo>
                    <a:pt x="63" y="14"/>
                  </a:lnTo>
                  <a:lnTo>
                    <a:pt x="67" y="14"/>
                  </a:lnTo>
                  <a:lnTo>
                    <a:pt x="67" y="4"/>
                  </a:lnTo>
                  <a:lnTo>
                    <a:pt x="63" y="4"/>
                  </a:lnTo>
                  <a:lnTo>
                    <a:pt x="63" y="0"/>
                  </a:lnTo>
                  <a:lnTo>
                    <a:pt x="56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89" name="Freeform 104"/>
            <p:cNvSpPr>
              <a:spLocks/>
            </p:cNvSpPr>
            <p:nvPr/>
          </p:nvSpPr>
          <p:spPr bwMode="auto">
            <a:xfrm>
              <a:off x="1392" y="1823"/>
              <a:ext cx="43" cy="14"/>
            </a:xfrm>
            <a:custGeom>
              <a:avLst/>
              <a:gdLst>
                <a:gd name="T0" fmla="*/ 11 w 67"/>
                <a:gd name="T1" fmla="*/ 0 h 20"/>
                <a:gd name="T2" fmla="*/ 5 w 67"/>
                <a:gd name="T3" fmla="*/ 0 h 20"/>
                <a:gd name="T4" fmla="*/ 5 w 67"/>
                <a:gd name="T5" fmla="*/ 5 h 20"/>
                <a:gd name="T6" fmla="*/ 0 w 67"/>
                <a:gd name="T7" fmla="*/ 5 h 20"/>
                <a:gd name="T8" fmla="*/ 0 w 67"/>
                <a:gd name="T9" fmla="*/ 16 h 20"/>
                <a:gd name="T10" fmla="*/ 5 w 67"/>
                <a:gd name="T11" fmla="*/ 16 h 20"/>
                <a:gd name="T12" fmla="*/ 5 w 67"/>
                <a:gd name="T13" fmla="*/ 20 h 20"/>
                <a:gd name="T14" fmla="*/ 63 w 67"/>
                <a:gd name="T15" fmla="*/ 20 h 20"/>
                <a:gd name="T16" fmla="*/ 63 w 67"/>
                <a:gd name="T17" fmla="*/ 16 h 20"/>
                <a:gd name="T18" fmla="*/ 67 w 67"/>
                <a:gd name="T19" fmla="*/ 16 h 20"/>
                <a:gd name="T20" fmla="*/ 67 w 67"/>
                <a:gd name="T21" fmla="*/ 5 h 20"/>
                <a:gd name="T22" fmla="*/ 63 w 67"/>
                <a:gd name="T23" fmla="*/ 5 h 20"/>
                <a:gd name="T24" fmla="*/ 63 w 67"/>
                <a:gd name="T25" fmla="*/ 0 h 20"/>
                <a:gd name="T26" fmla="*/ 56 w 67"/>
                <a:gd name="T27" fmla="*/ 0 h 20"/>
                <a:gd name="T28" fmla="*/ 11 w 67"/>
                <a:gd name="T2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20">
                  <a:moveTo>
                    <a:pt x="11" y="0"/>
                  </a:moveTo>
                  <a:lnTo>
                    <a:pt x="5" y="0"/>
                  </a:lnTo>
                  <a:lnTo>
                    <a:pt x="5" y="5"/>
                  </a:lnTo>
                  <a:lnTo>
                    <a:pt x="0" y="5"/>
                  </a:lnTo>
                  <a:lnTo>
                    <a:pt x="0" y="16"/>
                  </a:lnTo>
                  <a:lnTo>
                    <a:pt x="5" y="16"/>
                  </a:lnTo>
                  <a:lnTo>
                    <a:pt x="5" y="20"/>
                  </a:lnTo>
                  <a:lnTo>
                    <a:pt x="63" y="20"/>
                  </a:lnTo>
                  <a:lnTo>
                    <a:pt x="63" y="16"/>
                  </a:lnTo>
                  <a:lnTo>
                    <a:pt x="67" y="16"/>
                  </a:lnTo>
                  <a:lnTo>
                    <a:pt x="67" y="5"/>
                  </a:lnTo>
                  <a:lnTo>
                    <a:pt x="63" y="5"/>
                  </a:lnTo>
                  <a:lnTo>
                    <a:pt x="63" y="0"/>
                  </a:lnTo>
                  <a:lnTo>
                    <a:pt x="56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90" name="Freeform 105"/>
            <p:cNvSpPr>
              <a:spLocks/>
            </p:cNvSpPr>
            <p:nvPr/>
          </p:nvSpPr>
          <p:spPr bwMode="auto">
            <a:xfrm>
              <a:off x="1392" y="1725"/>
              <a:ext cx="43" cy="14"/>
            </a:xfrm>
            <a:custGeom>
              <a:avLst/>
              <a:gdLst>
                <a:gd name="T0" fmla="*/ 11 w 67"/>
                <a:gd name="T1" fmla="*/ 0 h 20"/>
                <a:gd name="T2" fmla="*/ 5 w 67"/>
                <a:gd name="T3" fmla="*/ 0 h 20"/>
                <a:gd name="T4" fmla="*/ 5 w 67"/>
                <a:gd name="T5" fmla="*/ 4 h 20"/>
                <a:gd name="T6" fmla="*/ 0 w 67"/>
                <a:gd name="T7" fmla="*/ 4 h 20"/>
                <a:gd name="T8" fmla="*/ 0 w 67"/>
                <a:gd name="T9" fmla="*/ 14 h 20"/>
                <a:gd name="T10" fmla="*/ 5 w 67"/>
                <a:gd name="T11" fmla="*/ 14 h 20"/>
                <a:gd name="T12" fmla="*/ 5 w 67"/>
                <a:gd name="T13" fmla="*/ 20 h 20"/>
                <a:gd name="T14" fmla="*/ 63 w 67"/>
                <a:gd name="T15" fmla="*/ 20 h 20"/>
                <a:gd name="T16" fmla="*/ 63 w 67"/>
                <a:gd name="T17" fmla="*/ 14 h 20"/>
                <a:gd name="T18" fmla="*/ 67 w 67"/>
                <a:gd name="T19" fmla="*/ 14 h 20"/>
                <a:gd name="T20" fmla="*/ 67 w 67"/>
                <a:gd name="T21" fmla="*/ 4 h 20"/>
                <a:gd name="T22" fmla="*/ 63 w 67"/>
                <a:gd name="T23" fmla="*/ 4 h 20"/>
                <a:gd name="T24" fmla="*/ 63 w 67"/>
                <a:gd name="T25" fmla="*/ 0 h 20"/>
                <a:gd name="T26" fmla="*/ 56 w 67"/>
                <a:gd name="T27" fmla="*/ 0 h 20"/>
                <a:gd name="T28" fmla="*/ 11 w 67"/>
                <a:gd name="T2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20">
                  <a:moveTo>
                    <a:pt x="11" y="0"/>
                  </a:moveTo>
                  <a:lnTo>
                    <a:pt x="5" y="0"/>
                  </a:lnTo>
                  <a:lnTo>
                    <a:pt x="5" y="4"/>
                  </a:lnTo>
                  <a:lnTo>
                    <a:pt x="0" y="4"/>
                  </a:lnTo>
                  <a:lnTo>
                    <a:pt x="0" y="14"/>
                  </a:lnTo>
                  <a:lnTo>
                    <a:pt x="5" y="14"/>
                  </a:lnTo>
                  <a:lnTo>
                    <a:pt x="5" y="20"/>
                  </a:lnTo>
                  <a:lnTo>
                    <a:pt x="63" y="20"/>
                  </a:lnTo>
                  <a:lnTo>
                    <a:pt x="63" y="14"/>
                  </a:lnTo>
                  <a:lnTo>
                    <a:pt x="67" y="14"/>
                  </a:lnTo>
                  <a:lnTo>
                    <a:pt x="67" y="4"/>
                  </a:lnTo>
                  <a:lnTo>
                    <a:pt x="63" y="4"/>
                  </a:lnTo>
                  <a:lnTo>
                    <a:pt x="63" y="0"/>
                  </a:lnTo>
                  <a:lnTo>
                    <a:pt x="56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91" name="Freeform 106"/>
            <p:cNvSpPr>
              <a:spLocks/>
            </p:cNvSpPr>
            <p:nvPr/>
          </p:nvSpPr>
          <p:spPr bwMode="auto">
            <a:xfrm>
              <a:off x="1395" y="1619"/>
              <a:ext cx="43" cy="15"/>
            </a:xfrm>
            <a:custGeom>
              <a:avLst/>
              <a:gdLst>
                <a:gd name="T0" fmla="*/ 10 w 66"/>
                <a:gd name="T1" fmla="*/ 0 h 20"/>
                <a:gd name="T2" fmla="*/ 5 w 66"/>
                <a:gd name="T3" fmla="*/ 0 h 20"/>
                <a:gd name="T4" fmla="*/ 5 w 66"/>
                <a:gd name="T5" fmla="*/ 4 h 20"/>
                <a:gd name="T6" fmla="*/ 0 w 66"/>
                <a:gd name="T7" fmla="*/ 4 h 20"/>
                <a:gd name="T8" fmla="*/ 0 w 66"/>
                <a:gd name="T9" fmla="*/ 15 h 20"/>
                <a:gd name="T10" fmla="*/ 5 w 66"/>
                <a:gd name="T11" fmla="*/ 15 h 20"/>
                <a:gd name="T12" fmla="*/ 5 w 66"/>
                <a:gd name="T13" fmla="*/ 20 h 20"/>
                <a:gd name="T14" fmla="*/ 62 w 66"/>
                <a:gd name="T15" fmla="*/ 20 h 20"/>
                <a:gd name="T16" fmla="*/ 62 w 66"/>
                <a:gd name="T17" fmla="*/ 15 h 20"/>
                <a:gd name="T18" fmla="*/ 66 w 66"/>
                <a:gd name="T19" fmla="*/ 15 h 20"/>
                <a:gd name="T20" fmla="*/ 66 w 66"/>
                <a:gd name="T21" fmla="*/ 4 h 20"/>
                <a:gd name="T22" fmla="*/ 62 w 66"/>
                <a:gd name="T23" fmla="*/ 4 h 20"/>
                <a:gd name="T24" fmla="*/ 62 w 66"/>
                <a:gd name="T25" fmla="*/ 0 h 20"/>
                <a:gd name="T26" fmla="*/ 56 w 66"/>
                <a:gd name="T27" fmla="*/ 0 h 20"/>
                <a:gd name="T28" fmla="*/ 10 w 66"/>
                <a:gd name="T2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6" h="20">
                  <a:moveTo>
                    <a:pt x="10" y="0"/>
                  </a:moveTo>
                  <a:lnTo>
                    <a:pt x="5" y="0"/>
                  </a:lnTo>
                  <a:lnTo>
                    <a:pt x="5" y="4"/>
                  </a:lnTo>
                  <a:lnTo>
                    <a:pt x="0" y="4"/>
                  </a:lnTo>
                  <a:lnTo>
                    <a:pt x="0" y="15"/>
                  </a:lnTo>
                  <a:lnTo>
                    <a:pt x="5" y="15"/>
                  </a:lnTo>
                  <a:lnTo>
                    <a:pt x="5" y="20"/>
                  </a:lnTo>
                  <a:lnTo>
                    <a:pt x="62" y="20"/>
                  </a:lnTo>
                  <a:lnTo>
                    <a:pt x="62" y="15"/>
                  </a:lnTo>
                  <a:lnTo>
                    <a:pt x="66" y="15"/>
                  </a:lnTo>
                  <a:lnTo>
                    <a:pt x="66" y="4"/>
                  </a:lnTo>
                  <a:lnTo>
                    <a:pt x="62" y="4"/>
                  </a:lnTo>
                  <a:lnTo>
                    <a:pt x="62" y="0"/>
                  </a:lnTo>
                  <a:lnTo>
                    <a:pt x="56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92" name="Freeform 107"/>
            <p:cNvSpPr>
              <a:spLocks/>
            </p:cNvSpPr>
            <p:nvPr/>
          </p:nvSpPr>
          <p:spPr bwMode="auto">
            <a:xfrm>
              <a:off x="1395" y="1517"/>
              <a:ext cx="43" cy="14"/>
            </a:xfrm>
            <a:custGeom>
              <a:avLst/>
              <a:gdLst>
                <a:gd name="T0" fmla="*/ 10 w 66"/>
                <a:gd name="T1" fmla="*/ 0 h 20"/>
                <a:gd name="T2" fmla="*/ 5 w 66"/>
                <a:gd name="T3" fmla="*/ 0 h 20"/>
                <a:gd name="T4" fmla="*/ 5 w 66"/>
                <a:gd name="T5" fmla="*/ 4 h 20"/>
                <a:gd name="T6" fmla="*/ 0 w 66"/>
                <a:gd name="T7" fmla="*/ 4 h 20"/>
                <a:gd name="T8" fmla="*/ 0 w 66"/>
                <a:gd name="T9" fmla="*/ 15 h 20"/>
                <a:gd name="T10" fmla="*/ 5 w 66"/>
                <a:gd name="T11" fmla="*/ 15 h 20"/>
                <a:gd name="T12" fmla="*/ 5 w 66"/>
                <a:gd name="T13" fmla="*/ 20 h 20"/>
                <a:gd name="T14" fmla="*/ 62 w 66"/>
                <a:gd name="T15" fmla="*/ 20 h 20"/>
                <a:gd name="T16" fmla="*/ 62 w 66"/>
                <a:gd name="T17" fmla="*/ 15 h 20"/>
                <a:gd name="T18" fmla="*/ 66 w 66"/>
                <a:gd name="T19" fmla="*/ 15 h 20"/>
                <a:gd name="T20" fmla="*/ 66 w 66"/>
                <a:gd name="T21" fmla="*/ 4 h 20"/>
                <a:gd name="T22" fmla="*/ 62 w 66"/>
                <a:gd name="T23" fmla="*/ 4 h 20"/>
                <a:gd name="T24" fmla="*/ 62 w 66"/>
                <a:gd name="T25" fmla="*/ 0 h 20"/>
                <a:gd name="T26" fmla="*/ 56 w 66"/>
                <a:gd name="T27" fmla="*/ 0 h 20"/>
                <a:gd name="T28" fmla="*/ 10 w 66"/>
                <a:gd name="T2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6" h="20">
                  <a:moveTo>
                    <a:pt x="10" y="0"/>
                  </a:moveTo>
                  <a:lnTo>
                    <a:pt x="5" y="0"/>
                  </a:lnTo>
                  <a:lnTo>
                    <a:pt x="5" y="4"/>
                  </a:lnTo>
                  <a:lnTo>
                    <a:pt x="0" y="4"/>
                  </a:lnTo>
                  <a:lnTo>
                    <a:pt x="0" y="15"/>
                  </a:lnTo>
                  <a:lnTo>
                    <a:pt x="5" y="15"/>
                  </a:lnTo>
                  <a:lnTo>
                    <a:pt x="5" y="20"/>
                  </a:lnTo>
                  <a:lnTo>
                    <a:pt x="62" y="20"/>
                  </a:lnTo>
                  <a:lnTo>
                    <a:pt x="62" y="15"/>
                  </a:lnTo>
                  <a:lnTo>
                    <a:pt x="66" y="15"/>
                  </a:lnTo>
                  <a:lnTo>
                    <a:pt x="66" y="4"/>
                  </a:lnTo>
                  <a:lnTo>
                    <a:pt x="62" y="4"/>
                  </a:lnTo>
                  <a:lnTo>
                    <a:pt x="62" y="0"/>
                  </a:lnTo>
                  <a:lnTo>
                    <a:pt x="56" y="0"/>
                  </a:lnTo>
                  <a:lnTo>
                    <a:pt x="10" y="0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93" name="Freeform 108"/>
            <p:cNvSpPr>
              <a:spLocks/>
            </p:cNvSpPr>
            <p:nvPr/>
          </p:nvSpPr>
          <p:spPr bwMode="auto">
            <a:xfrm>
              <a:off x="1392" y="1415"/>
              <a:ext cx="43" cy="14"/>
            </a:xfrm>
            <a:custGeom>
              <a:avLst/>
              <a:gdLst>
                <a:gd name="T0" fmla="*/ 11 w 67"/>
                <a:gd name="T1" fmla="*/ 0 h 20"/>
                <a:gd name="T2" fmla="*/ 5 w 67"/>
                <a:gd name="T3" fmla="*/ 0 h 20"/>
                <a:gd name="T4" fmla="*/ 5 w 67"/>
                <a:gd name="T5" fmla="*/ 4 h 20"/>
                <a:gd name="T6" fmla="*/ 0 w 67"/>
                <a:gd name="T7" fmla="*/ 4 h 20"/>
                <a:gd name="T8" fmla="*/ 0 w 67"/>
                <a:gd name="T9" fmla="*/ 14 h 20"/>
                <a:gd name="T10" fmla="*/ 5 w 67"/>
                <a:gd name="T11" fmla="*/ 14 h 20"/>
                <a:gd name="T12" fmla="*/ 5 w 67"/>
                <a:gd name="T13" fmla="*/ 20 h 20"/>
                <a:gd name="T14" fmla="*/ 63 w 67"/>
                <a:gd name="T15" fmla="*/ 20 h 20"/>
                <a:gd name="T16" fmla="*/ 63 w 67"/>
                <a:gd name="T17" fmla="*/ 14 h 20"/>
                <a:gd name="T18" fmla="*/ 67 w 67"/>
                <a:gd name="T19" fmla="*/ 14 h 20"/>
                <a:gd name="T20" fmla="*/ 67 w 67"/>
                <a:gd name="T21" fmla="*/ 4 h 20"/>
                <a:gd name="T22" fmla="*/ 63 w 67"/>
                <a:gd name="T23" fmla="*/ 4 h 20"/>
                <a:gd name="T24" fmla="*/ 63 w 67"/>
                <a:gd name="T25" fmla="*/ 0 h 20"/>
                <a:gd name="T26" fmla="*/ 56 w 67"/>
                <a:gd name="T27" fmla="*/ 0 h 20"/>
                <a:gd name="T28" fmla="*/ 11 w 67"/>
                <a:gd name="T29" fmla="*/ 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67" h="20">
                  <a:moveTo>
                    <a:pt x="11" y="0"/>
                  </a:moveTo>
                  <a:lnTo>
                    <a:pt x="5" y="0"/>
                  </a:lnTo>
                  <a:lnTo>
                    <a:pt x="5" y="4"/>
                  </a:lnTo>
                  <a:lnTo>
                    <a:pt x="0" y="4"/>
                  </a:lnTo>
                  <a:lnTo>
                    <a:pt x="0" y="14"/>
                  </a:lnTo>
                  <a:lnTo>
                    <a:pt x="5" y="14"/>
                  </a:lnTo>
                  <a:lnTo>
                    <a:pt x="5" y="20"/>
                  </a:lnTo>
                  <a:lnTo>
                    <a:pt x="63" y="20"/>
                  </a:lnTo>
                  <a:lnTo>
                    <a:pt x="63" y="14"/>
                  </a:lnTo>
                  <a:lnTo>
                    <a:pt x="67" y="14"/>
                  </a:lnTo>
                  <a:lnTo>
                    <a:pt x="67" y="4"/>
                  </a:lnTo>
                  <a:lnTo>
                    <a:pt x="63" y="4"/>
                  </a:lnTo>
                  <a:lnTo>
                    <a:pt x="63" y="0"/>
                  </a:lnTo>
                  <a:lnTo>
                    <a:pt x="56" y="0"/>
                  </a:lnTo>
                  <a:lnTo>
                    <a:pt x="11" y="0"/>
                  </a:lnTo>
                  <a:close/>
                </a:path>
              </a:pathLst>
            </a:custGeom>
            <a:grpFill/>
            <a:ln w="9525">
              <a:solidFill>
                <a:srgbClr val="410054"/>
              </a:solidFill>
              <a:round/>
              <a:headEnd/>
              <a:tailEnd/>
            </a:ln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  <p:sp>
          <p:nvSpPr>
            <p:cNvPr id="94" name="Line 109"/>
            <p:cNvSpPr>
              <a:spLocks noChangeShapeType="1"/>
            </p:cNvSpPr>
            <p:nvPr/>
          </p:nvSpPr>
          <p:spPr bwMode="auto">
            <a:xfrm>
              <a:off x="1392" y="1120"/>
              <a:ext cx="30" cy="2"/>
            </a:xfrm>
            <a:prstGeom prst="line">
              <a:avLst/>
            </a:prstGeom>
            <a:grpFill/>
            <a:ln w="1588">
              <a:solidFill>
                <a:srgbClr val="410054"/>
              </a:solidFill>
              <a:round/>
              <a:headEnd/>
              <a:tailEnd/>
            </a:ln>
            <a:extLst/>
          </p:spPr>
          <p:txBody>
            <a:bodyPr/>
            <a:lstStyle/>
            <a:p>
              <a:endParaRPr lang="en-US">
                <a:latin typeface="+mj-lt"/>
              </a:endParaRPr>
            </a:p>
          </p:txBody>
        </p:sp>
      </p:grpSp>
      <p:sp>
        <p:nvSpPr>
          <p:cNvPr id="95" name="Text Box 110"/>
          <p:cNvSpPr txBox="1">
            <a:spLocks noChangeArrowheads="1"/>
          </p:cNvSpPr>
          <p:nvPr/>
        </p:nvSpPr>
        <p:spPr bwMode="auto">
          <a:xfrm>
            <a:off x="718965" y="3261662"/>
            <a:ext cx="1585913" cy="33855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28575">
                <a:solidFill>
                  <a:srgbClr val="C0C0C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r" eaLnBrk="0" hangingPunct="0">
              <a:spcBef>
                <a:spcPct val="50000"/>
              </a:spcBef>
            </a:pPr>
            <a:r>
              <a:rPr lang="nl-NL" altLang="en-US" sz="1600" b="0" dirty="0" smtClean="0">
                <a:solidFill>
                  <a:srgbClr val="410054"/>
                </a:solidFill>
                <a:latin typeface="+mj-lt"/>
              </a:rPr>
              <a:t>Impact</a:t>
            </a:r>
            <a:r>
              <a:rPr lang="nl-NL" altLang="en-US" sz="1600" b="0" i="1" dirty="0">
                <a:solidFill>
                  <a:srgbClr val="410054"/>
                </a:solidFill>
                <a:latin typeface="+mj-lt"/>
              </a:rPr>
              <a:t>	</a:t>
            </a:r>
          </a:p>
        </p:txBody>
      </p:sp>
      <p:sp>
        <p:nvSpPr>
          <p:cNvPr id="100" name="Tekstvak 99"/>
          <p:cNvSpPr txBox="1"/>
          <p:nvPr/>
        </p:nvSpPr>
        <p:spPr>
          <a:xfrm>
            <a:off x="5491223" y="2139730"/>
            <a:ext cx="1488521" cy="461659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10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sz="1200" dirty="0" err="1">
                <a:solidFill>
                  <a:srgbClr val="2D0054"/>
                </a:solidFill>
              </a:rPr>
              <a:t>Artificial</a:t>
            </a:r>
            <a:r>
              <a:rPr lang="nl-NL" sz="1200" dirty="0">
                <a:solidFill>
                  <a:srgbClr val="2D0054"/>
                </a:solidFill>
              </a:rPr>
              <a:t> Intelligence</a:t>
            </a:r>
          </a:p>
        </p:txBody>
      </p:sp>
      <p:pic>
        <p:nvPicPr>
          <p:cNvPr id="101" name="Picture 2" descr="Image result for icon transparent artificial intelligence"/>
          <p:cNvPicPr>
            <a:picLocks noChangeAspect="1" noChangeArrowheads="1"/>
          </p:cNvPicPr>
          <p:nvPr/>
        </p:nvPicPr>
        <p:blipFill>
          <a:blip r:embed="rId2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0730" y="2125216"/>
            <a:ext cx="552005" cy="552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2" name="Tekstvak 101"/>
          <p:cNvSpPr txBox="1"/>
          <p:nvPr/>
        </p:nvSpPr>
        <p:spPr>
          <a:xfrm>
            <a:off x="3635896" y="4263855"/>
            <a:ext cx="1301962" cy="461659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10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sz="1200" dirty="0">
                <a:solidFill>
                  <a:srgbClr val="2D0054"/>
                </a:solidFill>
              </a:rPr>
              <a:t>Intelligence </a:t>
            </a:r>
            <a:r>
              <a:rPr lang="nl-NL" sz="1200" dirty="0" err="1">
                <a:solidFill>
                  <a:srgbClr val="2D0054"/>
                </a:solidFill>
              </a:rPr>
              <a:t>amplification</a:t>
            </a:r>
            <a:endParaRPr lang="nl-NL" sz="1200" dirty="0">
              <a:solidFill>
                <a:srgbClr val="2D0054"/>
              </a:solidFill>
            </a:endParaRPr>
          </a:p>
        </p:txBody>
      </p:sp>
      <p:pic>
        <p:nvPicPr>
          <p:cNvPr id="103" name="Picture 4" descr="Image result for machine learning icon transparent"/>
          <p:cNvPicPr>
            <a:picLocks noChangeAspect="1" noChangeArrowheads="1"/>
          </p:cNvPicPr>
          <p:nvPr/>
        </p:nvPicPr>
        <p:blipFill>
          <a:blip r:embed="rId4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04002" y="4222927"/>
            <a:ext cx="523719" cy="5237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4" name="Tekstvak 103"/>
          <p:cNvSpPr txBox="1"/>
          <p:nvPr/>
        </p:nvSpPr>
        <p:spPr>
          <a:xfrm>
            <a:off x="2195736" y="3014212"/>
            <a:ext cx="1325477" cy="276993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10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sz="1200" dirty="0">
                <a:solidFill>
                  <a:srgbClr val="2D0054"/>
                </a:solidFill>
              </a:rPr>
              <a:t>Big data</a:t>
            </a:r>
          </a:p>
        </p:txBody>
      </p:sp>
      <p:pic>
        <p:nvPicPr>
          <p:cNvPr id="105" name="Picture 24" descr="Image result for icon transparent big data"/>
          <p:cNvPicPr>
            <a:picLocks noChangeAspect="1" noChangeArrowheads="1"/>
          </p:cNvPicPr>
          <p:nvPr/>
        </p:nvPicPr>
        <p:blipFill>
          <a:blip r:embed="rId5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76629" y="3306174"/>
            <a:ext cx="612930" cy="612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6" name="Picture 2" descr="Image result for icon transparent blockchain"/>
          <p:cNvPicPr>
            <a:picLocks noChangeAspect="1" noChangeArrowheads="1"/>
          </p:cNvPicPr>
          <p:nvPr/>
        </p:nvPicPr>
        <p:blipFill>
          <a:blip r:embed="rId6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2561" y="3401358"/>
            <a:ext cx="574302" cy="5743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7" name="Tekstvak 106"/>
          <p:cNvSpPr txBox="1"/>
          <p:nvPr/>
        </p:nvSpPr>
        <p:spPr>
          <a:xfrm>
            <a:off x="4464154" y="3728071"/>
            <a:ext cx="1121462" cy="276993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10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sz="1200" dirty="0" smtClean="0">
                <a:solidFill>
                  <a:srgbClr val="2D0054"/>
                </a:solidFill>
              </a:rPr>
              <a:t>Blockchain</a:t>
            </a:r>
            <a:endParaRPr lang="nl-NL" sz="1200" dirty="0">
              <a:solidFill>
                <a:srgbClr val="2D0054"/>
              </a:solidFill>
            </a:endParaRPr>
          </a:p>
        </p:txBody>
      </p:sp>
      <p:pic>
        <p:nvPicPr>
          <p:cNvPr id="108" name="Picture 17" descr="Related image"/>
          <p:cNvPicPr>
            <a:picLocks noChangeAspect="1" noChangeArrowheads="1"/>
          </p:cNvPicPr>
          <p:nvPr/>
        </p:nvPicPr>
        <p:blipFill>
          <a:blip r:embed="rId7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79312" y="5574402"/>
            <a:ext cx="479917" cy="479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9" name="Tekstvak 108"/>
          <p:cNvSpPr txBox="1"/>
          <p:nvPr/>
        </p:nvSpPr>
        <p:spPr>
          <a:xfrm>
            <a:off x="3146266" y="5132704"/>
            <a:ext cx="1477164" cy="646325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ctr"/>
            <a:r>
              <a:rPr lang="nl-NL" sz="1200" b="1" dirty="0" smtClean="0">
                <a:solidFill>
                  <a:srgbClr val="2D0054"/>
                </a:solidFill>
                <a:latin typeface="+mj-lt"/>
              </a:rPr>
              <a:t>Remote </a:t>
            </a:r>
            <a:r>
              <a:rPr lang="nl-NL" sz="1200" b="1" dirty="0" err="1" smtClean="0">
                <a:solidFill>
                  <a:srgbClr val="2D0054"/>
                </a:solidFill>
                <a:latin typeface="+mj-lt"/>
              </a:rPr>
              <a:t>condition</a:t>
            </a:r>
            <a:r>
              <a:rPr lang="nl-NL" sz="1200" b="1" dirty="0" smtClean="0">
                <a:solidFill>
                  <a:srgbClr val="2D0054"/>
                </a:solidFill>
                <a:latin typeface="+mj-lt"/>
              </a:rPr>
              <a:t> monitoring</a:t>
            </a:r>
            <a:endParaRPr lang="nl-NL" sz="1200" b="1" dirty="0">
              <a:solidFill>
                <a:srgbClr val="2D0054"/>
              </a:solidFill>
              <a:latin typeface="+mj-lt"/>
            </a:endParaRPr>
          </a:p>
        </p:txBody>
      </p:sp>
      <p:pic>
        <p:nvPicPr>
          <p:cNvPr id="110" name="pasted-image.png"/>
          <p:cNvPicPr>
            <a:picLocks noChangeAspect="1"/>
          </p:cNvPicPr>
          <p:nvPr/>
        </p:nvPicPr>
        <p:blipFill>
          <a:blip r:embed="rId8">
            <a:duotone>
              <a:srgbClr val="8064A2">
                <a:shade val="45000"/>
                <a:satMod val="135000"/>
              </a:srgbClr>
              <a:prstClr val="white"/>
            </a:duotone>
            <a:extLst/>
          </a:blip>
          <a:stretch>
            <a:fillRect/>
          </a:stretch>
        </p:blipFill>
        <p:spPr>
          <a:xfrm>
            <a:off x="2711358" y="4962232"/>
            <a:ext cx="615824" cy="615824"/>
          </a:xfrm>
          <a:prstGeom prst="rect">
            <a:avLst/>
          </a:prstGeom>
          <a:noFill/>
        </p:spPr>
      </p:pic>
      <p:sp>
        <p:nvSpPr>
          <p:cNvPr id="111" name="Tekstvak 110"/>
          <p:cNvSpPr txBox="1"/>
          <p:nvPr/>
        </p:nvSpPr>
        <p:spPr>
          <a:xfrm>
            <a:off x="7617310" y="3137104"/>
            <a:ext cx="900226" cy="2215985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/>
          <a:p>
            <a:pPr algn="ctr"/>
            <a:r>
              <a:rPr lang="nl-NL" sz="13800" dirty="0">
                <a:solidFill>
                  <a:srgbClr val="2D0054"/>
                </a:solidFill>
                <a:latin typeface="+mj-lt"/>
              </a:rPr>
              <a:t>?</a:t>
            </a:r>
            <a:endParaRPr lang="nl-NL" sz="13800" b="1" dirty="0">
              <a:solidFill>
                <a:srgbClr val="2D0054"/>
              </a:solidFill>
              <a:latin typeface="+mj-lt"/>
            </a:endParaRPr>
          </a:p>
        </p:txBody>
      </p:sp>
      <p:pic>
        <p:nvPicPr>
          <p:cNvPr id="113" name="Picture 38" descr="Image result for icon transparent 3D printing"/>
          <p:cNvPicPr>
            <a:picLocks noChangeAspect="1" noChangeArrowheads="1"/>
          </p:cNvPicPr>
          <p:nvPr/>
        </p:nvPicPr>
        <p:blipFill>
          <a:blip r:embed="rId9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977865" y="3014212"/>
            <a:ext cx="503979" cy="5039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4" name="Tekstvak 113"/>
          <p:cNvSpPr txBox="1"/>
          <p:nvPr/>
        </p:nvSpPr>
        <p:spPr>
          <a:xfrm>
            <a:off x="3680098" y="2075362"/>
            <a:ext cx="1121462" cy="461659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10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sz="1200" dirty="0" smtClean="0">
                <a:solidFill>
                  <a:srgbClr val="2D0054"/>
                </a:solidFill>
              </a:rPr>
              <a:t>Control </a:t>
            </a:r>
            <a:r>
              <a:rPr lang="nl-NL" sz="1200" dirty="0" err="1" smtClean="0">
                <a:solidFill>
                  <a:srgbClr val="2D0054"/>
                </a:solidFill>
              </a:rPr>
              <a:t>towers</a:t>
            </a:r>
            <a:endParaRPr lang="nl-NL" sz="1200" dirty="0">
              <a:solidFill>
                <a:srgbClr val="2D0054"/>
              </a:solidFill>
            </a:endParaRPr>
          </a:p>
        </p:txBody>
      </p:sp>
      <p:sp>
        <p:nvSpPr>
          <p:cNvPr id="115" name="Tekstvak 114"/>
          <p:cNvSpPr txBox="1"/>
          <p:nvPr/>
        </p:nvSpPr>
        <p:spPr>
          <a:xfrm>
            <a:off x="5436096" y="3031347"/>
            <a:ext cx="1545708" cy="461659"/>
          </a:xfrm>
          <a:prstGeom prst="rect">
            <a:avLst/>
          </a:prstGeom>
          <a:noFill/>
        </p:spPr>
        <p:txBody>
          <a:bodyPr wrap="square" lIns="91435" tIns="45717" rIns="91435" bIns="45717" rtlCol="0">
            <a:spAutoFit/>
          </a:bodyPr>
          <a:lstStyle>
            <a:defPPr>
              <a:defRPr lang="nl-NL"/>
            </a:defPPr>
            <a:lvl1pPr algn="ctr">
              <a:defRPr sz="1100">
                <a:solidFill>
                  <a:srgbClr val="262678"/>
                </a:solidFill>
                <a:latin typeface="+mj-lt"/>
              </a:defRPr>
            </a:lvl1pPr>
          </a:lstStyle>
          <a:p>
            <a:r>
              <a:rPr lang="nl-NL" sz="1200" dirty="0" smtClean="0">
                <a:solidFill>
                  <a:srgbClr val="2D0054"/>
                </a:solidFill>
              </a:rPr>
              <a:t>Additive manufacturing</a:t>
            </a:r>
            <a:endParaRPr lang="nl-NL" sz="1200" dirty="0">
              <a:solidFill>
                <a:srgbClr val="2D0054"/>
              </a:solidFill>
            </a:endParaRPr>
          </a:p>
        </p:txBody>
      </p:sp>
      <p:pic>
        <p:nvPicPr>
          <p:cNvPr id="116" name="Afbeelding 115"/>
          <p:cNvPicPr>
            <a:picLocks noChangeAspect="1"/>
          </p:cNvPicPr>
          <p:nvPr/>
        </p:nvPicPr>
        <p:blipFill>
          <a:blip r:embed="rId10" cstate="print">
            <a:duotone>
              <a:srgbClr val="8064A2">
                <a:shade val="45000"/>
                <a:satMod val="135000"/>
              </a:srgbClr>
              <a:prstClr val="white"/>
            </a:duotone>
            <a:extLst>
              <a:ext uri="{BEBA8EAE-BF5A-486C-A8C5-ECC9F3942E4B}">
                <a14:imgProps xmlns:a14="http://schemas.microsoft.com/office/drawing/2010/main">
                  <a14:imgLayer r:embed="rId11">
                    <a14:imgEffect>
                      <a14:brightnessContrast bright="-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20756" y="2517551"/>
            <a:ext cx="248703" cy="513796"/>
          </a:xfrm>
          <a:prstGeom prst="rect">
            <a:avLst/>
          </a:prstGeom>
          <a:noFill/>
        </p:spPr>
      </p:pic>
      <p:sp>
        <p:nvSpPr>
          <p:cNvPr id="96" name="Text Box 98"/>
          <p:cNvSpPr txBox="1">
            <a:spLocks noChangeArrowheads="1"/>
          </p:cNvSpPr>
          <p:nvPr/>
        </p:nvSpPr>
        <p:spPr bwMode="auto">
          <a:xfrm>
            <a:off x="1692275" y="15875"/>
            <a:ext cx="7416800" cy="301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algn="r">
              <a:defRPr/>
            </a:pPr>
            <a:r>
              <a:rPr lang="en-US" sz="1200" b="0" i="1" dirty="0" smtClean="0">
                <a:solidFill>
                  <a:srgbClr val="410054"/>
                </a:solidFill>
              </a:rPr>
              <a:t>Real-time Uptime in High Tech</a:t>
            </a:r>
            <a:endParaRPr lang="nl-NL" sz="1200" b="0" i="1" dirty="0">
              <a:solidFill>
                <a:srgbClr val="410054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495533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/>
      <p:bldP spid="100" grpId="0"/>
      <p:bldP spid="102" grpId="0"/>
      <p:bldP spid="104" grpId="0"/>
      <p:bldP spid="107" grpId="0"/>
      <p:bldP spid="109" grpId="0"/>
      <p:bldP spid="111" grpId="0"/>
      <p:bldP spid="114" grpId="0"/>
      <p:bldP spid="115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DISRUPT</a:t>
            </a:r>
            <a:br>
              <a:rPr lang="en-US" dirty="0" smtClean="0"/>
            </a:br>
            <a:r>
              <a:rPr lang="en-US" sz="2000" b="0" dirty="0" smtClean="0"/>
              <a:t>Dutch </a:t>
            </a:r>
            <a:r>
              <a:rPr lang="en-US" sz="2000" b="0" dirty="0"/>
              <a:t>Innovation in After-Sales Services – Real-time Uptime in High-Tech </a:t>
            </a:r>
            <a:r>
              <a:rPr lang="en-US" b="0" dirty="0"/>
              <a:t>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lnSpc>
                <a:spcPct val="100000"/>
              </a:lnSpc>
            </a:pPr>
            <a:endParaRPr lang="en-US" sz="1800" i="1" dirty="0" smtClean="0"/>
          </a:p>
          <a:p>
            <a:pPr>
              <a:lnSpc>
                <a:spcPct val="100000"/>
              </a:lnSpc>
            </a:pPr>
            <a:r>
              <a:rPr lang="en-US" sz="1800" i="1" dirty="0" smtClean="0"/>
              <a:t>By </a:t>
            </a:r>
            <a:r>
              <a:rPr lang="en-US" sz="1800" i="1" dirty="0"/>
              <a:t>2030, manufacturers will need to drastically alter the after-sales services they deliver, how they </a:t>
            </a:r>
            <a:r>
              <a:rPr lang="en-US" sz="1800" i="1" dirty="0" smtClean="0"/>
              <a:t>deliver </a:t>
            </a:r>
            <a:r>
              <a:rPr lang="en-US" sz="1800" i="1" dirty="0"/>
              <a:t>them, and how they profit from </a:t>
            </a:r>
            <a:r>
              <a:rPr lang="en-US" sz="1800" i="1" dirty="0" smtClean="0"/>
              <a:t>them</a:t>
            </a:r>
          </a:p>
          <a:p>
            <a:pPr>
              <a:lnSpc>
                <a:spcPct val="100000"/>
              </a:lnSpc>
            </a:pPr>
            <a:endParaRPr lang="en-US" sz="1800" b="1" i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Intensified collaboration </a:t>
            </a:r>
            <a:r>
              <a:rPr lang="en-US" sz="1600" dirty="0"/>
              <a:t>between companies </a:t>
            </a:r>
            <a:endParaRPr lang="en-US" sz="1600" dirty="0" smtClean="0"/>
          </a:p>
          <a:p>
            <a:pPr>
              <a:lnSpc>
                <a:spcPct val="100000"/>
              </a:lnSpc>
            </a:pPr>
            <a:endParaRPr lang="en-US" sz="5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/>
              <a:t>S</a:t>
            </a:r>
            <a:r>
              <a:rPr lang="en-US" sz="1600" dirty="0" smtClean="0"/>
              <a:t>mart </a:t>
            </a:r>
            <a:r>
              <a:rPr lang="en-US" sz="1600" dirty="0"/>
              <a:t>use of new technologies </a:t>
            </a:r>
            <a:endParaRPr lang="en-US" sz="1600" dirty="0" smtClean="0"/>
          </a:p>
          <a:p>
            <a:pPr marL="488250" lvl="2" indent="-285750">
              <a:buFont typeface="Courier New" panose="02070309020205020404" pitchFamily="49" charset="0"/>
              <a:buChar char="o"/>
            </a:pPr>
            <a:r>
              <a:rPr lang="en-US" sz="1400" dirty="0" smtClean="0"/>
              <a:t>The </a:t>
            </a:r>
            <a:r>
              <a:rPr lang="en-US" sz="1400" dirty="0"/>
              <a:t>Internet-of-Things, artificial intelligence, 3D printing, and drone </a:t>
            </a:r>
            <a:r>
              <a:rPr lang="en-US" sz="1400" dirty="0" smtClean="0"/>
              <a:t>deliveries</a:t>
            </a:r>
          </a:p>
          <a:p>
            <a:pPr lvl="1">
              <a:lnSpc>
                <a:spcPct val="100000"/>
              </a:lnSpc>
            </a:pPr>
            <a:endParaRPr lang="en-US" sz="800" dirty="0" smtClean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Orchestration of the </a:t>
            </a:r>
            <a:r>
              <a:rPr lang="en-US" sz="1600" dirty="0"/>
              <a:t>delivery of after-sales services </a:t>
            </a:r>
            <a:r>
              <a:rPr lang="en-US" sz="1600" dirty="0" smtClean="0"/>
              <a:t>by </a:t>
            </a:r>
            <a:r>
              <a:rPr lang="en-US" sz="1600" dirty="0"/>
              <a:t>a central global </a:t>
            </a:r>
            <a:r>
              <a:rPr lang="en-US" sz="1600" dirty="0" smtClean="0"/>
              <a:t>control tower</a:t>
            </a:r>
          </a:p>
          <a:p>
            <a:pPr marL="488250" lvl="2" indent="-285750">
              <a:buFont typeface="Courier New" panose="02070309020205020404" pitchFamily="49" charset="0"/>
              <a:buChar char="o"/>
            </a:pPr>
            <a:r>
              <a:rPr lang="en-US" sz="1400" dirty="0" smtClean="0"/>
              <a:t>Human </a:t>
            </a:r>
            <a:r>
              <a:rPr lang="en-US" sz="1400" dirty="0"/>
              <a:t>planners interact with decision support </a:t>
            </a:r>
            <a:r>
              <a:rPr lang="en-US" sz="1400" dirty="0" smtClean="0"/>
              <a:t>systems </a:t>
            </a:r>
            <a:r>
              <a:rPr lang="en-US" sz="1400" dirty="0"/>
              <a:t>with built-in artificial </a:t>
            </a:r>
            <a:r>
              <a:rPr lang="en-US" sz="1400" dirty="0" smtClean="0"/>
              <a:t>intelligence</a:t>
            </a:r>
          </a:p>
          <a:p>
            <a:pPr lvl="1">
              <a:lnSpc>
                <a:spcPct val="100000"/>
              </a:lnSpc>
            </a:pPr>
            <a:endParaRPr lang="en-US" sz="800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1600" dirty="0" smtClean="0"/>
              <a:t>New </a:t>
            </a:r>
            <a:r>
              <a:rPr lang="en-US" sz="1600" dirty="0"/>
              <a:t>business models and contract forms </a:t>
            </a:r>
            <a:endParaRPr lang="en-US" sz="1600" dirty="0" smtClean="0"/>
          </a:p>
          <a:p>
            <a:pPr marL="488250" lvl="2" indent="-285750">
              <a:buFont typeface="Courier New" panose="02070309020205020404" pitchFamily="49" charset="0"/>
              <a:buChar char="o"/>
            </a:pPr>
            <a:r>
              <a:rPr lang="en-US" sz="1400" dirty="0"/>
              <a:t>B</a:t>
            </a:r>
            <a:r>
              <a:rPr lang="en-US" sz="1400" dirty="0" smtClean="0"/>
              <a:t>oth </a:t>
            </a:r>
            <a:r>
              <a:rPr lang="en-US" sz="1400" dirty="0"/>
              <a:t>customers and manufacturers </a:t>
            </a:r>
            <a:r>
              <a:rPr lang="en-US" sz="1400" dirty="0" smtClean="0"/>
              <a:t>benefit</a:t>
            </a:r>
          </a:p>
          <a:p>
            <a:pPr marL="488250" lvl="2" indent="-285750">
              <a:buFont typeface="Courier New" panose="02070309020205020404" pitchFamily="49" charset="0"/>
              <a:buChar char="o"/>
            </a:pPr>
            <a:r>
              <a:rPr lang="en-US" sz="1400" dirty="0"/>
              <a:t>E</a:t>
            </a:r>
            <a:r>
              <a:rPr lang="en-US" sz="1400" dirty="0" smtClean="0"/>
              <a:t>quipment </a:t>
            </a:r>
            <a:r>
              <a:rPr lang="en-US" sz="1400" dirty="0"/>
              <a:t>is returned to the </a:t>
            </a:r>
            <a:r>
              <a:rPr lang="en-US" sz="1400" dirty="0" smtClean="0"/>
              <a:t>manufacturer </a:t>
            </a:r>
            <a:r>
              <a:rPr lang="en-US" sz="1400" dirty="0"/>
              <a:t>at the end of the life </a:t>
            </a:r>
            <a:r>
              <a:rPr lang="en-US" sz="1400" dirty="0" smtClean="0"/>
              <a:t>cycle</a:t>
            </a:r>
            <a:r>
              <a:rPr lang="en-US" sz="1400" dirty="0"/>
              <a:t>	</a:t>
            </a:r>
          </a:p>
          <a:p>
            <a:pPr>
              <a:lnSpc>
                <a:spcPct val="100000"/>
              </a:lnSpc>
            </a:pPr>
            <a:endParaRPr lang="en-US" sz="1660" b="1" i="1" dirty="0" smtClean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EC10D-CD46-426F-915E-6C78530279CB}" type="slidenum">
              <a:rPr lang="en-US" smtClean="0"/>
              <a:t>8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386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DISRUPT – </a:t>
            </a:r>
            <a:r>
              <a:rPr lang="en-US" dirty="0" smtClean="0"/>
              <a:t>Content</a:t>
            </a:r>
            <a:r>
              <a:rPr lang="en-US" b="0" dirty="0"/>
              <a:t>	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b="1" i="1" dirty="0" smtClean="0"/>
              <a:t>WP1</a:t>
            </a:r>
            <a:r>
              <a:rPr lang="en-US" b="1" i="1" dirty="0"/>
              <a:t>: New technologies in after-sales services </a:t>
            </a:r>
            <a:endParaRPr lang="en-US" dirty="0"/>
          </a:p>
          <a:p>
            <a:r>
              <a:rPr lang="en-US" i="1" dirty="0" smtClean="0"/>
              <a:t>How </a:t>
            </a:r>
            <a:r>
              <a:rPr lang="en-US" i="1" dirty="0"/>
              <a:t>to incorporate new technologies into service supply chains for capital </a:t>
            </a:r>
            <a:r>
              <a:rPr lang="en-US" i="1" dirty="0" smtClean="0"/>
              <a:t>goods?</a:t>
            </a:r>
          </a:p>
          <a:p>
            <a:pPr>
              <a:lnSpc>
                <a:spcPct val="100000"/>
              </a:lnSpc>
            </a:pPr>
            <a:endParaRPr lang="en-US" sz="500" dirty="0"/>
          </a:p>
          <a:p>
            <a:r>
              <a:rPr lang="en-US" b="1" i="1" dirty="0" smtClean="0"/>
              <a:t>WP2</a:t>
            </a:r>
            <a:r>
              <a:rPr lang="en-US" b="1" i="1" dirty="0"/>
              <a:t>: After-sales service control towers </a:t>
            </a:r>
            <a:endParaRPr lang="en-US" dirty="0"/>
          </a:p>
          <a:p>
            <a:r>
              <a:rPr lang="en-US" i="1" dirty="0" smtClean="0"/>
              <a:t>How </a:t>
            </a:r>
            <a:r>
              <a:rPr lang="en-US" i="1" dirty="0"/>
              <a:t>to make operational level decisions using tactical plans, huge amounts of data, and expert knowledge</a:t>
            </a:r>
            <a:r>
              <a:rPr lang="en-US" i="1" dirty="0" smtClean="0"/>
              <a:t>?</a:t>
            </a:r>
            <a:endParaRPr lang="en-US" dirty="0" smtClean="0"/>
          </a:p>
          <a:p>
            <a:pPr>
              <a:lnSpc>
                <a:spcPct val="100000"/>
              </a:lnSpc>
            </a:pPr>
            <a:endParaRPr lang="en-US" sz="500" dirty="0"/>
          </a:p>
          <a:p>
            <a:r>
              <a:rPr lang="en-US" b="1" i="1" dirty="0"/>
              <a:t>WP3: Transition enablers </a:t>
            </a:r>
            <a:endParaRPr lang="en-US" dirty="0"/>
          </a:p>
          <a:p>
            <a:r>
              <a:rPr lang="en-US" i="1" dirty="0" smtClean="0"/>
              <a:t>How </a:t>
            </a:r>
            <a:r>
              <a:rPr lang="en-US" i="1" dirty="0"/>
              <a:t>to enable after-sales service supply chains using adaptive information architectures</a:t>
            </a:r>
            <a:r>
              <a:rPr lang="en-US" i="1" dirty="0" smtClean="0"/>
              <a:t>?</a:t>
            </a:r>
          </a:p>
          <a:p>
            <a:pPr>
              <a:lnSpc>
                <a:spcPct val="100000"/>
              </a:lnSpc>
            </a:pPr>
            <a:endParaRPr lang="en-US" sz="500" dirty="0"/>
          </a:p>
          <a:p>
            <a:r>
              <a:rPr lang="en-US" b="1" i="1" dirty="0"/>
              <a:t>WP4: Business models for smart services </a:t>
            </a:r>
            <a:endParaRPr lang="en-US" dirty="0"/>
          </a:p>
          <a:p>
            <a:r>
              <a:rPr lang="en-US" i="1" dirty="0" smtClean="0"/>
              <a:t>How </a:t>
            </a:r>
            <a:r>
              <a:rPr lang="en-US" i="1" dirty="0"/>
              <a:t>to develop evidence-based managerial design guidelines for companies that aim to make the transition from product-led to service-led after-sales services</a:t>
            </a:r>
            <a:r>
              <a:rPr lang="en-US" i="1" dirty="0" smtClean="0"/>
              <a:t>?</a:t>
            </a:r>
          </a:p>
          <a:p>
            <a:pPr>
              <a:lnSpc>
                <a:spcPct val="100000"/>
              </a:lnSpc>
            </a:pPr>
            <a:endParaRPr lang="en-US" sz="500" dirty="0" smtClean="0"/>
          </a:p>
          <a:p>
            <a:r>
              <a:rPr lang="en-US" b="1" i="1" dirty="0" smtClean="0"/>
              <a:t>WP5: Valorization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EC10D-CD46-426F-915E-6C78530279CB}" type="slidenum">
              <a:rPr lang="en-US" smtClean="0"/>
              <a:t>9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471135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Content Placeholder 6"/>
          <p:cNvSpPr>
            <a:spLocks noGrp="1"/>
          </p:cNvSpPr>
          <p:nvPr>
            <p:ph sz="half" idx="1"/>
          </p:nvPr>
        </p:nvSpPr>
        <p:spPr>
          <a:xfrm>
            <a:off x="628649" y="1556792"/>
            <a:ext cx="3600000" cy="4536033"/>
          </a:xfrm>
        </p:spPr>
        <p:txBody>
          <a:bodyPr/>
          <a:lstStyle/>
          <a:p>
            <a:r>
              <a:rPr lang="en-US" dirty="0"/>
              <a:t>Eindhoven University of Technology</a:t>
            </a:r>
          </a:p>
          <a:p>
            <a:r>
              <a:rPr lang="en-US" dirty="0"/>
              <a:t>Tilburg University</a:t>
            </a:r>
          </a:p>
          <a:p>
            <a:r>
              <a:rPr lang="en-US" dirty="0"/>
              <a:t>University of </a:t>
            </a:r>
            <a:r>
              <a:rPr lang="en-US" dirty="0" err="1"/>
              <a:t>Twente</a:t>
            </a:r>
            <a:endParaRPr lang="en-US" dirty="0"/>
          </a:p>
          <a:p>
            <a:r>
              <a:rPr lang="en-US" dirty="0"/>
              <a:t>Erasmus University Rotterdam</a:t>
            </a:r>
          </a:p>
          <a:p>
            <a:pPr>
              <a:lnSpc>
                <a:spcPct val="100000"/>
              </a:lnSpc>
            </a:pPr>
            <a:endParaRPr lang="en-US" sz="500" dirty="0" smtClean="0"/>
          </a:p>
          <a:p>
            <a:r>
              <a:rPr lang="en-US" dirty="0" smtClean="0"/>
              <a:t>Rotterdam </a:t>
            </a:r>
            <a:r>
              <a:rPr lang="en-US" dirty="0"/>
              <a:t>University of Applied Sciences</a:t>
            </a:r>
          </a:p>
          <a:p>
            <a:r>
              <a:rPr lang="en-US" dirty="0" err="1"/>
              <a:t>Saxion</a:t>
            </a:r>
            <a:r>
              <a:rPr lang="en-US" dirty="0"/>
              <a:t> University of Applied Sciences</a:t>
            </a:r>
          </a:p>
          <a:p>
            <a:r>
              <a:rPr lang="en-US" dirty="0"/>
              <a:t>Breda University of Applied Sciences</a:t>
            </a:r>
          </a:p>
          <a:p>
            <a:pPr>
              <a:lnSpc>
                <a:spcPct val="100000"/>
              </a:lnSpc>
            </a:pPr>
            <a:endParaRPr lang="en-US" sz="500" dirty="0" smtClean="0"/>
          </a:p>
          <a:p>
            <a:r>
              <a:rPr lang="en-US" dirty="0" smtClean="0"/>
              <a:t>Service </a:t>
            </a:r>
            <a:r>
              <a:rPr lang="en-US" dirty="0"/>
              <a:t>Logistics Forum</a:t>
            </a:r>
          </a:p>
          <a:p>
            <a:r>
              <a:rPr lang="en-US" dirty="0"/>
              <a:t>World Class Maintenance</a:t>
            </a:r>
          </a:p>
          <a:p>
            <a:r>
              <a:rPr lang="en-US" dirty="0"/>
              <a:t>Logistics Community Brabant</a:t>
            </a:r>
          </a:p>
          <a:p>
            <a:r>
              <a:rPr lang="en-US" dirty="0"/>
              <a:t>Link </a:t>
            </a:r>
            <a:r>
              <a:rPr lang="en-US" dirty="0" smtClean="0"/>
              <a:t>Magazine</a:t>
            </a:r>
          </a:p>
          <a:p>
            <a:pPr>
              <a:lnSpc>
                <a:spcPct val="100000"/>
              </a:lnSpc>
            </a:pPr>
            <a:endParaRPr lang="en-US" sz="500" dirty="0"/>
          </a:p>
          <a:p>
            <a:r>
              <a:rPr lang="en-US" dirty="0" err="1" smtClean="0"/>
              <a:t>Valorisation</a:t>
            </a:r>
            <a:r>
              <a:rPr lang="en-US" dirty="0" smtClean="0"/>
              <a:t> partner(s)</a:t>
            </a:r>
            <a:endParaRPr lang="en-US" dirty="0"/>
          </a:p>
        </p:txBody>
      </p:sp>
      <p:sp>
        <p:nvSpPr>
          <p:cNvPr id="8" name="Content Placeholder 7"/>
          <p:cNvSpPr>
            <a:spLocks noGrp="1"/>
          </p:cNvSpPr>
          <p:nvPr>
            <p:ph sz="half" idx="2"/>
          </p:nvPr>
        </p:nvSpPr>
        <p:spPr>
          <a:xfrm>
            <a:off x="4629150" y="1196752"/>
            <a:ext cx="3600000" cy="4896073"/>
          </a:xfrm>
        </p:spPr>
        <p:txBody>
          <a:bodyPr/>
          <a:lstStyle/>
          <a:p>
            <a:r>
              <a:rPr lang="en-US" dirty="0" smtClean="0"/>
              <a:t>In various stages of discussion:</a:t>
            </a:r>
          </a:p>
          <a:p>
            <a:r>
              <a:rPr lang="en-US" dirty="0" smtClean="0"/>
              <a:t>	ASML</a:t>
            </a:r>
          </a:p>
          <a:p>
            <a:r>
              <a:rPr lang="en-US" dirty="0"/>
              <a:t>	</a:t>
            </a:r>
            <a:r>
              <a:rPr lang="en-US" dirty="0" smtClean="0"/>
              <a:t>IBM</a:t>
            </a:r>
          </a:p>
          <a:p>
            <a:r>
              <a:rPr lang="en-US" dirty="0"/>
              <a:t>	</a:t>
            </a:r>
            <a:r>
              <a:rPr lang="en-US" dirty="0" smtClean="0"/>
              <a:t>Lely</a:t>
            </a:r>
          </a:p>
          <a:p>
            <a:r>
              <a:rPr lang="en-US" dirty="0"/>
              <a:t>	</a:t>
            </a:r>
            <a:r>
              <a:rPr lang="en-US" dirty="0" err="1" smtClean="0"/>
              <a:t>Marel</a:t>
            </a:r>
            <a:r>
              <a:rPr lang="en-US" dirty="0" smtClean="0"/>
              <a:t> Stork</a:t>
            </a:r>
          </a:p>
          <a:p>
            <a:r>
              <a:rPr lang="en-US" dirty="0"/>
              <a:t>	</a:t>
            </a:r>
            <a:r>
              <a:rPr lang="en-US" dirty="0" smtClean="0"/>
              <a:t>Océ</a:t>
            </a:r>
          </a:p>
          <a:p>
            <a:r>
              <a:rPr lang="en-US" dirty="0" smtClean="0"/>
              <a:t>	Philips</a:t>
            </a:r>
          </a:p>
          <a:p>
            <a:r>
              <a:rPr lang="en-US" dirty="0" smtClean="0"/>
              <a:t>	Thales</a:t>
            </a:r>
            <a:r>
              <a:rPr lang="en-US" dirty="0"/>
              <a:t>	</a:t>
            </a:r>
            <a:endParaRPr lang="en-US" dirty="0" smtClean="0"/>
          </a:p>
          <a:p>
            <a:r>
              <a:rPr lang="en-US" dirty="0" smtClean="0"/>
              <a:t>	</a:t>
            </a:r>
            <a:r>
              <a:rPr lang="en-US" dirty="0" err="1" smtClean="0"/>
              <a:t>Vanderlande</a:t>
            </a:r>
            <a:endParaRPr lang="en-US" dirty="0" smtClean="0"/>
          </a:p>
          <a:p>
            <a:pPr>
              <a:lnSpc>
                <a:spcPct val="100000"/>
              </a:lnSpc>
            </a:pPr>
            <a:endParaRPr lang="en-US" sz="500" dirty="0" smtClean="0"/>
          </a:p>
          <a:p>
            <a:r>
              <a:rPr lang="en-US" dirty="0" smtClean="0"/>
              <a:t>	Fokker Services</a:t>
            </a:r>
          </a:p>
          <a:p>
            <a:pPr>
              <a:lnSpc>
                <a:spcPct val="100000"/>
              </a:lnSpc>
            </a:pPr>
            <a:endParaRPr lang="en-US" sz="500" dirty="0"/>
          </a:p>
          <a:p>
            <a:r>
              <a:rPr lang="en-US" dirty="0"/>
              <a:t>	</a:t>
            </a:r>
            <a:r>
              <a:rPr lang="en-US" dirty="0" smtClean="0"/>
              <a:t>Ministry of </a:t>
            </a:r>
            <a:r>
              <a:rPr lang="en-US" dirty="0" err="1" smtClean="0"/>
              <a:t>Defence</a:t>
            </a:r>
            <a:endParaRPr lang="en-US" dirty="0" smtClean="0"/>
          </a:p>
          <a:p>
            <a:pPr>
              <a:lnSpc>
                <a:spcPct val="100000"/>
              </a:lnSpc>
            </a:pPr>
            <a:endParaRPr lang="en-US" sz="500" dirty="0"/>
          </a:p>
          <a:p>
            <a:r>
              <a:rPr lang="en-US" dirty="0" smtClean="0"/>
              <a:t>	</a:t>
            </a:r>
            <a:r>
              <a:rPr lang="en-US" dirty="0" err="1" smtClean="0"/>
              <a:t>InnoPay</a:t>
            </a:r>
            <a:endParaRPr lang="en-US" dirty="0" smtClean="0"/>
          </a:p>
          <a:p>
            <a:r>
              <a:rPr lang="en-US" dirty="0" smtClean="0"/>
              <a:t>	ORTEC</a:t>
            </a: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EC10D-CD46-426F-915E-6C78530279CB}" type="slidenum">
              <a:rPr lang="en-US" smtClean="0"/>
              <a:t>10</a:t>
            </a:fld>
            <a:endParaRPr lang="en-US" dirty="0"/>
          </a:p>
        </p:txBody>
      </p:sp>
      <p:sp>
        <p:nvSpPr>
          <p:cNvPr id="9" name="Title 1"/>
          <p:cNvSpPr txBox="1">
            <a:spLocks/>
          </p:cNvSpPr>
          <p:nvPr/>
        </p:nvSpPr>
        <p:spPr>
          <a:xfrm>
            <a:off x="522136" y="680007"/>
            <a:ext cx="7923213" cy="525931"/>
          </a:xfrm>
          <a:prstGeom prst="rect">
            <a:avLst/>
          </a:prstGeom>
        </p:spPr>
        <p:txBody>
          <a:bodyPr/>
          <a:lstStyle>
            <a:lvl1pPr algn="l" defTabSz="514350" rtl="0" eaLnBrk="1" latinLnBrk="0" hangingPunct="1">
              <a:lnSpc>
                <a:spcPts val="2700"/>
              </a:lnSpc>
              <a:spcBef>
                <a:spcPct val="0"/>
              </a:spcBef>
              <a:buNone/>
              <a:defRPr sz="2700" b="1" kern="1200">
                <a:solidFill>
                  <a:schemeClr val="bg2"/>
                </a:solidFill>
                <a:latin typeface="+mj-lt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</a:pPr>
            <a:r>
              <a:rPr lang="en-US" dirty="0" smtClean="0"/>
              <a:t>DISRUPT </a:t>
            </a:r>
            <a:r>
              <a:rPr lang="en-US" dirty="0"/>
              <a:t>–</a:t>
            </a:r>
            <a:r>
              <a:rPr lang="en-US" dirty="0" smtClean="0"/>
              <a:t> Consortium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188904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5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DISRUPT – Further information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Proposed project size: 5-6 M€</a:t>
            </a:r>
          </a:p>
          <a:p>
            <a:endParaRPr lang="en-US" dirty="0"/>
          </a:p>
          <a:p>
            <a:r>
              <a:rPr lang="en-US" dirty="0" smtClean="0"/>
              <a:t>Announcement &amp; pre-proposal submitted</a:t>
            </a:r>
          </a:p>
          <a:p>
            <a:r>
              <a:rPr lang="en-US" dirty="0" smtClean="0"/>
              <a:t>Now working on full proposal with deadline in December</a:t>
            </a:r>
          </a:p>
          <a:p>
            <a:endParaRPr lang="en-US" dirty="0" smtClean="0"/>
          </a:p>
          <a:p>
            <a:endParaRPr lang="en-US" dirty="0" smtClean="0"/>
          </a:p>
          <a:p>
            <a:endParaRPr lang="en-US" dirty="0"/>
          </a:p>
          <a:p>
            <a:pPr algn="ctr"/>
            <a:r>
              <a:rPr lang="en-US" sz="2700" dirty="0" smtClean="0"/>
              <a:t>You are very welcome to join!</a:t>
            </a:r>
            <a:endParaRPr lang="en-US" sz="2700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7CEC10D-CD46-426F-915E-6C78530279CB}" type="slidenum">
              <a:rPr lang="en-US" smtClean="0"/>
              <a:t>11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4312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GordianPresentatie">
  <a:themeElements>
    <a:clrScheme name="GordianPresentati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GordianPresentatie">
      <a:majorFont>
        <a:latin typeface="Verdana"/>
        <a:ea typeface=""/>
        <a:cs typeface=""/>
      </a:majorFont>
      <a:minorFont>
        <a:latin typeface="Verdana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BE94BB">
            <a:alpha val="50000"/>
          </a:srgbClr>
        </a:solidFill>
        <a:ln w="9525" cap="flat" cmpd="sng" algn="ctr">
          <a:solidFill>
            <a:srgbClr val="410054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BE94BB">
            <a:alpha val="50000"/>
          </a:srgbClr>
        </a:solidFill>
        <a:ln w="9525" cap="flat" cmpd="sng" algn="ctr">
          <a:solidFill>
            <a:srgbClr val="410054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none" lIns="90000" tIns="46800" rIns="90000" bIns="46800" numCol="1" anchor="t" anchorCtr="0" compatLnSpc="1">
        <a:prstTxWarp prst="textNoShape">
          <a:avLst/>
        </a:prstTxWarp>
        <a:spAutoFit/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nl-NL" sz="1800" b="1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Verdana" pitchFamily="34" charset="0"/>
          </a:defRPr>
        </a:defPPr>
      </a:lstStyle>
    </a:lnDef>
  </a:objectDefaults>
  <a:extraClrSchemeLst>
    <a:extraClrScheme>
      <a:clrScheme name="GordianPresentati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ordianPresentatie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ordianPresentatie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ordianPresentatie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ordianPresentatie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GordianPresentatie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ordianPresentatie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ordianPresentatie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ordianPresentatie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ordianPresentatie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ordianPresentatie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GordianPresentatie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Ue">
  <a:themeElements>
    <a:clrScheme name="TUe_kleuren">
      <a:dk1>
        <a:sysClr val="windowText" lastClr="000000"/>
      </a:dk1>
      <a:lt1>
        <a:sysClr val="window" lastClr="FFFFFF"/>
      </a:lt1>
      <a:dk2>
        <a:srgbClr val="C81919"/>
      </a:dk2>
      <a:lt2>
        <a:srgbClr val="101073"/>
      </a:lt2>
      <a:accent1>
        <a:srgbClr val="C81919"/>
      </a:accent1>
      <a:accent2>
        <a:srgbClr val="101073"/>
      </a:accent2>
      <a:accent3>
        <a:srgbClr val="0066CC"/>
      </a:accent3>
      <a:accent4>
        <a:srgbClr val="00A2DE"/>
      </a:accent4>
      <a:accent5>
        <a:srgbClr val="84D200"/>
      </a:accent5>
      <a:accent6>
        <a:srgbClr val="CEDF00"/>
      </a:accent6>
      <a:hlink>
        <a:srgbClr val="0563C1"/>
      </a:hlink>
      <a:folHlink>
        <a:srgbClr val="954F72"/>
      </a:folHlink>
    </a:clrScheme>
    <a:fontScheme name="TUe_Calibri">
      <a:majorFont>
        <a:latin typeface="Calibri"/>
        <a:ea typeface=""/>
        <a:cs typeface=""/>
      </a:majorFont>
      <a:minorFont>
        <a:latin typeface="Calibri"/>
        <a:ea typeface=""/>
        <a:cs typeface="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Ue_presentatie16x9.potx" id="{770E10A8-3EF9-4F7C-A886-D4D190AA35FD}" vid="{61C23782-C5E4-40BF-AE15-3E192F0EFF69}"/>
    </a:ext>
  </a:extLst>
</a:theme>
</file>

<file path=ppt/theme/theme3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-thema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toor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toor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GordianPresentatie</Template>
  <TotalTime>6344</TotalTime>
  <Words>575</Words>
  <Application>Microsoft Office PowerPoint</Application>
  <PresentationFormat>Diavoorstelling (4:3)</PresentationFormat>
  <Paragraphs>151</Paragraphs>
  <Slides>11</Slides>
  <Notes>2</Notes>
  <HiddenSlides>0</HiddenSlides>
  <MMClips>0</MMClips>
  <ScaleCrop>false</ScaleCrop>
  <HeadingPairs>
    <vt:vector size="6" baseType="variant">
      <vt:variant>
        <vt:lpstr>Gebruikte lettertypen</vt:lpstr>
      </vt:variant>
      <vt:variant>
        <vt:i4>6</vt:i4>
      </vt:variant>
      <vt:variant>
        <vt:lpstr>Thema</vt:lpstr>
      </vt:variant>
      <vt:variant>
        <vt:i4>2</vt:i4>
      </vt:variant>
      <vt:variant>
        <vt:lpstr>Diatitels</vt:lpstr>
      </vt:variant>
      <vt:variant>
        <vt:i4>11</vt:i4>
      </vt:variant>
    </vt:vector>
  </HeadingPairs>
  <TitlesOfParts>
    <vt:vector size="19" baseType="lpstr">
      <vt:lpstr>Arial</vt:lpstr>
      <vt:lpstr>Calibri</vt:lpstr>
      <vt:lpstr>Courier New</vt:lpstr>
      <vt:lpstr>Lucida Sans Unicode</vt:lpstr>
      <vt:lpstr>Verdana</vt:lpstr>
      <vt:lpstr>Wingdings</vt:lpstr>
      <vt:lpstr>GordianPresentatie</vt:lpstr>
      <vt:lpstr>TUe</vt:lpstr>
      <vt:lpstr>Service Logistics Innovation Symposium Round table discussion</vt:lpstr>
      <vt:lpstr>Agenda Visioning, inspiring, community building</vt:lpstr>
      <vt:lpstr>Innovations: dreams or practice?  JIT maintenance enabled by remote condition monitoring!</vt:lpstr>
      <vt:lpstr>Innovations: dreams or practice?  Adaptivity through remote control tower technology!</vt:lpstr>
      <vt:lpstr>Innovations: dreams or practice?  Remote diagnostics enables lean supply chain!</vt:lpstr>
      <vt:lpstr>Innovations: dreams or practice?  High responsiveness through instantaneous supply…</vt:lpstr>
      <vt:lpstr>Challenge: how to realize more impact?  What are the most promising topics &amp; developments?</vt:lpstr>
      <vt:lpstr>DISRUPT Dutch Innovation in After-Sales Services – Real-time Uptime in High-Tech  </vt:lpstr>
      <vt:lpstr>DISRUPT – Content </vt:lpstr>
      <vt:lpstr>PowerPoint-presentatie</vt:lpstr>
      <vt:lpstr>DISRUPT – Further information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Even voorstellen:</dc:title>
  <dc:creator>Maarten Driessen</dc:creator>
  <cp:lastModifiedBy>Ramon Caanen</cp:lastModifiedBy>
  <cp:revision>603</cp:revision>
  <dcterms:created xsi:type="dcterms:W3CDTF">2006-03-06T09:18:36Z</dcterms:created>
  <dcterms:modified xsi:type="dcterms:W3CDTF">2019-06-19T08:54:12Z</dcterms:modified>
</cp:coreProperties>
</file>