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85" r:id="rId1"/>
  </p:sldMasterIdLst>
  <p:notesMasterIdLst>
    <p:notesMasterId r:id="rId21"/>
  </p:notesMasterIdLst>
  <p:handoutMasterIdLst>
    <p:handoutMasterId r:id="rId22"/>
  </p:handoutMasterIdLst>
  <p:sldIdLst>
    <p:sldId id="256" r:id="rId2"/>
    <p:sldId id="257" r:id="rId3"/>
    <p:sldId id="258" r:id="rId4"/>
    <p:sldId id="259" r:id="rId5"/>
    <p:sldId id="261" r:id="rId6"/>
    <p:sldId id="262" r:id="rId7"/>
    <p:sldId id="263" r:id="rId8"/>
    <p:sldId id="264" r:id="rId9"/>
    <p:sldId id="265" r:id="rId10"/>
    <p:sldId id="266" r:id="rId11"/>
    <p:sldId id="267" r:id="rId12"/>
    <p:sldId id="268" r:id="rId13"/>
    <p:sldId id="269" r:id="rId14"/>
    <p:sldId id="270" r:id="rId15"/>
    <p:sldId id="272" r:id="rId16"/>
    <p:sldId id="274" r:id="rId17"/>
    <p:sldId id="275" r:id="rId18"/>
    <p:sldId id="276" r:id="rId19"/>
    <p:sldId id="277" r:id="rId20"/>
  </p:sldIdLst>
  <p:sldSz cx="9144000" cy="6858000" type="screen4x3"/>
  <p:notesSz cx="6858000" cy="9144000"/>
  <p:embeddedFontLst>
    <p:embeddedFont>
      <p:font typeface="NS Sans" panose="02000400000000000000" pitchFamily="2" charset="0"/>
      <p:regular r:id="rId23"/>
      <p:bold r:id="rId24"/>
      <p:italic r:id="rId25"/>
      <p:boldItalic r:id="rId26"/>
    </p:embeddedFont>
    <p:embeddedFont>
      <p:font typeface="Aharoni" panose="02010803020104030203" pitchFamily="2" charset="-79"/>
      <p:bold r:id="rId27"/>
    </p:embeddedFont>
    <p:embeddedFont>
      <p:font typeface="MS PGothic" panose="020B0600070205080204" pitchFamily="34" charset="-128"/>
      <p:regular r:id="rId28"/>
    </p:embeddedFont>
  </p:embeddedFontLst>
  <p:custDataLst>
    <p:tags r:id="rId29"/>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619">
          <p15:clr>
            <a:srgbClr val="A4A3A4"/>
          </p15:clr>
        </p15:guide>
        <p15:guide id="3" orient="horz" pos="1077">
          <p15:clr>
            <a:srgbClr val="A4A3A4"/>
          </p15:clr>
        </p15:guide>
        <p15:guide id="4" orient="horz" pos="542">
          <p15:clr>
            <a:srgbClr val="A4A3A4"/>
          </p15:clr>
        </p15:guide>
        <p15:guide id="5" orient="horz" pos="2703">
          <p15:clr>
            <a:srgbClr val="A4A3A4"/>
          </p15:clr>
        </p15:guide>
        <p15:guide id="6" orient="horz" pos="3244">
          <p15:clr>
            <a:srgbClr val="A4A3A4"/>
          </p15:clr>
        </p15:guide>
        <p15:guide id="7" orient="horz" pos="3780">
          <p15:clr>
            <a:srgbClr val="A4A3A4"/>
          </p15:clr>
        </p15:guide>
        <p15:guide id="8" pos="2880">
          <p15:clr>
            <a:srgbClr val="A4A3A4"/>
          </p15:clr>
        </p15:guide>
        <p15:guide id="9" pos="2523">
          <p15:clr>
            <a:srgbClr val="A4A3A4"/>
          </p15:clr>
        </p15:guide>
        <p15:guide id="10" pos="2161">
          <p15:clr>
            <a:srgbClr val="A4A3A4"/>
          </p15:clr>
        </p15:guide>
        <p15:guide id="11" pos="1795">
          <p15:clr>
            <a:srgbClr val="A4A3A4"/>
          </p15:clr>
        </p15:guide>
        <p15:guide id="12" pos="1443">
          <p15:clr>
            <a:srgbClr val="A4A3A4"/>
          </p15:clr>
        </p15:guide>
        <p15:guide id="13" pos="1084">
          <p15:clr>
            <a:srgbClr val="A4A3A4"/>
          </p15:clr>
        </p15:guide>
        <p15:guide id="14" pos="725">
          <p15:clr>
            <a:srgbClr val="A4A3A4"/>
          </p15:clr>
        </p15:guide>
        <p15:guide id="15" pos="358">
          <p15:clr>
            <a:srgbClr val="A4A3A4"/>
          </p15:clr>
        </p15:guide>
        <p15:guide id="16" pos="3240">
          <p15:clr>
            <a:srgbClr val="A4A3A4"/>
          </p15:clr>
        </p15:guide>
        <p15:guide id="17" pos="3598">
          <p15:clr>
            <a:srgbClr val="A4A3A4"/>
          </p15:clr>
        </p15:guide>
        <p15:guide id="18" pos="3964">
          <p15:clr>
            <a:srgbClr val="A4A3A4"/>
          </p15:clr>
        </p15:guide>
        <p15:guide id="19" pos="4323">
          <p15:clr>
            <a:srgbClr val="A4A3A4"/>
          </p15:clr>
        </p15:guide>
        <p15:guide id="20" pos="4677">
          <p15:clr>
            <a:srgbClr val="A4A3A4"/>
          </p15:clr>
        </p15:guide>
        <p15:guide id="21" pos="5036">
          <p15:clr>
            <a:srgbClr val="A4A3A4"/>
          </p15:clr>
        </p15:guide>
        <p15:guide id="22" pos="5401">
          <p15:clr>
            <a:srgbClr val="A4A3A4"/>
          </p15:clr>
        </p15:guide>
        <p15:guide id="23" pos="2700">
          <p15:clr>
            <a:srgbClr val="A4A3A4"/>
          </p15:clr>
        </p15:guide>
      </p15:sldGuideLst>
    </p:ext>
    <p:ext uri="{2D200454-40CA-4A62-9FC3-DE9A4176ACB9}">
      <p15:notesGuideLst xmlns:p15="http://schemas.microsoft.com/office/powerpoint/2012/main">
        <p15:guide id="1" orient="horz" pos="2880">
          <p15:clr>
            <a:srgbClr val="A4A3A4"/>
          </p15:clr>
        </p15:guide>
        <p15:guide id="2" orient="horz" pos="5432">
          <p15:clr>
            <a:srgbClr val="A4A3A4"/>
          </p15:clr>
        </p15:guide>
        <p15:guide id="3" pos="2160">
          <p15:clr>
            <a:srgbClr val="A4A3A4"/>
          </p15:clr>
        </p15:guide>
        <p15:guide id="4" pos="345">
          <p15:clr>
            <a:srgbClr val="A4A3A4"/>
          </p15:clr>
        </p15:guide>
        <p15:guide id="5" pos="3068">
          <p15:clr>
            <a:srgbClr val="A4A3A4"/>
          </p15:clr>
        </p15:guide>
        <p15:guide id="6" pos="398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0D9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604" autoAdjust="0"/>
    <p:restoredTop sz="73511" autoAdjust="0"/>
  </p:normalViewPr>
  <p:slideViewPr>
    <p:cSldViewPr snapToGrid="0" snapToObjects="1">
      <p:cViewPr varScale="1">
        <p:scale>
          <a:sx n="77" d="100"/>
          <a:sy n="77" d="100"/>
        </p:scale>
        <p:origin x="2262" y="96"/>
      </p:cViewPr>
      <p:guideLst>
        <p:guide orient="horz" pos="2160"/>
        <p:guide orient="horz" pos="1619"/>
        <p:guide orient="horz" pos="1077"/>
        <p:guide orient="horz" pos="542"/>
        <p:guide orient="horz" pos="2703"/>
        <p:guide orient="horz" pos="3244"/>
        <p:guide orient="horz" pos="3780"/>
        <p:guide pos="2880"/>
        <p:guide pos="2523"/>
        <p:guide pos="2161"/>
        <p:guide pos="1795"/>
        <p:guide pos="1443"/>
        <p:guide pos="1084"/>
        <p:guide pos="725"/>
        <p:guide pos="358"/>
        <p:guide pos="3240"/>
        <p:guide pos="3598"/>
        <p:guide pos="3964"/>
        <p:guide pos="4323"/>
        <p:guide pos="4677"/>
        <p:guide pos="5036"/>
        <p:guide pos="5401"/>
        <p:guide pos="270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showGuides="1">
      <p:cViewPr varScale="1">
        <p:scale>
          <a:sx n="70" d="100"/>
          <a:sy n="70" d="100"/>
        </p:scale>
        <p:origin x="3474" y="78"/>
      </p:cViewPr>
      <p:guideLst>
        <p:guide orient="horz" pos="2880"/>
        <p:guide orient="horz" pos="5432"/>
        <p:guide pos="2160"/>
        <p:guide pos="345"/>
        <p:guide pos="3068"/>
        <p:guide pos="3980"/>
      </p:guideLst>
    </p:cSldViewPr>
  </p:notesViewPr>
  <p:gridSpacing cx="1800225" cy="180022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Map1" TargetMode="Externa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00" b="1" i="0" u="none" strike="noStrike" kern="1200" spc="0" baseline="0">
                <a:solidFill>
                  <a:schemeClr val="tx1">
                    <a:lumMod val="65000"/>
                    <a:lumOff val="35000"/>
                  </a:schemeClr>
                </a:solidFill>
                <a:latin typeface="+mn-lt"/>
                <a:ea typeface="+mn-ea"/>
                <a:cs typeface="+mn-cs"/>
              </a:defRPr>
            </a:pPr>
            <a:r>
              <a:rPr lang="en-US" sz="1400" b="1" dirty="0">
                <a:solidFill>
                  <a:srgbClr val="002060"/>
                </a:solidFill>
              </a:rPr>
              <a:t>OV-</a:t>
            </a:r>
            <a:r>
              <a:rPr lang="en-US" sz="1400" b="1" dirty="0" err="1">
                <a:solidFill>
                  <a:srgbClr val="002060"/>
                </a:solidFill>
              </a:rPr>
              <a:t>Fiets</a:t>
            </a:r>
            <a:r>
              <a:rPr lang="en-US" sz="1400" b="1" baseline="0" dirty="0">
                <a:solidFill>
                  <a:srgbClr val="002060"/>
                </a:solidFill>
              </a:rPr>
              <a:t> </a:t>
            </a:r>
            <a:r>
              <a:rPr lang="en-US" sz="1400" b="1" baseline="0" dirty="0" err="1">
                <a:solidFill>
                  <a:srgbClr val="002060"/>
                </a:solidFill>
              </a:rPr>
              <a:t>ritten</a:t>
            </a:r>
            <a:r>
              <a:rPr lang="en-US" sz="1400" b="1" baseline="0" dirty="0">
                <a:solidFill>
                  <a:srgbClr val="002060"/>
                </a:solidFill>
              </a:rPr>
              <a:t> (x 1.000) </a:t>
            </a:r>
            <a:endParaRPr lang="en-US" sz="1400" b="1" dirty="0">
              <a:solidFill>
                <a:srgbClr val="002060"/>
              </a:solidFill>
            </a:endParaRPr>
          </a:p>
        </c:rich>
      </c:tx>
      <c:layout>
        <c:manualLayout>
          <c:xMode val="edge"/>
          <c:yMode val="edge"/>
          <c:x val="0.30936569916915801"/>
          <c:y val="5.9619850687482601E-2"/>
        </c:manualLayout>
      </c:layout>
      <c:overlay val="0"/>
      <c:spPr>
        <a:noFill/>
        <a:ln>
          <a:noFill/>
        </a:ln>
        <a:effectLst/>
      </c:spPr>
      <c:txPr>
        <a:bodyPr rot="0" spcFirstLastPara="1" vertOverflow="ellipsis" vert="horz" wrap="square" anchor="ctr" anchorCtr="1"/>
        <a:lstStyle/>
        <a:p>
          <a:pPr>
            <a:defRPr sz="1000" b="1" i="0" u="none" strike="noStrike" kern="1200" spc="0" baseline="0">
              <a:solidFill>
                <a:schemeClr val="tx1">
                  <a:lumMod val="65000"/>
                  <a:lumOff val="35000"/>
                </a:schemeClr>
              </a:solidFill>
              <a:latin typeface="+mn-lt"/>
              <a:ea typeface="+mn-ea"/>
              <a:cs typeface="+mn-cs"/>
            </a:defRPr>
          </a:pPr>
          <a:endParaRPr lang="nl-NL"/>
        </a:p>
      </c:txPr>
    </c:title>
    <c:autoTitleDeleted val="0"/>
    <c:plotArea>
      <c:layout/>
      <c:barChart>
        <c:barDir val="col"/>
        <c:grouping val="clustered"/>
        <c:varyColors val="0"/>
        <c:ser>
          <c:idx val="1"/>
          <c:order val="0"/>
          <c:tx>
            <c:strRef>
              <c:f>Blad1!$C$2</c:f>
              <c:strCache>
                <c:ptCount val="1"/>
                <c:pt idx="0">
                  <c:v>Aantal ritten</c:v>
                </c:pt>
              </c:strCache>
            </c:strRef>
          </c:tx>
          <c:spPr>
            <a:solidFill>
              <a:srgbClr val="002060"/>
            </a:solidFill>
            <a:ln>
              <a:noFill/>
            </a:ln>
            <a:effectLst/>
          </c:spPr>
          <c:invertIfNegative val="0"/>
          <c:dPt>
            <c:idx val="10"/>
            <c:invertIfNegative val="0"/>
            <c:bubble3D val="0"/>
            <c:spPr>
              <a:solidFill>
                <a:srgbClr val="FFC000"/>
              </a:solidFill>
              <a:ln>
                <a:noFill/>
              </a:ln>
              <a:effectLst/>
            </c:spPr>
            <c:extLst xmlns:c16r2="http://schemas.microsoft.com/office/drawing/2015/06/chart">
              <c:ext xmlns:c16="http://schemas.microsoft.com/office/drawing/2014/chart" uri="{C3380CC4-5D6E-409C-BE32-E72D297353CC}">
                <c16:uniqueId val="{00000001-F809-1D4A-9C81-48E70818C256}"/>
              </c:ext>
            </c:extLst>
          </c:dPt>
          <c:cat>
            <c:numRef>
              <c:f>Blad1!$B$3:$B$13</c:f>
              <c:numCache>
                <c:formatCode>General</c:formatCode>
                <c:ptCount val="11"/>
                <c:pt idx="0">
                  <c:v>2009</c:v>
                </c:pt>
                <c:pt idx="1">
                  <c:v>2010</c:v>
                </c:pt>
                <c:pt idx="2">
                  <c:v>2011</c:v>
                </c:pt>
                <c:pt idx="3">
                  <c:v>2012</c:v>
                </c:pt>
                <c:pt idx="4">
                  <c:v>2013</c:v>
                </c:pt>
                <c:pt idx="5">
                  <c:v>2014</c:v>
                </c:pt>
                <c:pt idx="6">
                  <c:v>2015</c:v>
                </c:pt>
                <c:pt idx="7">
                  <c:v>2016</c:v>
                </c:pt>
                <c:pt idx="8">
                  <c:v>2017</c:v>
                </c:pt>
                <c:pt idx="9">
                  <c:v>2018</c:v>
                </c:pt>
                <c:pt idx="10">
                  <c:v>2019</c:v>
                </c:pt>
              </c:numCache>
            </c:numRef>
          </c:cat>
          <c:val>
            <c:numRef>
              <c:f>Blad1!$C$3:$C$13</c:f>
              <c:numCache>
                <c:formatCode>General</c:formatCode>
                <c:ptCount val="11"/>
                <c:pt idx="0">
                  <c:v>669575</c:v>
                </c:pt>
                <c:pt idx="1">
                  <c:v>836286</c:v>
                </c:pt>
                <c:pt idx="2">
                  <c:v>1025412</c:v>
                </c:pt>
                <c:pt idx="3">
                  <c:v>1221792</c:v>
                </c:pt>
                <c:pt idx="4">
                  <c:v>1342900</c:v>
                </c:pt>
                <c:pt idx="5">
                  <c:v>1563000</c:v>
                </c:pt>
                <c:pt idx="6">
                  <c:v>1895000</c:v>
                </c:pt>
                <c:pt idx="7">
                  <c:v>2398000</c:v>
                </c:pt>
                <c:pt idx="8">
                  <c:v>3200000</c:v>
                </c:pt>
                <c:pt idx="9">
                  <c:v>4200000</c:v>
                </c:pt>
                <c:pt idx="10">
                  <c:v>5300000</c:v>
                </c:pt>
              </c:numCache>
            </c:numRef>
          </c:val>
          <c:extLst xmlns:c16r2="http://schemas.microsoft.com/office/drawing/2015/06/chart">
            <c:ext xmlns:c16="http://schemas.microsoft.com/office/drawing/2014/chart" uri="{C3380CC4-5D6E-409C-BE32-E72D297353CC}">
              <c16:uniqueId val="{00000002-F809-1D4A-9C81-48E70818C256}"/>
            </c:ext>
          </c:extLst>
        </c:ser>
        <c:dLbls>
          <c:showLegendKey val="0"/>
          <c:showVal val="0"/>
          <c:showCatName val="0"/>
          <c:showSerName val="0"/>
          <c:showPercent val="0"/>
          <c:showBubbleSize val="0"/>
        </c:dLbls>
        <c:gapWidth val="219"/>
        <c:overlap val="-27"/>
        <c:axId val="321814560"/>
        <c:axId val="321814952"/>
      </c:barChart>
      <c:catAx>
        <c:axId val="3218145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NL"/>
          </a:p>
        </c:txPr>
        <c:crossAx val="321814952"/>
        <c:crosses val="autoZero"/>
        <c:auto val="1"/>
        <c:lblAlgn val="ctr"/>
        <c:lblOffset val="100"/>
        <c:noMultiLvlLbl val="0"/>
      </c:catAx>
      <c:valAx>
        <c:axId val="32181495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NL"/>
          </a:p>
        </c:txPr>
        <c:crossAx val="321814560"/>
        <c:crosses val="autoZero"/>
        <c:crossBetween val="between"/>
        <c:dispUnits>
          <c:builtInUnit val="thousands"/>
        </c:dispUnits>
      </c:valAx>
      <c:spPr>
        <a:noFill/>
        <a:ln w="25400">
          <a:noFill/>
        </a:ln>
        <a:effectLst/>
      </c:spPr>
    </c:plotArea>
    <c:plotVisOnly val="1"/>
    <c:dispBlanksAs val="gap"/>
    <c:showDLblsOverMax val="0"/>
  </c:chart>
  <c:spPr>
    <a:noFill/>
    <a:ln>
      <a:noFill/>
    </a:ln>
    <a:effectLst/>
  </c:spPr>
  <c:txPr>
    <a:bodyPr/>
    <a:lstStyle/>
    <a:p>
      <a:pPr>
        <a:defRPr/>
      </a:pPr>
      <a:endParaRPr lang="nl-NL"/>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Blad1!$B$1</c:f>
              <c:strCache>
                <c:ptCount val="1"/>
                <c:pt idx="0">
                  <c:v>Verkoop</c:v>
                </c:pt>
              </c:strCache>
            </c:strRef>
          </c:tx>
          <c:spPr>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c:spPr>
          <c:dPt>
            <c:idx val="0"/>
            <c:bubble3D val="0"/>
            <c:spPr>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c:spPr>
          </c:dPt>
          <c:dPt>
            <c:idx val="1"/>
            <c:bubble3D val="0"/>
            <c:spPr>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c:spPr>
          </c:dPt>
          <c:dPt>
            <c:idx val="2"/>
            <c:bubble3D val="0"/>
            <c:spPr>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c:spPr>
          </c:dPt>
          <c:dPt>
            <c:idx val="3"/>
            <c:bubble3D val="0"/>
            <c:spPr>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c:spPr>
          </c:dPt>
          <c:dPt>
            <c:idx val="4"/>
            <c:bubble3D val="0"/>
            <c:spPr>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c:spPr>
          </c:dPt>
          <c:dPt>
            <c:idx val="5"/>
            <c:bubble3D val="0"/>
            <c:spPr>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c:spPr>
          </c:dPt>
          <c:cat>
            <c:strRef>
              <c:f>Blad1!$A$2:$A$7</c:f>
              <c:strCache>
                <c:ptCount val="4"/>
                <c:pt idx="0">
                  <c:v>1e kwrt</c:v>
                </c:pt>
                <c:pt idx="1">
                  <c:v>2e kwrt</c:v>
                </c:pt>
                <c:pt idx="2">
                  <c:v>3e kwrt</c:v>
                </c:pt>
                <c:pt idx="3">
                  <c:v>4e kwrt</c:v>
                </c:pt>
              </c:strCache>
            </c:strRef>
          </c:cat>
          <c:val>
            <c:numRef>
              <c:f>Blad1!$B$2:$B$7</c:f>
              <c:numCache>
                <c:formatCode>General</c:formatCode>
                <c:ptCount val="6"/>
                <c:pt idx="0">
                  <c:v>1</c:v>
                </c:pt>
                <c:pt idx="1">
                  <c:v>1</c:v>
                </c:pt>
                <c:pt idx="2">
                  <c:v>1</c:v>
                </c:pt>
                <c:pt idx="3">
                  <c:v>1</c:v>
                </c:pt>
                <c:pt idx="4">
                  <c:v>1</c:v>
                </c:pt>
                <c:pt idx="5">
                  <c:v>1</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nl-N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0.68059</cdr:x>
      <cdr:y>0.27392</cdr:y>
    </cdr:from>
    <cdr:to>
      <cdr:x>0.89726</cdr:x>
      <cdr:y>0.54221</cdr:y>
    </cdr:to>
    <cdr:cxnSp macro="">
      <cdr:nvCxnSpPr>
        <cdr:cNvPr id="2" name="Rechte verbindingslijn met pijl 1">
          <a:extLst xmlns:a="http://schemas.openxmlformats.org/drawingml/2006/main">
            <a:ext uri="{FF2B5EF4-FFF2-40B4-BE49-F238E27FC236}">
              <a16:creationId xmlns:r="http://schemas.openxmlformats.org/officeDocument/2006/relationships" xmlns:p="http://schemas.openxmlformats.org/presentationml/2006/main" xmlns="" xmlns:a16="http://schemas.microsoft.com/office/drawing/2014/main" xmlns:lc="http://schemas.openxmlformats.org/drawingml/2006/lockedCanvas" id="{DA05C32F-C09D-5144-865B-B5DCC4F939E0}"/>
            </a:ext>
          </a:extLst>
        </cdr:cNvPr>
        <cdr:cNvCxnSpPr/>
      </cdr:nvCxnSpPr>
      <cdr:spPr>
        <a:xfrm xmlns:a="http://schemas.openxmlformats.org/drawingml/2006/main" flipV="1">
          <a:off x="2632949" y="583492"/>
          <a:ext cx="838200" cy="571500"/>
        </a:xfrm>
        <a:prstGeom xmlns:a="http://schemas.openxmlformats.org/drawingml/2006/main" prst="straightConnector1">
          <a:avLst/>
        </a:prstGeom>
        <a:ln xmlns:a="http://schemas.openxmlformats.org/drawingml/2006/main">
          <a:solidFill>
            <a:srgbClr val="002060"/>
          </a:solidFill>
          <a:tailEnd type="triangle"/>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0.1201</cdr:x>
      <cdr:y>0.29188</cdr:y>
    </cdr:from>
    <cdr:to>
      <cdr:x>0.58298</cdr:x>
      <cdr:y>0.55196</cdr:y>
    </cdr:to>
    <cdr:sp macro="" textlink="">
      <cdr:nvSpPr>
        <cdr:cNvPr id="3" name="Tekstvak 20">
          <a:extLst xmlns:a="http://schemas.openxmlformats.org/drawingml/2006/main">
            <a:ext uri="{FF2B5EF4-FFF2-40B4-BE49-F238E27FC236}">
              <a16:creationId xmlns:r="http://schemas.openxmlformats.org/officeDocument/2006/relationships" xmlns:p="http://schemas.openxmlformats.org/presentationml/2006/main" xmlns="" xmlns:a16="http://schemas.microsoft.com/office/drawing/2014/main" xmlns:lc="http://schemas.openxmlformats.org/drawingml/2006/lockedCanvas" id="{4223D2AD-8EA3-CA44-909C-D1856926B75B}"/>
            </a:ext>
          </a:extLst>
        </cdr:cNvPr>
        <cdr:cNvSpPr txBox="1"/>
      </cdr:nvSpPr>
      <cdr:spPr>
        <a:xfrm xmlns:a="http://schemas.openxmlformats.org/drawingml/2006/main">
          <a:off x="464634" y="621759"/>
          <a:ext cx="1790701" cy="553998"/>
        </a:xfrm>
        <a:prstGeom xmlns:a="http://schemas.openxmlformats.org/drawingml/2006/main" prst="rect">
          <a:avLst/>
        </a:prstGeom>
        <a:noFill xmlns:a="http://schemas.openxmlformats.org/drawingml/2006/main"/>
        <a:ln xmlns:a="http://schemas.openxmlformats.org/drawingml/2006/main">
          <a:noFill/>
        </a:ln>
      </cdr:spPr>
      <cdr:txBody>
        <a:bodyPr xmlns:a="http://schemas.openxmlformats.org/drawingml/2006/main" wrap="square" rtlCol="0">
          <a:spAutoFit/>
        </a:bodyPr>
        <a:lstStyle xmlns:a="http://schemas.openxmlformats.org/drawingml/2006/main">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algn="ctr"/>
          <a:r>
            <a:rPr lang="nl-NL" sz="1000" i="1" dirty="0">
              <a:solidFill>
                <a:srgbClr val="002060"/>
              </a:solidFill>
            </a:rPr>
            <a:t>Jaarlijkse groei maximaal blijven faciliteren, vraagt om volledige operationele </a:t>
          </a:r>
          <a:r>
            <a:rPr lang="nl-NL" sz="1000" i="1" dirty="0" smtClean="0">
              <a:solidFill>
                <a:srgbClr val="002060"/>
              </a:solidFill>
            </a:rPr>
            <a:t>regie</a:t>
          </a:r>
          <a:endParaRPr lang="nl-NL" sz="1000" i="1" dirty="0">
            <a:solidFill>
              <a:srgbClr val="002060"/>
            </a:solidFill>
          </a:endParaRPr>
        </a:p>
      </cdr:txBody>
    </cdr:sp>
  </cdr:relSizeAnchor>
</c:userShapes>
</file>

<file path=ppt/handoutMasters/_rels/handoutMaster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Tijdelijke aanduiding voor voettekst 3"/>
          <p:cNvSpPr>
            <a:spLocks noGrp="1"/>
          </p:cNvSpPr>
          <p:nvPr>
            <p:ph type="ftr" sz="quarter" idx="2"/>
          </p:nvPr>
        </p:nvSpPr>
        <p:spPr>
          <a:xfrm>
            <a:off x="457199" y="8242301"/>
            <a:ext cx="4413251" cy="457200"/>
          </a:xfrm>
          <a:prstGeom prst="rect">
            <a:avLst/>
          </a:prstGeom>
        </p:spPr>
        <p:txBody>
          <a:bodyPr vert="horz" lIns="91440" tIns="45720" rIns="91440" bIns="45720" rtlCol="0" anchor="b"/>
          <a:lstStyle>
            <a:lvl1pPr algn="l">
              <a:defRPr sz="1200"/>
            </a:lvl1pPr>
          </a:lstStyle>
          <a:p>
            <a:r>
              <a:rPr lang="nl-NL" smtClean="0"/>
              <a:t>Mobility as a service: Deur tot deur met de NS</a:t>
            </a:r>
            <a:endParaRPr lang="nl-NL" dirty="0"/>
          </a:p>
        </p:txBody>
      </p:sp>
      <p:sp>
        <p:nvSpPr>
          <p:cNvPr id="5" name="Tijdelijke aanduiding voor dianummer 4"/>
          <p:cNvSpPr>
            <a:spLocks noGrp="1"/>
          </p:cNvSpPr>
          <p:nvPr>
            <p:ph type="sldNum" sz="quarter" idx="3"/>
          </p:nvPr>
        </p:nvSpPr>
        <p:spPr>
          <a:xfrm>
            <a:off x="3429000" y="241300"/>
            <a:ext cx="2971800" cy="457200"/>
          </a:xfrm>
          <a:prstGeom prst="rect">
            <a:avLst/>
          </a:prstGeom>
        </p:spPr>
        <p:txBody>
          <a:bodyPr vert="horz" lIns="91440" tIns="45720" rIns="91440" bIns="45720" rtlCol="0" anchor="b"/>
          <a:lstStyle>
            <a:lvl1pPr algn="r">
              <a:defRPr sz="1200"/>
            </a:lvl1pPr>
          </a:lstStyle>
          <a:p>
            <a:fld id="{B75AE99F-D356-4A1B-918A-8E56A2B4A65C}" type="slidenum">
              <a:rPr lang="nl-NL" smtClean="0"/>
              <a:t>‹nr.›</a:t>
            </a:fld>
            <a:endParaRPr lang="nl-NL"/>
          </a:p>
        </p:txBody>
      </p:sp>
      <p:pic>
        <p:nvPicPr>
          <p:cNvPr id="9" name="logovoo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872730" y="8451055"/>
            <a:ext cx="442354" cy="172244"/>
          </a:xfrm>
          <a:prstGeom prst="rect">
            <a:avLst/>
          </a:prstGeom>
        </p:spPr>
      </p:pic>
    </p:spTree>
    <p:extLst>
      <p:ext uri="{BB962C8B-B14F-4D97-AF65-F5344CB8AC3E}">
        <p14:creationId xmlns:p14="http://schemas.microsoft.com/office/powerpoint/2010/main" val="2157230477"/>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dirty="0"/>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r>
              <a:rPr lang="nl-NL" smtClean="0"/>
              <a:t>6 april 2021</a:t>
            </a:r>
            <a:endParaRPr lang="nl-NL" dirty="0"/>
          </a:p>
        </p:txBody>
      </p:sp>
      <p:sp>
        <p:nvSpPr>
          <p:cNvPr id="4" name="Tijdelijke aanduiding voor dia-afbeelding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r>
              <a:rPr lang="nl-NL" smtClean="0"/>
              <a:t>Mobility as a service: Deur tot deur met de NS</a:t>
            </a:r>
            <a:endParaRPr lang="nl-NL" dirty="0"/>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956F938-192C-4562-AF91-4BD6009E97D6}" type="slidenum">
              <a:rPr lang="nl-NL" smtClean="0"/>
              <a:t>‹nr.›</a:t>
            </a:fld>
            <a:endParaRPr lang="nl-NL" dirty="0"/>
          </a:p>
        </p:txBody>
      </p:sp>
    </p:spTree>
    <p:extLst>
      <p:ext uri="{BB962C8B-B14F-4D97-AF65-F5344CB8AC3E}">
        <p14:creationId xmlns:p14="http://schemas.microsoft.com/office/powerpoint/2010/main" val="4057824082"/>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Voorstellen en doel voor vandaag</a:t>
            </a:r>
          </a:p>
          <a:p>
            <a:r>
              <a:rPr lang="nl-NL" dirty="0" smtClean="0"/>
              <a:t>Marise: OV-fiets</a:t>
            </a:r>
            <a:r>
              <a:rPr lang="nl-NL" baseline="0" dirty="0" smtClean="0"/>
              <a:t> en innovaties</a:t>
            </a:r>
            <a:endParaRPr lang="nl-NL" dirty="0" smtClean="0"/>
          </a:p>
          <a:p>
            <a:r>
              <a:rPr lang="nl-NL" dirty="0" smtClean="0"/>
              <a:t>Casper:</a:t>
            </a:r>
            <a:r>
              <a:rPr lang="nl-NL" baseline="0" dirty="0" smtClean="0"/>
              <a:t> het logistieke proces achter OV-fiets</a:t>
            </a:r>
            <a:endParaRPr lang="nl-NL" dirty="0"/>
          </a:p>
        </p:txBody>
      </p:sp>
      <p:sp>
        <p:nvSpPr>
          <p:cNvPr id="4" name="Tijdelijke aanduiding voor dianummer 3"/>
          <p:cNvSpPr>
            <a:spLocks noGrp="1"/>
          </p:cNvSpPr>
          <p:nvPr>
            <p:ph type="sldNum" sz="quarter" idx="10"/>
          </p:nvPr>
        </p:nvSpPr>
        <p:spPr/>
        <p:txBody>
          <a:bodyPr/>
          <a:lstStyle/>
          <a:p>
            <a:fld id="{3956F938-192C-4562-AF91-4BD6009E97D6}" type="slidenum">
              <a:rPr lang="nl-NL" smtClean="0"/>
              <a:t>1</a:t>
            </a:fld>
            <a:endParaRPr lang="nl-NL"/>
          </a:p>
        </p:txBody>
      </p:sp>
      <p:sp>
        <p:nvSpPr>
          <p:cNvPr id="5" name="Tijdelijke aanduiding voor datum 4"/>
          <p:cNvSpPr>
            <a:spLocks noGrp="1"/>
          </p:cNvSpPr>
          <p:nvPr>
            <p:ph type="dt" idx="11"/>
          </p:nvPr>
        </p:nvSpPr>
        <p:spPr/>
        <p:txBody>
          <a:bodyPr/>
          <a:lstStyle/>
          <a:p>
            <a:fld id="{9D17EBEE-DA79-48E5-AFAB-45BCB20026A4}" type="datetime1">
              <a:rPr lang="nl-NL" smtClean="0"/>
              <a:t>31-3-2021</a:t>
            </a:fld>
            <a:endParaRPr lang="nl-NL" dirty="0"/>
          </a:p>
        </p:txBody>
      </p:sp>
      <p:sp>
        <p:nvSpPr>
          <p:cNvPr id="6" name="Tijdelijke aanduiding voor voettekst 5"/>
          <p:cNvSpPr>
            <a:spLocks noGrp="1"/>
          </p:cNvSpPr>
          <p:nvPr>
            <p:ph type="ftr" sz="quarter" idx="12"/>
          </p:nvPr>
        </p:nvSpPr>
        <p:spPr/>
        <p:txBody>
          <a:bodyPr/>
          <a:lstStyle/>
          <a:p>
            <a:endParaRPr lang="nl-NL" dirty="0"/>
          </a:p>
        </p:txBody>
      </p:sp>
      <p:sp>
        <p:nvSpPr>
          <p:cNvPr id="7" name="Tijdelijke aanduiding voor koptekst 6"/>
          <p:cNvSpPr>
            <a:spLocks noGrp="1"/>
          </p:cNvSpPr>
          <p:nvPr>
            <p:ph type="hdr" sz="quarter" idx="13"/>
          </p:nvPr>
        </p:nvSpPr>
        <p:spPr/>
        <p:txBody>
          <a:bodyPr/>
          <a:lstStyle/>
          <a:p>
            <a:endParaRPr lang="nl-NL" dirty="0"/>
          </a:p>
        </p:txBody>
      </p:sp>
    </p:spTree>
    <p:extLst>
      <p:ext uri="{BB962C8B-B14F-4D97-AF65-F5344CB8AC3E}">
        <p14:creationId xmlns:p14="http://schemas.microsoft.com/office/powerpoint/2010/main" val="14397248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OV-fiets, een succesformule die niet meer uit het straatbeeld is weg te denken. Veel aandacht vanuit de media, jarenlang kon</a:t>
            </a:r>
            <a:r>
              <a:rPr lang="nl-NL" baseline="0" dirty="0" smtClean="0"/>
              <a:t> het succes niet op.</a:t>
            </a:r>
          </a:p>
          <a:p>
            <a:endParaRPr lang="nl-NL" baseline="0" dirty="0" smtClean="0"/>
          </a:p>
          <a:p>
            <a:r>
              <a:rPr lang="nl-NL" sz="1200" b="0" i="0" kern="1200" dirty="0" smtClean="0">
                <a:solidFill>
                  <a:schemeClr val="tx1"/>
                </a:solidFill>
                <a:effectLst/>
                <a:latin typeface="+mn-lt"/>
                <a:ea typeface="+mn-ea"/>
                <a:cs typeface="+mn-cs"/>
              </a:rPr>
              <a:t>NS is in transitie van ‘treinbedrijf’ naar ‘mobiliteitsbedrijf’. Een reiziger reist namelijk niet alleen met de trein,</a:t>
            </a:r>
            <a:r>
              <a:rPr lang="nl-NL" sz="1200" b="0" i="0" kern="1200" baseline="0" dirty="0" smtClean="0">
                <a:solidFill>
                  <a:schemeClr val="tx1"/>
                </a:solidFill>
                <a:effectLst/>
                <a:latin typeface="+mn-lt"/>
                <a:ea typeface="+mn-ea"/>
                <a:cs typeface="+mn-cs"/>
              </a:rPr>
              <a:t> maar komt bijvoorbeeld met de fiets naar het station. Ook is het station waar hij of zij uitstapt vaak niet het eindpunt. </a:t>
            </a:r>
            <a:r>
              <a:rPr lang="nl-NL" sz="1200" b="0" i="0" kern="1200" dirty="0" smtClean="0">
                <a:solidFill>
                  <a:schemeClr val="tx1"/>
                </a:solidFill>
                <a:effectLst/>
                <a:latin typeface="+mn-lt"/>
                <a:ea typeface="+mn-ea"/>
                <a:cs typeface="+mn-cs"/>
              </a:rPr>
              <a:t>De OV-fiets vervult hierbij een belangrijke rol in het voor</a:t>
            </a:r>
            <a:r>
              <a:rPr lang="nl-NL" sz="1200" b="0" i="0" kern="1200" baseline="0" dirty="0" smtClean="0">
                <a:solidFill>
                  <a:schemeClr val="tx1"/>
                </a:solidFill>
                <a:effectLst/>
                <a:latin typeface="+mn-lt"/>
                <a:ea typeface="+mn-ea"/>
                <a:cs typeface="+mn-cs"/>
              </a:rPr>
              <a:t>- en </a:t>
            </a:r>
            <a:r>
              <a:rPr lang="nl-NL" sz="1200" b="0" i="0" kern="1200" dirty="0" err="1" smtClean="0">
                <a:solidFill>
                  <a:schemeClr val="tx1"/>
                </a:solidFill>
                <a:effectLst/>
                <a:latin typeface="+mn-lt"/>
                <a:ea typeface="+mn-ea"/>
                <a:cs typeface="+mn-cs"/>
              </a:rPr>
              <a:t>na-transport</a:t>
            </a:r>
            <a:r>
              <a:rPr lang="nl-NL" sz="1200" b="0" i="0" kern="1200" dirty="0" smtClean="0">
                <a:solidFill>
                  <a:schemeClr val="tx1"/>
                </a:solidFill>
                <a:effectLst/>
                <a:latin typeface="+mn-lt"/>
                <a:ea typeface="+mn-ea"/>
                <a:cs typeface="+mn-cs"/>
              </a:rPr>
              <a:t> van onze reizigers. </a:t>
            </a:r>
            <a:endParaRPr lang="nl-NL" dirty="0" smtClean="0"/>
          </a:p>
          <a:p>
            <a:endParaRPr lang="nl-NL" dirty="0"/>
          </a:p>
        </p:txBody>
      </p:sp>
      <p:sp>
        <p:nvSpPr>
          <p:cNvPr id="4" name="Tijdelijke aanduiding voor koptekst 3"/>
          <p:cNvSpPr>
            <a:spLocks noGrp="1"/>
          </p:cNvSpPr>
          <p:nvPr>
            <p:ph type="hdr" sz="quarter" idx="10"/>
          </p:nvPr>
        </p:nvSpPr>
        <p:spPr/>
        <p:txBody>
          <a:bodyPr/>
          <a:lstStyle/>
          <a:p>
            <a:endParaRPr lang="nl-NL" dirty="0"/>
          </a:p>
        </p:txBody>
      </p:sp>
      <p:sp>
        <p:nvSpPr>
          <p:cNvPr id="5" name="Tijdelijke aanduiding voor datum 4"/>
          <p:cNvSpPr>
            <a:spLocks noGrp="1"/>
          </p:cNvSpPr>
          <p:nvPr>
            <p:ph type="dt" idx="11"/>
          </p:nvPr>
        </p:nvSpPr>
        <p:spPr/>
        <p:txBody>
          <a:bodyPr/>
          <a:lstStyle/>
          <a:p>
            <a:r>
              <a:rPr lang="nl-NL" smtClean="0"/>
              <a:t>6 april 2021</a:t>
            </a:r>
            <a:endParaRPr lang="nl-NL" dirty="0"/>
          </a:p>
        </p:txBody>
      </p:sp>
      <p:sp>
        <p:nvSpPr>
          <p:cNvPr id="6" name="Tijdelijke aanduiding voor voettekst 5"/>
          <p:cNvSpPr>
            <a:spLocks noGrp="1"/>
          </p:cNvSpPr>
          <p:nvPr>
            <p:ph type="ftr" sz="quarter" idx="12"/>
          </p:nvPr>
        </p:nvSpPr>
        <p:spPr/>
        <p:txBody>
          <a:bodyPr/>
          <a:lstStyle/>
          <a:p>
            <a:r>
              <a:rPr lang="nl-NL" smtClean="0"/>
              <a:t>Mobility as a service: Deur tot deur met de NS</a:t>
            </a:r>
            <a:endParaRPr lang="nl-NL" dirty="0"/>
          </a:p>
        </p:txBody>
      </p:sp>
      <p:sp>
        <p:nvSpPr>
          <p:cNvPr id="7" name="Tijdelijke aanduiding voor dianummer 6"/>
          <p:cNvSpPr>
            <a:spLocks noGrp="1"/>
          </p:cNvSpPr>
          <p:nvPr>
            <p:ph type="sldNum" sz="quarter" idx="13"/>
          </p:nvPr>
        </p:nvSpPr>
        <p:spPr/>
        <p:txBody>
          <a:bodyPr/>
          <a:lstStyle/>
          <a:p>
            <a:fld id="{3956F938-192C-4562-AF91-4BD6009E97D6}" type="slidenum">
              <a:rPr lang="nl-NL" smtClean="0"/>
              <a:t>2</a:t>
            </a:fld>
            <a:endParaRPr lang="nl-NL" dirty="0"/>
          </a:p>
        </p:txBody>
      </p:sp>
    </p:spTree>
    <p:extLst>
      <p:ext uri="{BB962C8B-B14F-4D97-AF65-F5344CB8AC3E}">
        <p14:creationId xmlns:p14="http://schemas.microsoft.com/office/powerpoint/2010/main" val="1108934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smtClean="0">
                <a:solidFill>
                  <a:schemeClr val="tx1"/>
                </a:solidFill>
                <a:effectLst/>
                <a:latin typeface="+mn-lt"/>
                <a:ea typeface="+mn-ea"/>
                <a:cs typeface="+mn-cs"/>
              </a:rPr>
              <a:t>Dit is een wervende tekst van de website</a:t>
            </a:r>
            <a:r>
              <a:rPr lang="nl-NL" sz="1200" kern="1200" baseline="0" dirty="0" smtClean="0">
                <a:solidFill>
                  <a:schemeClr val="tx1"/>
                </a:solidFill>
                <a:effectLst/>
                <a:latin typeface="+mn-lt"/>
                <a:ea typeface="+mn-ea"/>
                <a:cs typeface="+mn-cs"/>
              </a:rPr>
              <a:t> van de OV-fiets. Zoals je kunt zien heeft de reiziger veelal zelf de keuze waar, wanneer en hoe de OV-fiets wordt ingezet. Oftewel, voor NS leidt dit tot de verplichting dat wij voor een zo optimaal mogelijke beschikbaarheid van de OV-fiets moeten zorgen, daarvoor staan wij aan de lat. Hier doen wij het voor.  Door de beschikbaarheid te borgen kunnen we onze bijdrage doen aan de deur tot deur reis van de reiziger. </a:t>
            </a:r>
            <a:endParaRPr lang="nl-NL"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kern="1200" dirty="0" smtClean="0">
              <a:solidFill>
                <a:schemeClr val="tx1"/>
              </a:solidFill>
              <a:effectLst/>
              <a:latin typeface="+mn-lt"/>
              <a:ea typeface="+mn-ea"/>
              <a:cs typeface="+mn-cs"/>
            </a:endParaRPr>
          </a:p>
          <a:p>
            <a:endParaRPr lang="nl-NL" dirty="0"/>
          </a:p>
        </p:txBody>
      </p:sp>
      <p:sp>
        <p:nvSpPr>
          <p:cNvPr id="4" name="Tijdelijke aanduiding voor koptekst 3"/>
          <p:cNvSpPr>
            <a:spLocks noGrp="1"/>
          </p:cNvSpPr>
          <p:nvPr>
            <p:ph type="hdr" sz="quarter" idx="10"/>
          </p:nvPr>
        </p:nvSpPr>
        <p:spPr/>
        <p:txBody>
          <a:bodyPr/>
          <a:lstStyle/>
          <a:p>
            <a:endParaRPr lang="nl-NL" dirty="0"/>
          </a:p>
        </p:txBody>
      </p:sp>
      <p:sp>
        <p:nvSpPr>
          <p:cNvPr id="5" name="Tijdelijke aanduiding voor datum 4"/>
          <p:cNvSpPr>
            <a:spLocks noGrp="1"/>
          </p:cNvSpPr>
          <p:nvPr>
            <p:ph type="dt" idx="11"/>
          </p:nvPr>
        </p:nvSpPr>
        <p:spPr/>
        <p:txBody>
          <a:bodyPr/>
          <a:lstStyle/>
          <a:p>
            <a:r>
              <a:rPr lang="nl-NL" smtClean="0"/>
              <a:t>6 april 2021</a:t>
            </a:r>
            <a:endParaRPr lang="nl-NL" dirty="0"/>
          </a:p>
        </p:txBody>
      </p:sp>
      <p:sp>
        <p:nvSpPr>
          <p:cNvPr id="6" name="Tijdelijke aanduiding voor voettekst 5"/>
          <p:cNvSpPr>
            <a:spLocks noGrp="1"/>
          </p:cNvSpPr>
          <p:nvPr>
            <p:ph type="ftr" sz="quarter" idx="12"/>
          </p:nvPr>
        </p:nvSpPr>
        <p:spPr/>
        <p:txBody>
          <a:bodyPr/>
          <a:lstStyle/>
          <a:p>
            <a:r>
              <a:rPr lang="nl-NL" smtClean="0"/>
              <a:t>Mobility as a service: Deur tot deur met de NS</a:t>
            </a:r>
            <a:endParaRPr lang="nl-NL" dirty="0"/>
          </a:p>
        </p:txBody>
      </p:sp>
      <p:sp>
        <p:nvSpPr>
          <p:cNvPr id="7" name="Tijdelijke aanduiding voor dianummer 6"/>
          <p:cNvSpPr>
            <a:spLocks noGrp="1"/>
          </p:cNvSpPr>
          <p:nvPr>
            <p:ph type="sldNum" sz="quarter" idx="13"/>
          </p:nvPr>
        </p:nvSpPr>
        <p:spPr/>
        <p:txBody>
          <a:bodyPr/>
          <a:lstStyle/>
          <a:p>
            <a:fld id="{3956F938-192C-4562-AF91-4BD6009E97D6}" type="slidenum">
              <a:rPr lang="nl-NL" smtClean="0"/>
              <a:t>3</a:t>
            </a:fld>
            <a:endParaRPr lang="nl-NL" dirty="0"/>
          </a:p>
        </p:txBody>
      </p:sp>
    </p:spTree>
    <p:extLst>
      <p:ext uri="{BB962C8B-B14F-4D97-AF65-F5344CB8AC3E}">
        <p14:creationId xmlns:p14="http://schemas.microsoft.com/office/powerpoint/2010/main" val="12235227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err="1" smtClean="0"/>
              <a:t>Facts</a:t>
            </a:r>
            <a:r>
              <a:rPr lang="nl-NL" dirty="0" smtClean="0"/>
              <a:t> op de slide</a:t>
            </a:r>
            <a:r>
              <a:rPr lang="nl-NL" baseline="0" dirty="0" smtClean="0"/>
              <a:t> benoemen. </a:t>
            </a:r>
          </a:p>
          <a:p>
            <a:r>
              <a:rPr lang="nl-NL" dirty="0" smtClean="0"/>
              <a:t>Deze </a:t>
            </a:r>
            <a:r>
              <a:rPr lang="nl-NL" dirty="0" smtClean="0"/>
              <a:t>jaarlijkse groei leidt</a:t>
            </a:r>
            <a:r>
              <a:rPr lang="nl-NL" baseline="0" dirty="0" smtClean="0"/>
              <a:t> tot een grote uitdaging in het logistieke proces. Hoe zorgen we er voor dat iedere OV-fiets aan onze kwaliteitseisen voldoet en hoe zorgen we ervoor dat vraag en aanbod van de reiziger en de OV-fiets op elkaar afgestemd zijn? </a:t>
            </a:r>
          </a:p>
          <a:p>
            <a:endParaRPr lang="nl-NL" baseline="0" dirty="0" smtClean="0"/>
          </a:p>
          <a:p>
            <a:endParaRPr lang="nl-NL" dirty="0"/>
          </a:p>
        </p:txBody>
      </p:sp>
      <p:sp>
        <p:nvSpPr>
          <p:cNvPr id="4" name="Tijdelijke aanduiding voor koptekst 3"/>
          <p:cNvSpPr>
            <a:spLocks noGrp="1"/>
          </p:cNvSpPr>
          <p:nvPr>
            <p:ph type="hdr" sz="quarter"/>
          </p:nvPr>
        </p:nvSpPr>
        <p:spPr/>
        <p:txBody>
          <a:bodyPr/>
          <a:lstStyle/>
          <a:p>
            <a:endParaRPr lang="nl-NL" dirty="0"/>
          </a:p>
        </p:txBody>
      </p:sp>
      <p:sp>
        <p:nvSpPr>
          <p:cNvPr id="5" name="Tijdelijke aanduiding voor datum 4"/>
          <p:cNvSpPr>
            <a:spLocks noGrp="1"/>
          </p:cNvSpPr>
          <p:nvPr>
            <p:ph type="dt" idx="1"/>
          </p:nvPr>
        </p:nvSpPr>
        <p:spPr/>
        <p:txBody>
          <a:bodyPr/>
          <a:lstStyle/>
          <a:p>
            <a:r>
              <a:rPr lang="nl-NL"/>
              <a:t>21 januari 2019</a:t>
            </a:r>
            <a:endParaRPr lang="nl-NL" dirty="0"/>
          </a:p>
        </p:txBody>
      </p:sp>
      <p:sp>
        <p:nvSpPr>
          <p:cNvPr id="6" name="Tijdelijke aanduiding voor voettekst 5"/>
          <p:cNvSpPr>
            <a:spLocks noGrp="1"/>
          </p:cNvSpPr>
          <p:nvPr>
            <p:ph type="ftr" sz="quarter" idx="4"/>
          </p:nvPr>
        </p:nvSpPr>
        <p:spPr/>
        <p:txBody>
          <a:bodyPr/>
          <a:lstStyle/>
          <a:p>
            <a:r>
              <a:rPr lang="nl-NL"/>
              <a:t>Beheer &amp; onderhoud OV-fiets</a:t>
            </a:r>
            <a:endParaRPr lang="nl-NL" dirty="0"/>
          </a:p>
        </p:txBody>
      </p:sp>
      <p:sp>
        <p:nvSpPr>
          <p:cNvPr id="7" name="Tijdelijke aanduiding voor dianummer 6"/>
          <p:cNvSpPr>
            <a:spLocks noGrp="1"/>
          </p:cNvSpPr>
          <p:nvPr>
            <p:ph type="sldNum" sz="quarter" idx="5"/>
          </p:nvPr>
        </p:nvSpPr>
        <p:spPr/>
        <p:txBody>
          <a:bodyPr/>
          <a:lstStyle/>
          <a:p>
            <a:fld id="{3956F938-192C-4562-AF91-4BD6009E97D6}" type="slidenum">
              <a:rPr lang="nl-NL" smtClean="0"/>
              <a:t>4</a:t>
            </a:fld>
            <a:endParaRPr lang="nl-NL" dirty="0"/>
          </a:p>
        </p:txBody>
      </p:sp>
    </p:spTree>
    <p:extLst>
      <p:ext uri="{BB962C8B-B14F-4D97-AF65-F5344CB8AC3E}">
        <p14:creationId xmlns:p14="http://schemas.microsoft.com/office/powerpoint/2010/main" val="27593987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Door </a:t>
            </a:r>
            <a:r>
              <a:rPr lang="nl-NL" dirty="0" smtClean="0"/>
              <a:t>de onderzoekers van NS Stations is op basis van verschillende invloeden, zoals weersinvloeden, feestdagen, vakanties, start van het studiejaar, evenementen</a:t>
            </a:r>
            <a:r>
              <a:rPr lang="nl-NL" baseline="0" dirty="0" smtClean="0"/>
              <a:t> en dergelijke, een capaciteitsmodel opgesteld die voorspeld welk aantal beschikbare OV-fietsen op welk uitgiftepunten noodzakelijk zijn om  vraag en aanbod perfect op elkaar aan te laten sluiten. Het doel van dit capaciteitsmodel is dus om </a:t>
            </a:r>
            <a:r>
              <a:rPr lang="nl-NL" dirty="0" smtClean="0"/>
              <a:t>nee verkoop te minimaliseren, en zo niet te voorkomen.</a:t>
            </a:r>
            <a:r>
              <a:rPr lang="nl-NL" baseline="0" dirty="0" smtClean="0"/>
              <a:t> Dit is uiteraard een mooi theoretisch verhaal, echter de vertaalslag naar de praktijk is cruciaal. Het is dus noodzakelijk om slimme logistieke processen te ontwikkelen die de uitkomsten uit het capaciteitsmodel kunnen realiseren en op deze manier aan de behoefte van de reiziger te kunnen voldoen. </a:t>
            </a:r>
            <a:r>
              <a:rPr lang="nl-NL" dirty="0" smtClean="0"/>
              <a:t>Dit vraagt dus ook optimalisaties van het beheer &amp; </a:t>
            </a:r>
            <a:r>
              <a:rPr lang="nl-NL" dirty="0" smtClean="0"/>
              <a:t>onderhoud proces </a:t>
            </a:r>
            <a:r>
              <a:rPr lang="nl-NL" dirty="0" smtClean="0"/>
              <a:t>van de OV-fiets. In het vervolg van de presentatie </a:t>
            </a:r>
            <a:r>
              <a:rPr lang="nl-NL" dirty="0" smtClean="0"/>
              <a:t>gaat Casper daar </a:t>
            </a:r>
            <a:r>
              <a:rPr lang="nl-NL" dirty="0" smtClean="0"/>
              <a:t>dieper op in</a:t>
            </a:r>
            <a:r>
              <a:rPr lang="nl-NL" baseline="0" dirty="0" smtClean="0"/>
              <a:t>. Daarnaast zijn wij constant bezig om de OV-fiets formule te innoveren.</a:t>
            </a:r>
            <a:endParaRPr lang="nl-NL" dirty="0" smtClean="0"/>
          </a:p>
          <a:p>
            <a:endParaRPr lang="nl-NL" dirty="0"/>
          </a:p>
        </p:txBody>
      </p:sp>
      <p:sp>
        <p:nvSpPr>
          <p:cNvPr id="4" name="Tijdelijke aanduiding voor koptekst 3"/>
          <p:cNvSpPr>
            <a:spLocks noGrp="1"/>
          </p:cNvSpPr>
          <p:nvPr>
            <p:ph type="hdr" sz="quarter" idx="10"/>
          </p:nvPr>
        </p:nvSpPr>
        <p:spPr/>
        <p:txBody>
          <a:bodyPr/>
          <a:lstStyle/>
          <a:p>
            <a:endParaRPr lang="nl-NL" dirty="0"/>
          </a:p>
        </p:txBody>
      </p:sp>
      <p:sp>
        <p:nvSpPr>
          <p:cNvPr id="5" name="Tijdelijke aanduiding voor datum 4"/>
          <p:cNvSpPr>
            <a:spLocks noGrp="1"/>
          </p:cNvSpPr>
          <p:nvPr>
            <p:ph type="dt" idx="11"/>
          </p:nvPr>
        </p:nvSpPr>
        <p:spPr/>
        <p:txBody>
          <a:bodyPr/>
          <a:lstStyle/>
          <a:p>
            <a:r>
              <a:rPr lang="nl-NL" smtClean="0"/>
              <a:t>6 april 2021</a:t>
            </a:r>
            <a:endParaRPr lang="nl-NL" dirty="0"/>
          </a:p>
        </p:txBody>
      </p:sp>
      <p:sp>
        <p:nvSpPr>
          <p:cNvPr id="6" name="Tijdelijke aanduiding voor voettekst 5"/>
          <p:cNvSpPr>
            <a:spLocks noGrp="1"/>
          </p:cNvSpPr>
          <p:nvPr>
            <p:ph type="ftr" sz="quarter" idx="12"/>
          </p:nvPr>
        </p:nvSpPr>
        <p:spPr/>
        <p:txBody>
          <a:bodyPr/>
          <a:lstStyle/>
          <a:p>
            <a:r>
              <a:rPr lang="nl-NL" smtClean="0"/>
              <a:t>Mobility as a service: Deur tot deur met de NS</a:t>
            </a:r>
            <a:endParaRPr lang="nl-NL" dirty="0"/>
          </a:p>
        </p:txBody>
      </p:sp>
      <p:sp>
        <p:nvSpPr>
          <p:cNvPr id="7" name="Tijdelijke aanduiding voor dianummer 6"/>
          <p:cNvSpPr>
            <a:spLocks noGrp="1"/>
          </p:cNvSpPr>
          <p:nvPr>
            <p:ph type="sldNum" sz="quarter" idx="13"/>
          </p:nvPr>
        </p:nvSpPr>
        <p:spPr/>
        <p:txBody>
          <a:bodyPr/>
          <a:lstStyle/>
          <a:p>
            <a:fld id="{3956F938-192C-4562-AF91-4BD6009E97D6}" type="slidenum">
              <a:rPr lang="nl-NL" smtClean="0"/>
              <a:t>5</a:t>
            </a:fld>
            <a:endParaRPr lang="nl-NL" dirty="0"/>
          </a:p>
        </p:txBody>
      </p:sp>
    </p:spTree>
    <p:extLst>
      <p:ext uri="{BB962C8B-B14F-4D97-AF65-F5344CB8AC3E}">
        <p14:creationId xmlns:p14="http://schemas.microsoft.com/office/powerpoint/2010/main" val="33756554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Allereerst blijven wij als bedrijf continu innoveren om de enorme groei bij</a:t>
            </a:r>
            <a:r>
              <a:rPr lang="nl-NL" baseline="0" dirty="0" smtClean="0"/>
              <a:t> te benen en de OV-fiets klaar te maken voor de toekomst. </a:t>
            </a:r>
          </a:p>
          <a:p>
            <a:endParaRPr lang="nl-NL" baseline="0" dirty="0" smtClean="0"/>
          </a:p>
          <a:p>
            <a:pPr marL="228600" indent="-228600">
              <a:buAutoNum type="arabicPeriod"/>
            </a:pPr>
            <a:r>
              <a:rPr lang="nl-NL" baseline="0" dirty="0" smtClean="0"/>
              <a:t>Zo is recent in het nieuws geweest dat we zijn gestart met de uitrol van het slimme slot. Alle OV-fietsen gaan voorzien worden van een Slim Slot. Jaarlijks raken we namelijk meer dan 2000 sleutels kwijt, omdat men gewend is een fiets op slot te zetten en de sleutel in zijn of haar zak te steken. Door het slimme slot, een elektronisch slot dat met de OV-chipkaart te ontgrendelen is, voorkomen we dit. Op de volgende slide vertel ik hier nog iets meer over. </a:t>
            </a:r>
          </a:p>
          <a:p>
            <a:pPr marL="228600" indent="-228600">
              <a:buAutoNum type="arabicPeriod"/>
            </a:pPr>
            <a:endParaRPr lang="nl-NL" baseline="0" dirty="0" smtClean="0"/>
          </a:p>
          <a:p>
            <a:r>
              <a:rPr lang="nl-NL" baseline="0" dirty="0" smtClean="0"/>
              <a:t>2. In samenwerking met ProRail zijn we bezig met de ontwikkeling van een nieuw zelfservice OV-fiets uitgiftepunt. Om de groei van het gebruik van de OV-fiets bij te benen is het noodzakelijk om de variaties in verschillende vormen van uitgiftepunten te reduceren en een gebruiksvriendelijk uitgiftepunt te realiseren die toekomst bestendig is. </a:t>
            </a:r>
          </a:p>
          <a:p>
            <a:endParaRPr lang="nl-NL" baseline="0" dirty="0" smtClean="0"/>
          </a:p>
          <a:p>
            <a:r>
              <a:rPr lang="nl-NL" baseline="0" dirty="0" smtClean="0"/>
              <a:t>3. </a:t>
            </a:r>
            <a:r>
              <a:rPr lang="nl-NL" sz="1200" b="0" i="0" kern="1200" dirty="0" smtClean="0">
                <a:solidFill>
                  <a:schemeClr val="tx1"/>
                </a:solidFill>
                <a:effectLst/>
                <a:latin typeface="+mn-lt"/>
                <a:ea typeface="+mn-ea"/>
                <a:cs typeface="+mn-cs"/>
              </a:rPr>
              <a:t>In het project van het Slimme Slot is ook onderzoek gedaan naar de OV-fiets klantreis om de wijzigingen, verbeteringen en impact te identificeren. In de klantreis zijn toen pijnpunten blootgelegd in de service die we de OV-fiets klanten nu bieden. De OV-fiets gebruikers verwachten snelle en ‘</a:t>
            </a:r>
            <a:r>
              <a:rPr lang="nl-NL" sz="1200" b="0" i="0" kern="1200" dirty="0" err="1" smtClean="0">
                <a:solidFill>
                  <a:schemeClr val="tx1"/>
                </a:solidFill>
                <a:effectLst/>
                <a:latin typeface="+mn-lt"/>
                <a:ea typeface="+mn-ea"/>
                <a:cs typeface="+mn-cs"/>
              </a:rPr>
              <a:t>to</a:t>
            </a:r>
            <a:r>
              <a:rPr lang="nl-NL" sz="1200" b="0" i="0" kern="1200" dirty="0" smtClean="0">
                <a:solidFill>
                  <a:schemeClr val="tx1"/>
                </a:solidFill>
                <a:effectLst/>
                <a:latin typeface="+mn-lt"/>
                <a:ea typeface="+mn-ea"/>
                <a:cs typeface="+mn-cs"/>
              </a:rPr>
              <a:t>-</a:t>
            </a:r>
            <a:r>
              <a:rPr lang="nl-NL" sz="1200" b="0" i="0" kern="1200" dirty="0" err="1" smtClean="0">
                <a:solidFill>
                  <a:schemeClr val="tx1"/>
                </a:solidFill>
                <a:effectLst/>
                <a:latin typeface="+mn-lt"/>
                <a:ea typeface="+mn-ea"/>
                <a:cs typeface="+mn-cs"/>
              </a:rPr>
              <a:t>the</a:t>
            </a:r>
            <a:r>
              <a:rPr lang="nl-NL" sz="1200" b="0" i="0" kern="1200" dirty="0" smtClean="0">
                <a:solidFill>
                  <a:schemeClr val="tx1"/>
                </a:solidFill>
                <a:effectLst/>
                <a:latin typeface="+mn-lt"/>
                <a:ea typeface="+mn-ea"/>
                <a:cs typeface="+mn-cs"/>
              </a:rPr>
              <a:t>-point’ toegang tot service voor, tijdens en na het OV-fiets gebruik: </a:t>
            </a:r>
          </a:p>
          <a:p>
            <a:pPr rtl="0" fontAlgn="base"/>
            <a:r>
              <a:rPr lang="nl-NL" sz="1200" b="0" i="0" kern="1200" dirty="0" smtClean="0">
                <a:solidFill>
                  <a:schemeClr val="tx1"/>
                </a:solidFill>
                <a:effectLst/>
                <a:latin typeface="+mn-lt"/>
                <a:ea typeface="+mn-ea"/>
                <a:cs typeface="+mn-cs"/>
              </a:rPr>
              <a:t> </a:t>
            </a:r>
          </a:p>
          <a:p>
            <a:pPr rtl="0" fontAlgn="base"/>
            <a:r>
              <a:rPr lang="nl-NL" sz="1200" b="0" i="0" kern="1200" dirty="0" smtClean="0">
                <a:solidFill>
                  <a:schemeClr val="tx1"/>
                </a:solidFill>
                <a:effectLst/>
                <a:latin typeface="+mn-lt"/>
                <a:ea typeface="+mn-ea"/>
                <a:cs typeface="+mn-cs"/>
              </a:rPr>
              <a:t>- Bevestiging bij het inleveren van de fiets: Ik heb geen fysieke sleutel meer, heb ik het goed gedaan? </a:t>
            </a:r>
          </a:p>
          <a:p>
            <a:pPr rtl="0" fontAlgn="base"/>
            <a:r>
              <a:rPr lang="nl-NL" sz="1200" b="0" i="0" kern="1200" dirty="0" smtClean="0">
                <a:solidFill>
                  <a:schemeClr val="tx1"/>
                </a:solidFill>
                <a:effectLst/>
                <a:latin typeface="+mn-lt"/>
                <a:ea typeface="+mn-ea"/>
                <a:cs typeface="+mn-cs"/>
              </a:rPr>
              <a:t>- Snelle abonnement check: Heb ik wel of geen OV-fiets abonnement?  </a:t>
            </a:r>
          </a:p>
          <a:p>
            <a:pPr rtl="0" fontAlgn="base"/>
            <a:r>
              <a:rPr lang="nl-NL" sz="1200" b="0" i="0" kern="1200" dirty="0" smtClean="0">
                <a:solidFill>
                  <a:schemeClr val="tx1"/>
                </a:solidFill>
                <a:effectLst/>
                <a:latin typeface="+mn-lt"/>
                <a:ea typeface="+mn-ea"/>
                <a:cs typeface="+mn-cs"/>
              </a:rPr>
              <a:t>- Waar is de verhuurlocatie en hoe werkt het hier? </a:t>
            </a:r>
          </a:p>
          <a:p>
            <a:pPr rtl="0" fontAlgn="base"/>
            <a:r>
              <a:rPr lang="nl-NL" sz="1200" b="0" i="0" kern="1200" dirty="0" smtClean="0">
                <a:solidFill>
                  <a:schemeClr val="tx1"/>
                </a:solidFill>
                <a:effectLst/>
                <a:latin typeface="+mn-lt"/>
                <a:ea typeface="+mn-ea"/>
                <a:cs typeface="+mn-cs"/>
              </a:rPr>
              <a:t> </a:t>
            </a:r>
          </a:p>
          <a:p>
            <a:pPr rtl="0" fontAlgn="base"/>
            <a:r>
              <a:rPr lang="nl-NL" sz="1200" b="0" i="0" kern="1200" dirty="0" smtClean="0">
                <a:solidFill>
                  <a:schemeClr val="tx1"/>
                </a:solidFill>
                <a:effectLst/>
                <a:latin typeface="+mn-lt"/>
                <a:ea typeface="+mn-ea"/>
                <a:cs typeface="+mn-cs"/>
              </a:rPr>
              <a:t>Is deze informatie niet beschikbaar online of via een app dan leidt dit tot onzekerheid bij klanten waardoor zij direct de klantenservice van OV-fiets bellen. Ook leidt dit tot veel onnodige verzoeken om OV-fietsen op te halen.  In beide gevallen leidt dit tot  extra operationele kosten.  De App voor OV-fiets is bedoeld om deze pijnpunten in de klantreis aan te pakken</a:t>
            </a:r>
            <a:r>
              <a:rPr lang="nl-NL" sz="1200" b="0" i="0" kern="1200" baseline="0" dirty="0" smtClean="0">
                <a:solidFill>
                  <a:schemeClr val="tx1"/>
                </a:solidFill>
                <a:effectLst/>
                <a:latin typeface="+mn-lt"/>
                <a:ea typeface="+mn-ea"/>
                <a:cs typeface="+mn-cs"/>
              </a:rPr>
              <a:t> en h</a:t>
            </a:r>
            <a:r>
              <a:rPr lang="nl-NL" sz="1200" b="0" i="0" kern="1200" dirty="0" smtClean="0">
                <a:solidFill>
                  <a:schemeClr val="tx1"/>
                </a:solidFill>
                <a:effectLst/>
                <a:latin typeface="+mn-lt"/>
                <a:ea typeface="+mn-ea"/>
                <a:cs typeface="+mn-cs"/>
              </a:rPr>
              <a:t>elpt ons bij de communicatie rondom OV-fiets innovaties.</a:t>
            </a:r>
            <a:r>
              <a:rPr lang="nl-NL" sz="1200" b="0" i="0" kern="1200" baseline="0" dirty="0" smtClean="0">
                <a:solidFill>
                  <a:schemeClr val="tx1"/>
                </a:solidFill>
                <a:effectLst/>
                <a:latin typeface="+mn-lt"/>
                <a:ea typeface="+mn-ea"/>
                <a:cs typeface="+mn-cs"/>
              </a:rPr>
              <a:t> </a:t>
            </a:r>
            <a:r>
              <a:rPr lang="nl-NL" sz="1200" b="0" i="0" kern="1200" dirty="0" smtClean="0">
                <a:solidFill>
                  <a:schemeClr val="tx1"/>
                </a:solidFill>
                <a:effectLst/>
                <a:latin typeface="+mn-lt"/>
                <a:ea typeface="+mn-ea"/>
                <a:cs typeface="+mn-cs"/>
              </a:rPr>
              <a:t> </a:t>
            </a:r>
          </a:p>
          <a:p>
            <a:pPr rtl="0" fontAlgn="base"/>
            <a:endParaRPr lang="nl-NL" sz="1200" b="0" i="0" kern="1200" dirty="0" smtClean="0">
              <a:solidFill>
                <a:schemeClr val="tx1"/>
              </a:solidFill>
              <a:effectLst/>
              <a:latin typeface="+mn-lt"/>
              <a:ea typeface="+mn-ea"/>
              <a:cs typeface="+mn-cs"/>
            </a:endParaRPr>
          </a:p>
          <a:p>
            <a:pPr rtl="0" fontAlgn="base"/>
            <a:r>
              <a:rPr lang="nl-NL" sz="1200" b="0" i="0" kern="1200" dirty="0" smtClean="0">
                <a:solidFill>
                  <a:schemeClr val="tx1"/>
                </a:solidFill>
                <a:effectLst/>
                <a:latin typeface="+mn-lt"/>
                <a:ea typeface="+mn-ea"/>
                <a:cs typeface="+mn-cs"/>
              </a:rPr>
              <a:t>4. O</a:t>
            </a:r>
            <a:r>
              <a:rPr lang="nl-NL" sz="1200" b="0" i="0" kern="1200" baseline="0" dirty="0" smtClean="0">
                <a:solidFill>
                  <a:schemeClr val="tx1"/>
                </a:solidFill>
                <a:effectLst/>
                <a:latin typeface="+mn-lt"/>
                <a:ea typeface="+mn-ea"/>
                <a:cs typeface="+mn-cs"/>
              </a:rPr>
              <a:t>m de OV-fietsen die wij in onze vloot hebben te beheren maken wij gebruik van een zelf ontwikkeld transactieplatform genaamd </a:t>
            </a:r>
            <a:r>
              <a:rPr lang="nl-NL" sz="1200" b="0" i="0" kern="1200" dirty="0" smtClean="0">
                <a:solidFill>
                  <a:schemeClr val="tx1"/>
                </a:solidFill>
                <a:effectLst/>
                <a:latin typeface="+mn-lt"/>
                <a:ea typeface="+mn-ea"/>
                <a:cs typeface="+mn-cs"/>
              </a:rPr>
              <a:t>Frame. In Frame staan</a:t>
            </a:r>
            <a:r>
              <a:rPr lang="nl-NL" sz="1200" b="0" i="0" kern="1200" baseline="0" dirty="0" smtClean="0">
                <a:solidFill>
                  <a:schemeClr val="tx1"/>
                </a:solidFill>
                <a:effectLst/>
                <a:latin typeface="+mn-lt"/>
                <a:ea typeface="+mn-ea"/>
                <a:cs typeface="+mn-cs"/>
              </a:rPr>
              <a:t> alle OV-fietsen en alle uitgiftepunten weergegeven. Met één druk op de knop weten wij dankzij Frame precies hoeveel beschikbare fietsen bijv. op Amsterdam Centraal aanwezig zijn, hoeveel er verhuurd zijn of hoeveel er in reparatie staan. Aan de hand van deze stuurmiddelen kunnen wij gerichte vervolgacties uitzetten om de beschikbaarheid van de OV-fiets zo hoog mogelijk te houden.  De medewerkers op de werkvloer gebruiken sinds kort handscanners met daarop de </a:t>
            </a:r>
            <a:r>
              <a:rPr lang="nl-NL" sz="1200" b="0" i="0" kern="1200" baseline="0" dirty="0" err="1" smtClean="0">
                <a:solidFill>
                  <a:schemeClr val="tx1"/>
                </a:solidFill>
                <a:effectLst/>
                <a:latin typeface="+mn-lt"/>
                <a:ea typeface="+mn-ea"/>
                <a:cs typeface="+mn-cs"/>
              </a:rPr>
              <a:t>LockIT</a:t>
            </a:r>
            <a:r>
              <a:rPr lang="nl-NL" sz="1200" b="0" i="0" kern="1200" baseline="0" dirty="0" smtClean="0">
                <a:solidFill>
                  <a:schemeClr val="tx1"/>
                </a:solidFill>
                <a:effectLst/>
                <a:latin typeface="+mn-lt"/>
                <a:ea typeface="+mn-ea"/>
                <a:cs typeface="+mn-cs"/>
              </a:rPr>
              <a:t> app, waar zij alle werkzaamheden mee registreren. Frame </a:t>
            </a:r>
            <a:r>
              <a:rPr lang="nl-NL" sz="1200" b="0" i="0" kern="1200" baseline="0" dirty="0" err="1" smtClean="0">
                <a:solidFill>
                  <a:schemeClr val="tx1"/>
                </a:solidFill>
                <a:effectLst/>
                <a:latin typeface="+mn-lt"/>
                <a:ea typeface="+mn-ea"/>
                <a:cs typeface="+mn-cs"/>
              </a:rPr>
              <a:t>back-end</a:t>
            </a:r>
            <a:r>
              <a:rPr lang="nl-NL" sz="1200" b="0" i="0" kern="1200" baseline="0" dirty="0" smtClean="0">
                <a:solidFill>
                  <a:schemeClr val="tx1"/>
                </a:solidFill>
                <a:effectLst/>
                <a:latin typeface="+mn-lt"/>
                <a:ea typeface="+mn-ea"/>
                <a:cs typeface="+mn-cs"/>
              </a:rPr>
              <a:t>, </a:t>
            </a:r>
            <a:r>
              <a:rPr lang="nl-NL" sz="1200" b="0" i="0" kern="1200" baseline="0" dirty="0" err="1" smtClean="0">
                <a:solidFill>
                  <a:schemeClr val="tx1"/>
                </a:solidFill>
                <a:effectLst/>
                <a:latin typeface="+mn-lt"/>
                <a:ea typeface="+mn-ea"/>
                <a:cs typeface="+mn-cs"/>
              </a:rPr>
              <a:t>LockIT</a:t>
            </a:r>
            <a:r>
              <a:rPr lang="nl-NL" sz="1200" b="0" i="0" kern="1200" baseline="0" dirty="0" smtClean="0">
                <a:solidFill>
                  <a:schemeClr val="tx1"/>
                </a:solidFill>
                <a:effectLst/>
                <a:latin typeface="+mn-lt"/>
                <a:ea typeface="+mn-ea"/>
                <a:cs typeface="+mn-cs"/>
              </a:rPr>
              <a:t> front-end. </a:t>
            </a:r>
          </a:p>
          <a:p>
            <a:pPr rtl="0" fontAlgn="base"/>
            <a:r>
              <a:rPr lang="nl-NL" sz="1200" b="0" i="0" kern="1200" dirty="0" smtClean="0">
                <a:solidFill>
                  <a:schemeClr val="tx1"/>
                </a:solidFill>
                <a:effectLst/>
                <a:latin typeface="+mn-lt"/>
                <a:ea typeface="+mn-ea"/>
                <a:cs typeface="+mn-cs"/>
              </a:rPr>
              <a:t> </a:t>
            </a:r>
          </a:p>
          <a:p>
            <a:endParaRPr lang="nl-NL" dirty="0"/>
          </a:p>
        </p:txBody>
      </p:sp>
      <p:sp>
        <p:nvSpPr>
          <p:cNvPr id="4" name="Tijdelijke aanduiding voor koptekst 3"/>
          <p:cNvSpPr>
            <a:spLocks noGrp="1"/>
          </p:cNvSpPr>
          <p:nvPr>
            <p:ph type="hdr" sz="quarter" idx="10"/>
          </p:nvPr>
        </p:nvSpPr>
        <p:spPr/>
        <p:txBody>
          <a:bodyPr/>
          <a:lstStyle/>
          <a:p>
            <a:endParaRPr lang="nl-NL" dirty="0"/>
          </a:p>
        </p:txBody>
      </p:sp>
      <p:sp>
        <p:nvSpPr>
          <p:cNvPr id="5" name="Tijdelijke aanduiding voor datum 4"/>
          <p:cNvSpPr>
            <a:spLocks noGrp="1"/>
          </p:cNvSpPr>
          <p:nvPr>
            <p:ph type="dt" idx="11"/>
          </p:nvPr>
        </p:nvSpPr>
        <p:spPr/>
        <p:txBody>
          <a:bodyPr/>
          <a:lstStyle/>
          <a:p>
            <a:r>
              <a:rPr lang="nl-NL" smtClean="0"/>
              <a:t>6 april 2021</a:t>
            </a:r>
            <a:endParaRPr lang="nl-NL" dirty="0"/>
          </a:p>
        </p:txBody>
      </p:sp>
      <p:sp>
        <p:nvSpPr>
          <p:cNvPr id="6" name="Tijdelijke aanduiding voor voettekst 5"/>
          <p:cNvSpPr>
            <a:spLocks noGrp="1"/>
          </p:cNvSpPr>
          <p:nvPr>
            <p:ph type="ftr" sz="quarter" idx="12"/>
          </p:nvPr>
        </p:nvSpPr>
        <p:spPr/>
        <p:txBody>
          <a:bodyPr/>
          <a:lstStyle/>
          <a:p>
            <a:r>
              <a:rPr lang="nl-NL" smtClean="0"/>
              <a:t>Mobility as a service: Deur tot deur met de NS</a:t>
            </a:r>
            <a:endParaRPr lang="nl-NL" dirty="0"/>
          </a:p>
        </p:txBody>
      </p:sp>
      <p:sp>
        <p:nvSpPr>
          <p:cNvPr id="7" name="Tijdelijke aanduiding voor dianummer 6"/>
          <p:cNvSpPr>
            <a:spLocks noGrp="1"/>
          </p:cNvSpPr>
          <p:nvPr>
            <p:ph type="sldNum" sz="quarter" idx="13"/>
          </p:nvPr>
        </p:nvSpPr>
        <p:spPr/>
        <p:txBody>
          <a:bodyPr/>
          <a:lstStyle/>
          <a:p>
            <a:fld id="{3956F938-192C-4562-AF91-4BD6009E97D6}" type="slidenum">
              <a:rPr lang="nl-NL" smtClean="0"/>
              <a:t>6</a:t>
            </a:fld>
            <a:endParaRPr lang="nl-NL" dirty="0"/>
          </a:p>
        </p:txBody>
      </p:sp>
    </p:spTree>
    <p:extLst>
      <p:ext uri="{BB962C8B-B14F-4D97-AF65-F5344CB8AC3E}">
        <p14:creationId xmlns:p14="http://schemas.microsoft.com/office/powerpoint/2010/main" val="3422741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baseline="0" dirty="0" smtClean="0"/>
              <a:t>Zoals zojuist aangegeven is het slimme slot een grote recente innovatie. In dit plaatje kan je zien hoe dit precies in z’n werk gaat. Het gebruik van het slimme slot biedt een positieve bijdrage aan de customer </a:t>
            </a:r>
            <a:r>
              <a:rPr lang="nl-NL" baseline="0" dirty="0" err="1" smtClean="0"/>
              <a:t>journey</a:t>
            </a:r>
            <a:r>
              <a:rPr lang="nl-NL" baseline="0" dirty="0" smtClean="0"/>
              <a:t> van de reiziger, maar ook voor NS biedt dit vele voordelen. Het voordeel van dit “slimme” slot is namelijk dat dit ook een belangrijke stap is richting data gedreven werken. Zo zitten er verschillende sensoren in die bijv. het aantal omwentelingen van het wiel registreren. Later in deze presentatie zal ik toelichten hoe dit van toepassing gaat zijn in de ontwikkeling van het beheer &amp; onderhoud van de OV-fiets. </a:t>
            </a:r>
          </a:p>
          <a:p>
            <a:endParaRPr lang="nl-NL" dirty="0"/>
          </a:p>
        </p:txBody>
      </p:sp>
      <p:sp>
        <p:nvSpPr>
          <p:cNvPr id="4" name="Tijdelijke aanduiding voor koptekst 3"/>
          <p:cNvSpPr>
            <a:spLocks noGrp="1"/>
          </p:cNvSpPr>
          <p:nvPr>
            <p:ph type="hdr" sz="quarter" idx="10"/>
          </p:nvPr>
        </p:nvSpPr>
        <p:spPr/>
        <p:txBody>
          <a:bodyPr/>
          <a:lstStyle/>
          <a:p>
            <a:endParaRPr lang="nl-NL" dirty="0"/>
          </a:p>
        </p:txBody>
      </p:sp>
      <p:sp>
        <p:nvSpPr>
          <p:cNvPr id="5" name="Tijdelijke aanduiding voor datum 4"/>
          <p:cNvSpPr>
            <a:spLocks noGrp="1"/>
          </p:cNvSpPr>
          <p:nvPr>
            <p:ph type="dt" idx="11"/>
          </p:nvPr>
        </p:nvSpPr>
        <p:spPr/>
        <p:txBody>
          <a:bodyPr/>
          <a:lstStyle/>
          <a:p>
            <a:r>
              <a:rPr lang="nl-NL" smtClean="0"/>
              <a:t>6 april 2021</a:t>
            </a:r>
            <a:endParaRPr lang="nl-NL" dirty="0"/>
          </a:p>
        </p:txBody>
      </p:sp>
      <p:sp>
        <p:nvSpPr>
          <p:cNvPr id="6" name="Tijdelijke aanduiding voor voettekst 5"/>
          <p:cNvSpPr>
            <a:spLocks noGrp="1"/>
          </p:cNvSpPr>
          <p:nvPr>
            <p:ph type="ftr" sz="quarter" idx="12"/>
          </p:nvPr>
        </p:nvSpPr>
        <p:spPr/>
        <p:txBody>
          <a:bodyPr/>
          <a:lstStyle/>
          <a:p>
            <a:r>
              <a:rPr lang="nl-NL" smtClean="0"/>
              <a:t>Mobility as a service: Deur tot deur met de NS</a:t>
            </a:r>
            <a:endParaRPr lang="nl-NL" dirty="0"/>
          </a:p>
        </p:txBody>
      </p:sp>
      <p:sp>
        <p:nvSpPr>
          <p:cNvPr id="7" name="Tijdelijke aanduiding voor dianummer 6"/>
          <p:cNvSpPr>
            <a:spLocks noGrp="1"/>
          </p:cNvSpPr>
          <p:nvPr>
            <p:ph type="sldNum" sz="quarter" idx="13"/>
          </p:nvPr>
        </p:nvSpPr>
        <p:spPr/>
        <p:txBody>
          <a:bodyPr/>
          <a:lstStyle/>
          <a:p>
            <a:fld id="{3956F938-192C-4562-AF91-4BD6009E97D6}" type="slidenum">
              <a:rPr lang="nl-NL" smtClean="0"/>
              <a:t>7</a:t>
            </a:fld>
            <a:endParaRPr lang="nl-NL" dirty="0"/>
          </a:p>
        </p:txBody>
      </p:sp>
    </p:spTree>
    <p:extLst>
      <p:ext uri="{BB962C8B-B14F-4D97-AF65-F5344CB8AC3E}">
        <p14:creationId xmlns:p14="http://schemas.microsoft.com/office/powerpoint/2010/main" val="31730423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Persoonlijk</a:t>
            </a:r>
            <a:r>
              <a:rPr lang="nl-NL" baseline="0" dirty="0" smtClean="0"/>
              <a:t> schrik ik een beetje als ik beelden zoals deze zie. Wie kan het zich nog herinneren, die drukke/benauwde treinen of het zoeken naar dat ene beschikbare plekje in de fietsenstalling bij het station. </a:t>
            </a:r>
          </a:p>
          <a:p>
            <a:r>
              <a:rPr lang="nl-NL" baseline="0" dirty="0" smtClean="0"/>
              <a:t>Helaas kwam toen Corona, waardoor de wereld er voor iedereen ineens heel anders uit zag, zo ook voor NS en de OV-fiets.</a:t>
            </a:r>
            <a:endParaRPr lang="nl-NL" dirty="0"/>
          </a:p>
        </p:txBody>
      </p:sp>
      <p:sp>
        <p:nvSpPr>
          <p:cNvPr id="4" name="Tijdelijke aanduiding voor koptekst 3"/>
          <p:cNvSpPr>
            <a:spLocks noGrp="1"/>
          </p:cNvSpPr>
          <p:nvPr>
            <p:ph type="hdr" sz="quarter" idx="10"/>
          </p:nvPr>
        </p:nvSpPr>
        <p:spPr/>
        <p:txBody>
          <a:bodyPr/>
          <a:lstStyle/>
          <a:p>
            <a:endParaRPr lang="nl-NL" dirty="0"/>
          </a:p>
        </p:txBody>
      </p:sp>
      <p:sp>
        <p:nvSpPr>
          <p:cNvPr id="5" name="Tijdelijke aanduiding voor datum 4"/>
          <p:cNvSpPr>
            <a:spLocks noGrp="1"/>
          </p:cNvSpPr>
          <p:nvPr>
            <p:ph type="dt" idx="11"/>
          </p:nvPr>
        </p:nvSpPr>
        <p:spPr/>
        <p:txBody>
          <a:bodyPr/>
          <a:lstStyle/>
          <a:p>
            <a:r>
              <a:rPr lang="nl-NL" smtClean="0"/>
              <a:t>6 april 2021</a:t>
            </a:r>
            <a:endParaRPr lang="nl-NL" dirty="0"/>
          </a:p>
        </p:txBody>
      </p:sp>
      <p:sp>
        <p:nvSpPr>
          <p:cNvPr id="6" name="Tijdelijke aanduiding voor voettekst 5"/>
          <p:cNvSpPr>
            <a:spLocks noGrp="1"/>
          </p:cNvSpPr>
          <p:nvPr>
            <p:ph type="ftr" sz="quarter" idx="12"/>
          </p:nvPr>
        </p:nvSpPr>
        <p:spPr/>
        <p:txBody>
          <a:bodyPr/>
          <a:lstStyle/>
          <a:p>
            <a:r>
              <a:rPr lang="nl-NL" smtClean="0"/>
              <a:t>Mobility as a service: Deur tot deur met de NS</a:t>
            </a:r>
            <a:endParaRPr lang="nl-NL" dirty="0"/>
          </a:p>
        </p:txBody>
      </p:sp>
      <p:sp>
        <p:nvSpPr>
          <p:cNvPr id="7" name="Tijdelijke aanduiding voor dianummer 6"/>
          <p:cNvSpPr>
            <a:spLocks noGrp="1"/>
          </p:cNvSpPr>
          <p:nvPr>
            <p:ph type="sldNum" sz="quarter" idx="13"/>
          </p:nvPr>
        </p:nvSpPr>
        <p:spPr/>
        <p:txBody>
          <a:bodyPr/>
          <a:lstStyle/>
          <a:p>
            <a:fld id="{3956F938-192C-4562-AF91-4BD6009E97D6}" type="slidenum">
              <a:rPr lang="nl-NL" smtClean="0"/>
              <a:t>8</a:t>
            </a:fld>
            <a:endParaRPr lang="nl-NL" dirty="0"/>
          </a:p>
        </p:txBody>
      </p:sp>
    </p:spTree>
    <p:extLst>
      <p:ext uri="{BB962C8B-B14F-4D97-AF65-F5344CB8AC3E}">
        <p14:creationId xmlns:p14="http://schemas.microsoft.com/office/powerpoint/2010/main" val="31131763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smtClean="0"/>
              <a:t>Waar</a:t>
            </a:r>
            <a:r>
              <a:rPr lang="nl-NL" baseline="0" dirty="0" smtClean="0"/>
              <a:t> het eerder rond het spitsuur haast vechten om een beschikbare fiets was, is dit het beeld nu, veel OV-fietsen blijven in de stalling staan.</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nl-NL" dirty="0" smtClean="0"/>
              <a:t>Aantal OV-fiets ritten</a:t>
            </a:r>
            <a:r>
              <a:rPr lang="nl-NL" baseline="0" dirty="0" smtClean="0"/>
              <a:t> gedaald naar 3 miljoen in 2020, waar deze bijna 5,3 miljoen waren in 2019. Dit is een daling van 40% t.o.v. 2019 en tevens de eerste daling in het gebruik van de OV-fiets sinds de oprichting in 2003. </a:t>
            </a:r>
            <a:endParaRPr lang="nl-NL"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nl-NL" dirty="0" smtClean="0"/>
              <a:t>Ondanks dat het om een forse daling gaat, daalt het gebruik minder hard dan het aantal treinreizigers. NS vervoerde in 2020 namelijk 55% minder reizigers. Redenen zijn wij aan</a:t>
            </a:r>
            <a:r>
              <a:rPr lang="nl-NL" baseline="0" dirty="0" smtClean="0"/>
              <a:t> het onderzoeken, maar wat ons in ieder geval opvalt is dat men nu sneller genegen is om als individu de OV-fiets te pakken om van A naar B te komen, dan bijvoorbeeld in een bus, tram of trein te gaan zitten.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nl-NL" baseline="0" dirty="0" smtClean="0"/>
              <a:t>Dus ondanks de impact van Corona, blijft het zaak om de logistieke processen achter de OV-fiets goed op orde te hebben. En elk nadeel heeft ook z’n voordeel; als gevolg van Corona heeft dit ons ook een klein beetje ademruimte gegeven om wijzigingen in de beheer &amp; onderhoud processen door te voeren, zonder dat de reiziger hier iets van heeft gemerkt. </a:t>
            </a:r>
            <a:endParaRPr lang="nl-NL" dirty="0"/>
          </a:p>
        </p:txBody>
      </p:sp>
      <p:sp>
        <p:nvSpPr>
          <p:cNvPr id="4" name="Tijdelijke aanduiding voor koptekst 3"/>
          <p:cNvSpPr>
            <a:spLocks noGrp="1"/>
          </p:cNvSpPr>
          <p:nvPr>
            <p:ph type="hdr" sz="quarter" idx="10"/>
          </p:nvPr>
        </p:nvSpPr>
        <p:spPr/>
        <p:txBody>
          <a:bodyPr/>
          <a:lstStyle/>
          <a:p>
            <a:endParaRPr lang="nl-NL" dirty="0"/>
          </a:p>
        </p:txBody>
      </p:sp>
      <p:sp>
        <p:nvSpPr>
          <p:cNvPr id="5" name="Tijdelijke aanduiding voor datum 4"/>
          <p:cNvSpPr>
            <a:spLocks noGrp="1"/>
          </p:cNvSpPr>
          <p:nvPr>
            <p:ph type="dt" idx="11"/>
          </p:nvPr>
        </p:nvSpPr>
        <p:spPr/>
        <p:txBody>
          <a:bodyPr/>
          <a:lstStyle/>
          <a:p>
            <a:r>
              <a:rPr lang="nl-NL" smtClean="0"/>
              <a:t>6 april 2021</a:t>
            </a:r>
            <a:endParaRPr lang="nl-NL" dirty="0"/>
          </a:p>
        </p:txBody>
      </p:sp>
      <p:sp>
        <p:nvSpPr>
          <p:cNvPr id="6" name="Tijdelijke aanduiding voor voettekst 5"/>
          <p:cNvSpPr>
            <a:spLocks noGrp="1"/>
          </p:cNvSpPr>
          <p:nvPr>
            <p:ph type="ftr" sz="quarter" idx="12"/>
          </p:nvPr>
        </p:nvSpPr>
        <p:spPr/>
        <p:txBody>
          <a:bodyPr/>
          <a:lstStyle/>
          <a:p>
            <a:r>
              <a:rPr lang="nl-NL" smtClean="0"/>
              <a:t>Mobility as a service: Deur tot deur met de NS</a:t>
            </a:r>
            <a:endParaRPr lang="nl-NL" dirty="0"/>
          </a:p>
        </p:txBody>
      </p:sp>
      <p:sp>
        <p:nvSpPr>
          <p:cNvPr id="7" name="Tijdelijke aanduiding voor dianummer 6"/>
          <p:cNvSpPr>
            <a:spLocks noGrp="1"/>
          </p:cNvSpPr>
          <p:nvPr>
            <p:ph type="sldNum" sz="quarter" idx="13"/>
          </p:nvPr>
        </p:nvSpPr>
        <p:spPr/>
        <p:txBody>
          <a:bodyPr/>
          <a:lstStyle/>
          <a:p>
            <a:fld id="{3956F938-192C-4562-AF91-4BD6009E97D6}" type="slidenum">
              <a:rPr lang="nl-NL" smtClean="0"/>
              <a:t>9</a:t>
            </a:fld>
            <a:endParaRPr lang="nl-NL" dirty="0"/>
          </a:p>
        </p:txBody>
      </p:sp>
    </p:spTree>
    <p:extLst>
      <p:ext uri="{BB962C8B-B14F-4D97-AF65-F5344CB8AC3E}">
        <p14:creationId xmlns:p14="http://schemas.microsoft.com/office/powerpoint/2010/main" val="8801869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Clr>
                <a:srgbClr val="FFC000"/>
              </a:buClr>
              <a:buNone/>
            </a:pPr>
            <a:r>
              <a:rPr lang="nl-NL" sz="1200" dirty="0" smtClean="0"/>
              <a:t>Een OV-fiets moet ook onderhouden of gerepareerd</a:t>
            </a:r>
            <a:r>
              <a:rPr lang="nl-NL" sz="1200" baseline="0" dirty="0" smtClean="0"/>
              <a:t> worden. </a:t>
            </a:r>
            <a:r>
              <a:rPr lang="nl-NL" sz="1200" dirty="0" smtClean="0"/>
              <a:t>Toen we met de eerste OV-fietsen begonnen</a:t>
            </a:r>
            <a:r>
              <a:rPr lang="nl-NL" sz="1200" baseline="0" dirty="0" smtClean="0"/>
              <a:t> was het heel logisch om bij onze samenwerkingspartner in reclame zuilen e.d. te vragen of zij toevallig ook een OV-fiets van A naar B konden verplaatsen voor bijv. reparatie of verplaatsing t.b.v. vergroten beschikbaarheid op een specifieke locatie. Dit begon heel kleinschalig, echter is dit steeds verder doorgegroeid, net zoals het aantal OV-fiets ritten. Eigenlijk kunnen we wel stellen dat we uit ons jasje zijn gegroeid als gevolg van het succes van de OV-fiets, waar ook onze samenwerkingspartner de gevolgen van heeft ondervonden. De situatie afgelopen jaar was dat het grootste gedeelte van het onderhoud aan de OV-fiets is uitbesteedt, waar de samenwerkingspartner 5 loodsen verspreid door het land voor heeft ingericht. Zij bezochten1x in de 2 weken een OV-fiets uitgiftepunt. Daarnaast hebben we 25 bemenste stallingen waar een Fiets &amp; Service winkel bij zit. Hier kunnen particuliere klanten hun fiets ter reparatie brengen, maar wordt ook het onderhoud van de OV-fietsen op die locatie aanwezig gepleegd. Het onderhoud dat aan de OV-fietsen wordt gepleegd is hier voornamelijk </a:t>
            </a:r>
            <a:r>
              <a:rPr lang="nl-NL" sz="1200" baseline="0" dirty="0" err="1" smtClean="0"/>
              <a:t>re-actief</a:t>
            </a:r>
            <a:r>
              <a:rPr lang="nl-NL" sz="1200" baseline="0" dirty="0" smtClean="0"/>
              <a:t> ingericht, men acteert op basis van defect meldingen van reizigers.</a:t>
            </a:r>
            <a:endParaRPr lang="nl-NL" sz="1200" dirty="0" smtClean="0"/>
          </a:p>
          <a:p>
            <a:pPr marL="0" indent="0">
              <a:buClr>
                <a:srgbClr val="FFC000"/>
              </a:buClr>
              <a:buNone/>
            </a:pPr>
            <a:endParaRPr lang="nl-NL" sz="1200" dirty="0" smtClean="0"/>
          </a:p>
          <a:p>
            <a:endParaRPr lang="nl-NL" dirty="0"/>
          </a:p>
        </p:txBody>
      </p:sp>
      <p:sp>
        <p:nvSpPr>
          <p:cNvPr id="4" name="Tijdelijke aanduiding voor koptekst 3"/>
          <p:cNvSpPr>
            <a:spLocks noGrp="1"/>
          </p:cNvSpPr>
          <p:nvPr>
            <p:ph type="hdr" sz="quarter" idx="10"/>
          </p:nvPr>
        </p:nvSpPr>
        <p:spPr/>
        <p:txBody>
          <a:bodyPr/>
          <a:lstStyle/>
          <a:p>
            <a:endParaRPr lang="nl-NL" dirty="0"/>
          </a:p>
        </p:txBody>
      </p:sp>
      <p:sp>
        <p:nvSpPr>
          <p:cNvPr id="5" name="Tijdelijke aanduiding voor datum 4"/>
          <p:cNvSpPr>
            <a:spLocks noGrp="1"/>
          </p:cNvSpPr>
          <p:nvPr>
            <p:ph type="dt" idx="11"/>
          </p:nvPr>
        </p:nvSpPr>
        <p:spPr/>
        <p:txBody>
          <a:bodyPr/>
          <a:lstStyle/>
          <a:p>
            <a:r>
              <a:rPr lang="nl-NL" smtClean="0"/>
              <a:t>6 april 2021</a:t>
            </a:r>
            <a:endParaRPr lang="nl-NL" dirty="0"/>
          </a:p>
        </p:txBody>
      </p:sp>
      <p:sp>
        <p:nvSpPr>
          <p:cNvPr id="6" name="Tijdelijke aanduiding voor voettekst 5"/>
          <p:cNvSpPr>
            <a:spLocks noGrp="1"/>
          </p:cNvSpPr>
          <p:nvPr>
            <p:ph type="ftr" sz="quarter" idx="12"/>
          </p:nvPr>
        </p:nvSpPr>
        <p:spPr/>
        <p:txBody>
          <a:bodyPr/>
          <a:lstStyle/>
          <a:p>
            <a:r>
              <a:rPr lang="nl-NL" smtClean="0"/>
              <a:t>Mobility as a service: Deur tot deur met de NS</a:t>
            </a:r>
            <a:endParaRPr lang="nl-NL" dirty="0"/>
          </a:p>
        </p:txBody>
      </p:sp>
      <p:sp>
        <p:nvSpPr>
          <p:cNvPr id="7" name="Tijdelijke aanduiding voor dianummer 6"/>
          <p:cNvSpPr>
            <a:spLocks noGrp="1"/>
          </p:cNvSpPr>
          <p:nvPr>
            <p:ph type="sldNum" sz="quarter" idx="13"/>
          </p:nvPr>
        </p:nvSpPr>
        <p:spPr/>
        <p:txBody>
          <a:bodyPr/>
          <a:lstStyle/>
          <a:p>
            <a:fld id="{3956F938-192C-4562-AF91-4BD6009E97D6}" type="slidenum">
              <a:rPr lang="nl-NL" smtClean="0"/>
              <a:t>11</a:t>
            </a:fld>
            <a:endParaRPr lang="nl-NL" dirty="0"/>
          </a:p>
        </p:txBody>
      </p:sp>
    </p:spTree>
    <p:extLst>
      <p:ext uri="{BB962C8B-B14F-4D97-AF65-F5344CB8AC3E}">
        <p14:creationId xmlns:p14="http://schemas.microsoft.com/office/powerpoint/2010/main" val="19093636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De gevolgen</a:t>
            </a:r>
            <a:r>
              <a:rPr lang="nl-NL" baseline="0" dirty="0" smtClean="0"/>
              <a:t> van deze inrichting van dit kernproces van OV-fiets zijn dat; </a:t>
            </a:r>
          </a:p>
          <a:p>
            <a:pPr marL="171450" indent="-171450">
              <a:buFontTx/>
              <a:buChar char="-"/>
            </a:pPr>
            <a:r>
              <a:rPr lang="nl-NL" baseline="0" dirty="0" smtClean="0"/>
              <a:t>De onderhoudskosten per rit stijgen de afgelopen paar jaar</a:t>
            </a:r>
          </a:p>
          <a:p>
            <a:pPr marL="171450" indent="-171450">
              <a:buFontTx/>
              <a:buChar char="-"/>
            </a:pPr>
            <a:r>
              <a:rPr lang="nl-NL" baseline="0" dirty="0" smtClean="0"/>
              <a:t>De inrichting van de processen leidt te vaak tot nee- verkoop voor reizigers, geen optimale bezetting</a:t>
            </a:r>
          </a:p>
          <a:p>
            <a:pPr marL="171450" indent="-171450">
              <a:buFontTx/>
              <a:buChar char="-"/>
            </a:pPr>
            <a:r>
              <a:rPr lang="nl-NL" baseline="0" dirty="0" smtClean="0"/>
              <a:t>Het aantal OV-fietsen met een defect die wel wordt verhuurd is te hoog, als gevolg van het overdag bezoeken i.p.v. ‘s avonds</a:t>
            </a:r>
          </a:p>
          <a:p>
            <a:pPr marL="171450" indent="-171450">
              <a:buFontTx/>
              <a:buChar char="-"/>
            </a:pPr>
            <a:r>
              <a:rPr lang="nl-NL" baseline="0" dirty="0" smtClean="0"/>
              <a:t>Onnodig complex en daardoor lastig om innovaties door te voeren</a:t>
            </a:r>
          </a:p>
          <a:p>
            <a:pPr marL="171450" indent="-171450">
              <a:buFontTx/>
              <a:buChar char="-"/>
            </a:pPr>
            <a:endParaRPr lang="nl-NL" baseline="0" dirty="0" smtClean="0"/>
          </a:p>
        </p:txBody>
      </p:sp>
      <p:sp>
        <p:nvSpPr>
          <p:cNvPr id="4" name="Tijdelijke aanduiding voor koptekst 3"/>
          <p:cNvSpPr>
            <a:spLocks noGrp="1"/>
          </p:cNvSpPr>
          <p:nvPr>
            <p:ph type="hdr" sz="quarter" idx="10"/>
          </p:nvPr>
        </p:nvSpPr>
        <p:spPr/>
        <p:txBody>
          <a:bodyPr/>
          <a:lstStyle/>
          <a:p>
            <a:endParaRPr lang="nl-NL" dirty="0"/>
          </a:p>
        </p:txBody>
      </p:sp>
      <p:sp>
        <p:nvSpPr>
          <p:cNvPr id="5" name="Tijdelijke aanduiding voor datum 4"/>
          <p:cNvSpPr>
            <a:spLocks noGrp="1"/>
          </p:cNvSpPr>
          <p:nvPr>
            <p:ph type="dt" idx="11"/>
          </p:nvPr>
        </p:nvSpPr>
        <p:spPr/>
        <p:txBody>
          <a:bodyPr/>
          <a:lstStyle/>
          <a:p>
            <a:r>
              <a:rPr lang="nl-NL" smtClean="0"/>
              <a:t>6 april 2021</a:t>
            </a:r>
            <a:endParaRPr lang="nl-NL" dirty="0"/>
          </a:p>
        </p:txBody>
      </p:sp>
      <p:sp>
        <p:nvSpPr>
          <p:cNvPr id="6" name="Tijdelijke aanduiding voor voettekst 5"/>
          <p:cNvSpPr>
            <a:spLocks noGrp="1"/>
          </p:cNvSpPr>
          <p:nvPr>
            <p:ph type="ftr" sz="quarter" idx="12"/>
          </p:nvPr>
        </p:nvSpPr>
        <p:spPr/>
        <p:txBody>
          <a:bodyPr/>
          <a:lstStyle/>
          <a:p>
            <a:r>
              <a:rPr lang="nl-NL" smtClean="0"/>
              <a:t>Mobility as a service: Deur tot deur met de NS</a:t>
            </a:r>
            <a:endParaRPr lang="nl-NL" dirty="0"/>
          </a:p>
        </p:txBody>
      </p:sp>
      <p:sp>
        <p:nvSpPr>
          <p:cNvPr id="7" name="Tijdelijke aanduiding voor dianummer 6"/>
          <p:cNvSpPr>
            <a:spLocks noGrp="1"/>
          </p:cNvSpPr>
          <p:nvPr>
            <p:ph type="sldNum" sz="quarter" idx="13"/>
          </p:nvPr>
        </p:nvSpPr>
        <p:spPr/>
        <p:txBody>
          <a:bodyPr/>
          <a:lstStyle/>
          <a:p>
            <a:fld id="{3956F938-192C-4562-AF91-4BD6009E97D6}" type="slidenum">
              <a:rPr lang="nl-NL" smtClean="0"/>
              <a:t>12</a:t>
            </a:fld>
            <a:endParaRPr lang="nl-NL" dirty="0"/>
          </a:p>
        </p:txBody>
      </p:sp>
    </p:spTree>
    <p:extLst>
      <p:ext uri="{BB962C8B-B14F-4D97-AF65-F5344CB8AC3E}">
        <p14:creationId xmlns:p14="http://schemas.microsoft.com/office/powerpoint/2010/main" val="7299292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Door de negatieve gevolgen van de</a:t>
            </a:r>
            <a:r>
              <a:rPr lang="nl-NL" baseline="0" dirty="0" smtClean="0"/>
              <a:t> vorige slide zijn wij nagaan denken over de volgende vraag.</a:t>
            </a:r>
            <a:endParaRPr lang="nl-NL" dirty="0"/>
          </a:p>
        </p:txBody>
      </p:sp>
      <p:sp>
        <p:nvSpPr>
          <p:cNvPr id="4" name="Tijdelijke aanduiding voor koptekst 3"/>
          <p:cNvSpPr>
            <a:spLocks noGrp="1"/>
          </p:cNvSpPr>
          <p:nvPr>
            <p:ph type="hdr" sz="quarter" idx="10"/>
          </p:nvPr>
        </p:nvSpPr>
        <p:spPr/>
        <p:txBody>
          <a:bodyPr/>
          <a:lstStyle/>
          <a:p>
            <a:endParaRPr lang="nl-NL" dirty="0"/>
          </a:p>
        </p:txBody>
      </p:sp>
      <p:sp>
        <p:nvSpPr>
          <p:cNvPr id="5" name="Tijdelijke aanduiding voor datum 4"/>
          <p:cNvSpPr>
            <a:spLocks noGrp="1"/>
          </p:cNvSpPr>
          <p:nvPr>
            <p:ph type="dt" idx="11"/>
          </p:nvPr>
        </p:nvSpPr>
        <p:spPr/>
        <p:txBody>
          <a:bodyPr/>
          <a:lstStyle/>
          <a:p>
            <a:r>
              <a:rPr lang="nl-NL" smtClean="0"/>
              <a:t>6 april 2021</a:t>
            </a:r>
            <a:endParaRPr lang="nl-NL" dirty="0"/>
          </a:p>
        </p:txBody>
      </p:sp>
      <p:sp>
        <p:nvSpPr>
          <p:cNvPr id="6" name="Tijdelijke aanduiding voor voettekst 5"/>
          <p:cNvSpPr>
            <a:spLocks noGrp="1"/>
          </p:cNvSpPr>
          <p:nvPr>
            <p:ph type="ftr" sz="quarter" idx="12"/>
          </p:nvPr>
        </p:nvSpPr>
        <p:spPr/>
        <p:txBody>
          <a:bodyPr/>
          <a:lstStyle/>
          <a:p>
            <a:r>
              <a:rPr lang="nl-NL" smtClean="0"/>
              <a:t>Mobility as a service: Deur tot deur met de NS</a:t>
            </a:r>
            <a:endParaRPr lang="nl-NL" dirty="0"/>
          </a:p>
        </p:txBody>
      </p:sp>
      <p:sp>
        <p:nvSpPr>
          <p:cNvPr id="7" name="Tijdelijke aanduiding voor dianummer 6"/>
          <p:cNvSpPr>
            <a:spLocks noGrp="1"/>
          </p:cNvSpPr>
          <p:nvPr>
            <p:ph type="sldNum" sz="quarter" idx="13"/>
          </p:nvPr>
        </p:nvSpPr>
        <p:spPr/>
        <p:txBody>
          <a:bodyPr/>
          <a:lstStyle/>
          <a:p>
            <a:fld id="{3956F938-192C-4562-AF91-4BD6009E97D6}" type="slidenum">
              <a:rPr lang="nl-NL" smtClean="0"/>
              <a:t>13</a:t>
            </a:fld>
            <a:endParaRPr lang="nl-NL" dirty="0"/>
          </a:p>
        </p:txBody>
      </p:sp>
    </p:spTree>
    <p:extLst>
      <p:ext uri="{BB962C8B-B14F-4D97-AF65-F5344CB8AC3E}">
        <p14:creationId xmlns:p14="http://schemas.microsoft.com/office/powerpoint/2010/main" val="22881035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Heeft geleidt tot de volgende toekomstplaat met doelstelling en gewenst resultaat</a:t>
            </a:r>
            <a:endParaRPr lang="nl-NL" dirty="0"/>
          </a:p>
        </p:txBody>
      </p:sp>
      <p:sp>
        <p:nvSpPr>
          <p:cNvPr id="4" name="Tijdelijke aanduiding voor koptekst 3"/>
          <p:cNvSpPr>
            <a:spLocks noGrp="1"/>
          </p:cNvSpPr>
          <p:nvPr>
            <p:ph type="hdr" sz="quarter" idx="10"/>
          </p:nvPr>
        </p:nvSpPr>
        <p:spPr/>
        <p:txBody>
          <a:bodyPr/>
          <a:lstStyle/>
          <a:p>
            <a:endParaRPr lang="nl-NL" dirty="0"/>
          </a:p>
        </p:txBody>
      </p:sp>
      <p:sp>
        <p:nvSpPr>
          <p:cNvPr id="5" name="Tijdelijke aanduiding voor datum 4"/>
          <p:cNvSpPr>
            <a:spLocks noGrp="1"/>
          </p:cNvSpPr>
          <p:nvPr>
            <p:ph type="dt" idx="11"/>
          </p:nvPr>
        </p:nvSpPr>
        <p:spPr/>
        <p:txBody>
          <a:bodyPr/>
          <a:lstStyle/>
          <a:p>
            <a:r>
              <a:rPr lang="nl-NL" smtClean="0"/>
              <a:t>6 april 2021</a:t>
            </a:r>
            <a:endParaRPr lang="nl-NL" dirty="0"/>
          </a:p>
        </p:txBody>
      </p:sp>
      <p:sp>
        <p:nvSpPr>
          <p:cNvPr id="6" name="Tijdelijke aanduiding voor voettekst 5"/>
          <p:cNvSpPr>
            <a:spLocks noGrp="1"/>
          </p:cNvSpPr>
          <p:nvPr>
            <p:ph type="ftr" sz="quarter" idx="12"/>
          </p:nvPr>
        </p:nvSpPr>
        <p:spPr/>
        <p:txBody>
          <a:bodyPr/>
          <a:lstStyle/>
          <a:p>
            <a:r>
              <a:rPr lang="nl-NL" smtClean="0"/>
              <a:t>Mobility as a service: Deur tot deur met de NS</a:t>
            </a:r>
            <a:endParaRPr lang="nl-NL" dirty="0"/>
          </a:p>
        </p:txBody>
      </p:sp>
      <p:sp>
        <p:nvSpPr>
          <p:cNvPr id="7" name="Tijdelijke aanduiding voor dianummer 6"/>
          <p:cNvSpPr>
            <a:spLocks noGrp="1"/>
          </p:cNvSpPr>
          <p:nvPr>
            <p:ph type="sldNum" sz="quarter" idx="13"/>
          </p:nvPr>
        </p:nvSpPr>
        <p:spPr/>
        <p:txBody>
          <a:bodyPr/>
          <a:lstStyle/>
          <a:p>
            <a:fld id="{3956F938-192C-4562-AF91-4BD6009E97D6}" type="slidenum">
              <a:rPr lang="nl-NL" smtClean="0"/>
              <a:t>14</a:t>
            </a:fld>
            <a:endParaRPr lang="nl-NL" dirty="0"/>
          </a:p>
        </p:txBody>
      </p:sp>
    </p:spTree>
    <p:extLst>
      <p:ext uri="{BB962C8B-B14F-4D97-AF65-F5344CB8AC3E}">
        <p14:creationId xmlns:p14="http://schemas.microsoft.com/office/powerpoint/2010/main" val="18395433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baseline="0" dirty="0" smtClean="0"/>
              <a:t>Het hele project beheer &amp; onderhoud 2.0 hebben we ingedeeld in 6 bouwstenen; </a:t>
            </a:r>
          </a:p>
          <a:p>
            <a:endParaRPr lang="nl-NL" baseline="0" dirty="0" smtClean="0"/>
          </a:p>
          <a:p>
            <a:pPr marL="171450" indent="-171450">
              <a:buFontTx/>
              <a:buChar char="-"/>
            </a:pPr>
            <a:r>
              <a:rPr lang="nl-NL" baseline="0" dirty="0" err="1" smtClean="0"/>
              <a:t>HUB’s</a:t>
            </a:r>
            <a:endParaRPr lang="nl-NL" baseline="0" dirty="0" smtClean="0"/>
          </a:p>
          <a:p>
            <a:pPr marL="0" indent="0">
              <a:buFontTx/>
              <a:buNone/>
            </a:pPr>
            <a:r>
              <a:rPr lang="nl-NL" baseline="0" dirty="0" smtClean="0"/>
              <a:t>In samenwerking met een econometrist hebben we a.d.h.v. het aantal te bezoeken locaties en de spreiding van deze locaties bepaald dat er 5 </a:t>
            </a:r>
            <a:r>
              <a:rPr lang="nl-NL" baseline="0" dirty="0" err="1" smtClean="0"/>
              <a:t>HUB’s</a:t>
            </a:r>
            <a:r>
              <a:rPr lang="nl-NL" baseline="0" dirty="0" smtClean="0"/>
              <a:t> verspreid door het land ingericht als OV-fiets werkplaats moesten komen, compleet met werkbanken met een fietstakel en alle benodigdheden om OV-fietsen te kunnen repareren. </a:t>
            </a:r>
          </a:p>
          <a:p>
            <a:pPr marL="0" indent="0">
              <a:buFontTx/>
              <a:buNone/>
            </a:pPr>
            <a:endParaRPr lang="nl-NL" baseline="0" dirty="0" smtClean="0"/>
          </a:p>
          <a:p>
            <a:pPr marL="171450" indent="-171450">
              <a:buFontTx/>
              <a:buChar char="-"/>
            </a:pPr>
            <a:r>
              <a:rPr lang="nl-NL" baseline="0" dirty="0" smtClean="0"/>
              <a:t>Wagenpark &amp; routes</a:t>
            </a:r>
          </a:p>
          <a:p>
            <a:pPr marL="0" indent="0">
              <a:buFontTx/>
              <a:buNone/>
            </a:pPr>
            <a:r>
              <a:rPr lang="nl-NL" baseline="0" dirty="0" smtClean="0"/>
              <a:t>Per HUB 2 klepwagens, dus 10 in totaal, waarmee iedere week in totaal 50 vaste routes langs de meer dan 300 OV-fiets uitgiftepunten worden gereden in de avonduren. Daarnaast overdag nog eens zo’n 10 losse routes voor losse opdrachten. </a:t>
            </a:r>
          </a:p>
          <a:p>
            <a:pPr marL="0" indent="0">
              <a:buFontTx/>
              <a:buNone/>
            </a:pPr>
            <a:endParaRPr lang="nl-NL" baseline="0" dirty="0" smtClean="0"/>
          </a:p>
          <a:p>
            <a:pPr marL="171450" indent="-171450">
              <a:buFontTx/>
              <a:buChar char="-"/>
            </a:pPr>
            <a:r>
              <a:rPr lang="nl-NL" baseline="0" dirty="0" smtClean="0"/>
              <a:t>IT </a:t>
            </a:r>
            <a:r>
              <a:rPr lang="nl-NL" baseline="0" dirty="0" err="1" smtClean="0"/>
              <a:t>Tooling</a:t>
            </a:r>
            <a:endParaRPr lang="nl-NL" baseline="0" dirty="0" smtClean="0"/>
          </a:p>
          <a:p>
            <a:pPr marL="0" indent="0">
              <a:buFontTx/>
              <a:buNone/>
            </a:pPr>
            <a:r>
              <a:rPr lang="nl-NL" baseline="0" dirty="0" smtClean="0"/>
              <a:t>Om de werkzaamheden goed te kunnen registreren en data te verzamelen is de </a:t>
            </a:r>
            <a:r>
              <a:rPr lang="nl-NL" baseline="0" dirty="0" err="1" smtClean="0"/>
              <a:t>LockIT</a:t>
            </a:r>
            <a:r>
              <a:rPr lang="nl-NL" baseline="0" dirty="0" smtClean="0"/>
              <a:t> app ontwikkeld voor de medewerkers op de werkvloer. Dit draait op een handscanner waarmee zij iedere OV-fiets kunnen scannen en al hun werkzaamheden kunnen registreren. Alle data wordt vervolgens zichtbaar in Frame, de </a:t>
            </a:r>
            <a:r>
              <a:rPr lang="nl-NL" baseline="0" dirty="0" err="1" smtClean="0"/>
              <a:t>back-end</a:t>
            </a:r>
            <a:r>
              <a:rPr lang="nl-NL" baseline="0" dirty="0" smtClean="0"/>
              <a:t> (transactieplatform) </a:t>
            </a:r>
          </a:p>
          <a:p>
            <a:pPr marL="0" indent="0">
              <a:buFontTx/>
              <a:buNone/>
            </a:pPr>
            <a:endParaRPr lang="nl-NL" baseline="0" dirty="0" smtClean="0"/>
          </a:p>
          <a:p>
            <a:pPr marL="171450" indent="-171450">
              <a:buFontTx/>
              <a:buChar char="-"/>
            </a:pPr>
            <a:r>
              <a:rPr lang="nl-NL" baseline="0" dirty="0" smtClean="0"/>
              <a:t>Bemensingspartner met sociaal aspect</a:t>
            </a:r>
          </a:p>
          <a:p>
            <a:pPr marL="0" indent="0">
              <a:buFontTx/>
              <a:buNone/>
            </a:pPr>
            <a:r>
              <a:rPr lang="nl-NL" baseline="0" dirty="0" smtClean="0"/>
              <a:t>Europese aanbesteding, medewerkers met afstand tot de arbeidsmarkt, flexibel inzetbaar, pieken en dalen</a:t>
            </a:r>
          </a:p>
          <a:p>
            <a:pPr marL="171450" indent="-171450">
              <a:buFontTx/>
              <a:buChar char="-"/>
            </a:pPr>
            <a:endParaRPr lang="nl-NL" baseline="0" dirty="0" smtClean="0"/>
          </a:p>
          <a:p>
            <a:pPr marL="171450" indent="-171450">
              <a:buFontTx/>
              <a:buChar char="-"/>
            </a:pPr>
            <a:r>
              <a:rPr lang="nl-NL" baseline="0" dirty="0" smtClean="0"/>
              <a:t>Onderdelen</a:t>
            </a:r>
          </a:p>
          <a:p>
            <a:pPr marL="0" indent="0">
              <a:buFontTx/>
              <a:buNone/>
            </a:pPr>
            <a:r>
              <a:rPr lang="nl-NL" baseline="0" dirty="0" smtClean="0"/>
              <a:t>Contract met grote fietsonderdelen leverancier en inrichting van voorraadmanagement o.b.v. verbruikscijfers en data analyses. </a:t>
            </a:r>
          </a:p>
          <a:p>
            <a:pPr marL="171450" indent="-171450">
              <a:buFontTx/>
              <a:buChar char="-"/>
            </a:pPr>
            <a:endParaRPr lang="nl-NL" baseline="0" dirty="0" smtClean="0"/>
          </a:p>
          <a:p>
            <a:pPr marL="171450" indent="-171450">
              <a:buFontTx/>
              <a:buChar char="-"/>
            </a:pPr>
            <a:r>
              <a:rPr lang="nl-NL" baseline="0" dirty="0" smtClean="0"/>
              <a:t>Proces besturing</a:t>
            </a:r>
          </a:p>
          <a:p>
            <a:r>
              <a:rPr lang="nl-NL" baseline="0" dirty="0" smtClean="0"/>
              <a:t>Alle processen uitgedacht en vastgelegd en vertaald naar werkinstructies. </a:t>
            </a:r>
          </a:p>
          <a:p>
            <a:endParaRPr lang="nl-NL" baseline="0" dirty="0" smtClean="0"/>
          </a:p>
          <a:p>
            <a:r>
              <a:rPr lang="nl-NL" baseline="0" dirty="0" smtClean="0"/>
              <a:t>Ontwerp &amp; definitie:</a:t>
            </a:r>
          </a:p>
          <a:p>
            <a:r>
              <a:rPr lang="nl-NL" baseline="0" dirty="0" smtClean="0"/>
              <a:t>In 2019 zijn we gestart met een pilot. Door op kleinschalige wijze het beheer &amp; onderhoud proces zelf uit te voeren, in de avonduren, is het gelukt om betere kwaliteit te bieden tegen lagere kosten. Dit heeft geleidt tot een positieve business case. In de afbakening is besloten dat we alles in eigen regie uit wilden voeren, met uitzondering van de bemensing. </a:t>
            </a:r>
            <a:r>
              <a:rPr lang="nl-NL" baseline="0" dirty="0" err="1" smtClean="0"/>
              <a:t>Oftwel</a:t>
            </a:r>
            <a:r>
              <a:rPr lang="nl-NL" baseline="0" dirty="0" smtClean="0"/>
              <a:t>: een eigen IT systeem, eigen locaties, een wagenpark, eigen processen etc. </a:t>
            </a:r>
          </a:p>
          <a:p>
            <a:endParaRPr lang="nl-NL" baseline="0" dirty="0" smtClean="0"/>
          </a:p>
          <a:p>
            <a:r>
              <a:rPr lang="nl-NL" baseline="0" dirty="0" smtClean="0"/>
              <a:t>Voorbereiding:</a:t>
            </a:r>
          </a:p>
          <a:p>
            <a:r>
              <a:rPr lang="nl-NL" baseline="0" dirty="0" smtClean="0"/>
              <a:t>In de voorbereidingsfase is de aanbesteding gepubliceerd, zijn er 5 </a:t>
            </a:r>
            <a:r>
              <a:rPr lang="nl-NL" baseline="0" dirty="0" err="1" smtClean="0"/>
              <a:t>HUB’s</a:t>
            </a:r>
            <a:r>
              <a:rPr lang="nl-NL" baseline="0" dirty="0" smtClean="0"/>
              <a:t> verspreid door het land geselecteerd, is het wagenpark vastgesteld, zijn in samenwerking met een econometrist de meest optimale routes bepaald en zijn de vereiste voor de te ontwikkelen app vastgesteld. </a:t>
            </a:r>
          </a:p>
          <a:p>
            <a:endParaRPr lang="nl-NL" baseline="0" dirty="0" smtClean="0"/>
          </a:p>
          <a:p>
            <a:r>
              <a:rPr lang="nl-NL" baseline="0" dirty="0" smtClean="0"/>
              <a:t>Uitvoering:</a:t>
            </a:r>
          </a:p>
          <a:p>
            <a:r>
              <a:rPr lang="nl-NL" baseline="0" dirty="0" smtClean="0"/>
              <a:t>In de uitvoering fase zijn alle bouwblokken gerealiseerd i.s.m. een multidisciplinair team. Zo zijn de </a:t>
            </a:r>
            <a:r>
              <a:rPr lang="nl-NL" baseline="0" dirty="0" err="1" smtClean="0"/>
              <a:t>HUB’s</a:t>
            </a:r>
            <a:r>
              <a:rPr lang="nl-NL" baseline="0" dirty="0" smtClean="0"/>
              <a:t> ingericht als OV-fiets werkplaats, zijn de processen uitgedacht en opgesteld, zijn de bakwagens beschikbaar gekomen, is de IT app ontwikkeld en zijn de medewerkers opgeleid. </a:t>
            </a:r>
          </a:p>
          <a:p>
            <a:endParaRPr lang="nl-NL" baseline="0" dirty="0" smtClean="0"/>
          </a:p>
          <a:p>
            <a:r>
              <a:rPr lang="nl-NL" baseline="0" dirty="0" smtClean="0"/>
              <a:t>Optimalisatie:</a:t>
            </a:r>
          </a:p>
          <a:p>
            <a:r>
              <a:rPr lang="nl-NL" baseline="0" dirty="0" smtClean="0"/>
              <a:t>Momenteel bevinden we ons in de optimalisatie fase. In deze fase gaan we het fundament dat nu is neergezet verder ontwikkelen door standaardisatie van werkzaamheden, optimaliseren van de gereden routes, het </a:t>
            </a:r>
            <a:r>
              <a:rPr lang="nl-NL" baseline="0" dirty="0" err="1" smtClean="0"/>
              <a:t>doorontwikkelen</a:t>
            </a:r>
            <a:r>
              <a:rPr lang="nl-NL" baseline="0" dirty="0" smtClean="0"/>
              <a:t> van de IT app, vanuit de praktijk proberen te leren en een eerste stap zetten richting data gedreven werken. </a:t>
            </a:r>
            <a:endParaRPr lang="nl-NL" dirty="0"/>
          </a:p>
        </p:txBody>
      </p:sp>
      <p:sp>
        <p:nvSpPr>
          <p:cNvPr id="4" name="Tijdelijke aanduiding voor koptekst 3"/>
          <p:cNvSpPr>
            <a:spLocks noGrp="1"/>
          </p:cNvSpPr>
          <p:nvPr>
            <p:ph type="hdr" sz="quarter" idx="10"/>
          </p:nvPr>
        </p:nvSpPr>
        <p:spPr/>
        <p:txBody>
          <a:bodyPr/>
          <a:lstStyle/>
          <a:p>
            <a:endParaRPr lang="nl-NL" dirty="0"/>
          </a:p>
        </p:txBody>
      </p:sp>
      <p:sp>
        <p:nvSpPr>
          <p:cNvPr id="5" name="Tijdelijke aanduiding voor datum 4"/>
          <p:cNvSpPr>
            <a:spLocks noGrp="1"/>
          </p:cNvSpPr>
          <p:nvPr>
            <p:ph type="dt" idx="11"/>
          </p:nvPr>
        </p:nvSpPr>
        <p:spPr/>
        <p:txBody>
          <a:bodyPr/>
          <a:lstStyle/>
          <a:p>
            <a:r>
              <a:rPr lang="nl-NL" smtClean="0"/>
              <a:t>6 april 2021</a:t>
            </a:r>
            <a:endParaRPr lang="nl-NL" dirty="0"/>
          </a:p>
        </p:txBody>
      </p:sp>
      <p:sp>
        <p:nvSpPr>
          <p:cNvPr id="6" name="Tijdelijke aanduiding voor voettekst 5"/>
          <p:cNvSpPr>
            <a:spLocks noGrp="1"/>
          </p:cNvSpPr>
          <p:nvPr>
            <p:ph type="ftr" sz="quarter" idx="12"/>
          </p:nvPr>
        </p:nvSpPr>
        <p:spPr/>
        <p:txBody>
          <a:bodyPr/>
          <a:lstStyle/>
          <a:p>
            <a:r>
              <a:rPr lang="nl-NL" smtClean="0"/>
              <a:t>Mobility as a service: Deur tot deur met de NS</a:t>
            </a:r>
            <a:endParaRPr lang="nl-NL" dirty="0"/>
          </a:p>
        </p:txBody>
      </p:sp>
      <p:sp>
        <p:nvSpPr>
          <p:cNvPr id="7" name="Tijdelijke aanduiding voor dianummer 6"/>
          <p:cNvSpPr>
            <a:spLocks noGrp="1"/>
          </p:cNvSpPr>
          <p:nvPr>
            <p:ph type="sldNum" sz="quarter" idx="13"/>
          </p:nvPr>
        </p:nvSpPr>
        <p:spPr/>
        <p:txBody>
          <a:bodyPr/>
          <a:lstStyle/>
          <a:p>
            <a:fld id="{3956F938-192C-4562-AF91-4BD6009E97D6}" type="slidenum">
              <a:rPr lang="nl-NL" smtClean="0"/>
              <a:t>15</a:t>
            </a:fld>
            <a:endParaRPr lang="nl-NL" dirty="0"/>
          </a:p>
        </p:txBody>
      </p:sp>
    </p:spTree>
    <p:extLst>
      <p:ext uri="{BB962C8B-B14F-4D97-AF65-F5344CB8AC3E}">
        <p14:creationId xmlns:p14="http://schemas.microsoft.com/office/powerpoint/2010/main" val="4099206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Uiteindelijk januari</a:t>
            </a:r>
            <a:r>
              <a:rPr lang="nl-NL" baseline="0" dirty="0" smtClean="0"/>
              <a:t> 2021 live gegaan met de nieuwe situatie, welke pionieren is. De afgelopen 3 maanden waren gesteld als implementatietermijn om alle kinderziektes en issues te verhelpen. </a:t>
            </a:r>
          </a:p>
          <a:p>
            <a:r>
              <a:rPr lang="nl-NL" baseline="0" dirty="0" smtClean="0"/>
              <a:t>Vanaf nu worden vanuit 5 </a:t>
            </a:r>
            <a:r>
              <a:rPr lang="nl-NL" baseline="0" dirty="0" err="1" smtClean="0"/>
              <a:t>HUB’s</a:t>
            </a:r>
            <a:r>
              <a:rPr lang="nl-NL" baseline="0" dirty="0" smtClean="0"/>
              <a:t> worden ruim 21.500 OV-fietsen verspreid over ruim 300 OV-fiets uitgiftepunten bediend. </a:t>
            </a:r>
            <a:endParaRPr lang="nl-NL" baseline="0" dirty="0" smtClean="0"/>
          </a:p>
          <a:p>
            <a:endParaRPr lang="nl-NL" baseline="0" dirty="0" smtClean="0"/>
          </a:p>
          <a:p>
            <a:r>
              <a:rPr lang="nl-NL" baseline="0" dirty="0" err="1" smtClean="0"/>
              <a:t>Leasons</a:t>
            </a:r>
            <a:r>
              <a:rPr lang="nl-NL" baseline="0" dirty="0" smtClean="0"/>
              <a:t> </a:t>
            </a:r>
            <a:r>
              <a:rPr lang="nl-NL" baseline="0" dirty="0" err="1" smtClean="0"/>
              <a:t>learned</a:t>
            </a:r>
            <a:r>
              <a:rPr lang="nl-NL" baseline="0" dirty="0" smtClean="0"/>
              <a:t>:</a:t>
            </a:r>
          </a:p>
          <a:p>
            <a:pPr rtl="0" fontAlgn="ctr"/>
            <a:r>
              <a:rPr lang="nl-NL" sz="1200" kern="1200" dirty="0" smtClean="0">
                <a:solidFill>
                  <a:schemeClr val="tx1"/>
                </a:solidFill>
                <a:effectLst/>
                <a:latin typeface="+mn-lt"/>
                <a:ea typeface="+mn-ea"/>
                <a:cs typeface="+mn-cs"/>
              </a:rPr>
              <a:t>- Route optimalisatie door econometrist</a:t>
            </a:r>
          </a:p>
          <a:p>
            <a:pPr rtl="0" fontAlgn="ctr"/>
            <a:r>
              <a:rPr lang="nl-NL" sz="1200" kern="1200" dirty="0" smtClean="0">
                <a:solidFill>
                  <a:schemeClr val="tx1"/>
                </a:solidFill>
                <a:effectLst/>
                <a:latin typeface="+mn-lt"/>
                <a:ea typeface="+mn-ea"/>
                <a:cs typeface="+mn-cs"/>
              </a:rPr>
              <a:t>- Werken met de app door medewerkers met afstand tot arbeidsmarkt </a:t>
            </a:r>
            <a:r>
              <a:rPr lang="nl-NL" sz="1200" kern="1200" dirty="0" smtClean="0">
                <a:solidFill>
                  <a:schemeClr val="tx1"/>
                </a:solidFill>
                <a:effectLst/>
                <a:latin typeface="+mn-lt"/>
                <a:ea typeface="+mn-ea"/>
                <a:cs typeface="+mn-cs"/>
                <a:sym typeface="Wingdings" panose="05000000000000000000" pitchFamily="2" charset="2"/>
              </a:rPr>
              <a:t> </a:t>
            </a:r>
            <a:r>
              <a:rPr lang="nl-NL" sz="1200" kern="1200" dirty="0" smtClean="0">
                <a:solidFill>
                  <a:schemeClr val="tx1"/>
                </a:solidFill>
                <a:effectLst/>
                <a:latin typeface="+mn-lt"/>
                <a:ea typeface="+mn-ea"/>
                <a:cs typeface="+mn-cs"/>
              </a:rPr>
              <a:t>werken met iconen e.d. </a:t>
            </a:r>
          </a:p>
          <a:p>
            <a:pPr rtl="0" fontAlgn="ctr"/>
            <a:r>
              <a:rPr lang="nl-NL" sz="1200" kern="1200" dirty="0" smtClean="0">
                <a:solidFill>
                  <a:schemeClr val="tx1"/>
                </a:solidFill>
                <a:effectLst/>
                <a:latin typeface="+mn-lt"/>
                <a:ea typeface="+mn-ea"/>
                <a:cs typeface="+mn-cs"/>
              </a:rPr>
              <a:t>- Open deur: verschil tussen theorie en praktijk </a:t>
            </a:r>
            <a:r>
              <a:rPr lang="nl-NL" sz="1200" kern="1200" dirty="0" smtClean="0">
                <a:solidFill>
                  <a:schemeClr val="tx1"/>
                </a:solidFill>
                <a:effectLst/>
                <a:latin typeface="+mn-lt"/>
                <a:ea typeface="+mn-ea"/>
                <a:cs typeface="+mn-cs"/>
                <a:sym typeface="Wingdings" panose="05000000000000000000" pitchFamily="2" charset="2"/>
              </a:rPr>
              <a:t> pionieren</a:t>
            </a:r>
            <a:endParaRPr lang="nl-NL" sz="1200" kern="1200" dirty="0" smtClean="0">
              <a:solidFill>
                <a:schemeClr val="tx1"/>
              </a:solidFill>
              <a:effectLst/>
              <a:latin typeface="+mn-lt"/>
              <a:ea typeface="+mn-ea"/>
              <a:cs typeface="+mn-cs"/>
            </a:endParaRPr>
          </a:p>
          <a:p>
            <a:endParaRPr lang="nl-NL" baseline="0" dirty="0" smtClean="0"/>
          </a:p>
          <a:p>
            <a:endParaRPr lang="nl-NL" baseline="0" dirty="0" smtClean="0"/>
          </a:p>
        </p:txBody>
      </p:sp>
      <p:sp>
        <p:nvSpPr>
          <p:cNvPr id="4" name="Tijdelijke aanduiding voor koptekst 3"/>
          <p:cNvSpPr>
            <a:spLocks noGrp="1"/>
          </p:cNvSpPr>
          <p:nvPr>
            <p:ph type="hdr" sz="quarter" idx="10"/>
          </p:nvPr>
        </p:nvSpPr>
        <p:spPr/>
        <p:txBody>
          <a:bodyPr/>
          <a:lstStyle/>
          <a:p>
            <a:endParaRPr lang="nl-NL" dirty="0"/>
          </a:p>
        </p:txBody>
      </p:sp>
      <p:sp>
        <p:nvSpPr>
          <p:cNvPr id="5" name="Tijdelijke aanduiding voor datum 4"/>
          <p:cNvSpPr>
            <a:spLocks noGrp="1"/>
          </p:cNvSpPr>
          <p:nvPr>
            <p:ph type="dt" idx="11"/>
          </p:nvPr>
        </p:nvSpPr>
        <p:spPr/>
        <p:txBody>
          <a:bodyPr/>
          <a:lstStyle/>
          <a:p>
            <a:r>
              <a:rPr lang="nl-NL" smtClean="0"/>
              <a:t>6 april 2021</a:t>
            </a:r>
            <a:endParaRPr lang="nl-NL" dirty="0"/>
          </a:p>
        </p:txBody>
      </p:sp>
      <p:sp>
        <p:nvSpPr>
          <p:cNvPr id="6" name="Tijdelijke aanduiding voor voettekst 5"/>
          <p:cNvSpPr>
            <a:spLocks noGrp="1"/>
          </p:cNvSpPr>
          <p:nvPr>
            <p:ph type="ftr" sz="quarter" idx="12"/>
          </p:nvPr>
        </p:nvSpPr>
        <p:spPr/>
        <p:txBody>
          <a:bodyPr/>
          <a:lstStyle/>
          <a:p>
            <a:r>
              <a:rPr lang="nl-NL" smtClean="0"/>
              <a:t>Mobility as a service: Deur tot deur met de NS</a:t>
            </a:r>
            <a:endParaRPr lang="nl-NL" dirty="0"/>
          </a:p>
        </p:txBody>
      </p:sp>
      <p:sp>
        <p:nvSpPr>
          <p:cNvPr id="7" name="Tijdelijke aanduiding voor dianummer 6"/>
          <p:cNvSpPr>
            <a:spLocks noGrp="1"/>
          </p:cNvSpPr>
          <p:nvPr>
            <p:ph type="sldNum" sz="quarter" idx="13"/>
          </p:nvPr>
        </p:nvSpPr>
        <p:spPr/>
        <p:txBody>
          <a:bodyPr/>
          <a:lstStyle/>
          <a:p>
            <a:fld id="{3956F938-192C-4562-AF91-4BD6009E97D6}" type="slidenum">
              <a:rPr lang="nl-NL" smtClean="0"/>
              <a:t>16</a:t>
            </a:fld>
            <a:endParaRPr lang="nl-NL" dirty="0"/>
          </a:p>
        </p:txBody>
      </p:sp>
    </p:spTree>
    <p:extLst>
      <p:ext uri="{BB962C8B-B14F-4D97-AF65-F5344CB8AC3E}">
        <p14:creationId xmlns:p14="http://schemas.microsoft.com/office/powerpoint/2010/main" val="25797437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baseline="0" dirty="0" smtClean="0"/>
              <a:t>Reactief: Wanneer de avondklok voor bij is, is het de bedoeling dat ná de avondspits er per HUB 2 busjes gaan rijden langs alle OV-fiets uitgiftepunten om de aanwezige fietsen te onderhouden. </a:t>
            </a:r>
          </a:p>
          <a:p>
            <a:r>
              <a:rPr lang="nl-NL" baseline="0" dirty="0" smtClean="0"/>
              <a:t>Wanneer zij de reparatie niet ter plekke uit kunnen voeren, zullen zij de OV-fiets omruilen voor een werkende en meenemen naar de HUB waar zij ‘s nachts terugkomen. </a:t>
            </a:r>
          </a:p>
          <a:p>
            <a:r>
              <a:rPr lang="nl-NL" baseline="0" dirty="0" smtClean="0"/>
              <a:t>De volgende ochtend staan de fietsmonteurs klaar om deze fietsen te repareren en ‘s avonds worden de fietsen weer meegenomen op de route. </a:t>
            </a:r>
          </a:p>
          <a:p>
            <a:r>
              <a:rPr lang="nl-NL" baseline="0" dirty="0" smtClean="0"/>
              <a:t>Alle werkzaamheden die op locatie of in de HUB worden uitgevoerd worden gelogd middels een handscanner met daarop </a:t>
            </a:r>
            <a:r>
              <a:rPr lang="nl-NL" baseline="0" dirty="0" err="1" smtClean="0"/>
              <a:t>LockIT</a:t>
            </a:r>
            <a:r>
              <a:rPr lang="nl-NL" baseline="0" dirty="0" smtClean="0"/>
              <a:t>, zodat de meest actuele status real life in Frame terug te zien is.</a:t>
            </a:r>
            <a:endParaRPr lang="nl-NL" dirty="0" smtClean="0"/>
          </a:p>
          <a:p>
            <a:endParaRPr lang="nl-NL" baseline="0" dirty="0" smtClean="0"/>
          </a:p>
          <a:p>
            <a:r>
              <a:rPr lang="nl-NL" baseline="0" dirty="0" smtClean="0"/>
              <a:t>Proactief: Momenteel zijn wij alle mogelijke data aan het verzamelen van deze reparaties. Samen met een team onderzoekers gaan we vast proberen te stellen a.d.h.v. deze data wanneer een bepaald onderdeel van de OV-fiets defect gaat, bijvoorbeeld na 10.000 KM. Zodra het mogelijk is om deze verbanden te leggen, biedt dit ons de kans om hier proactief op in te gaan spelen. </a:t>
            </a:r>
          </a:p>
          <a:p>
            <a:r>
              <a:rPr lang="nl-NL" baseline="0" dirty="0" smtClean="0"/>
              <a:t>Uiteindelijk is ons toekomstbeeld dat we precies weten welk onderdeel van welke OV-fiets op welk moment vervangen of gerepareerd dient te worden, waardoor we ervoor kunnen zorgen dat we deze op exact het juiste moment uit de vloot kunnen halen en zo spoedig mogelijk weer inzetbaar kunnen maken om op deze wijze de beschikbaarheid zo optimaal mogelijk te houden voor de reiziger. </a:t>
            </a:r>
          </a:p>
          <a:p>
            <a:endParaRPr lang="nl-NL" baseline="0" dirty="0" smtClean="0"/>
          </a:p>
          <a:p>
            <a:r>
              <a:rPr lang="nl-NL" baseline="0" dirty="0" smtClean="0"/>
              <a:t>Op deze manier gaan wij data gedreven werken en uiteindelijk zelfs voorspellend onderhoud uit kunnen voeren. </a:t>
            </a:r>
          </a:p>
          <a:p>
            <a:endParaRPr lang="nl-NL" baseline="0" dirty="0" smtClean="0"/>
          </a:p>
          <a:p>
            <a:endParaRPr lang="nl-NL" baseline="0" dirty="0" smtClean="0"/>
          </a:p>
          <a:p>
            <a:endParaRPr lang="nl-NL" baseline="0" dirty="0" smtClean="0"/>
          </a:p>
        </p:txBody>
      </p:sp>
      <p:sp>
        <p:nvSpPr>
          <p:cNvPr id="4" name="Tijdelijke aanduiding voor koptekst 3"/>
          <p:cNvSpPr>
            <a:spLocks noGrp="1"/>
          </p:cNvSpPr>
          <p:nvPr>
            <p:ph type="hdr" sz="quarter" idx="10"/>
          </p:nvPr>
        </p:nvSpPr>
        <p:spPr/>
        <p:txBody>
          <a:bodyPr/>
          <a:lstStyle/>
          <a:p>
            <a:endParaRPr lang="nl-NL" dirty="0"/>
          </a:p>
        </p:txBody>
      </p:sp>
      <p:sp>
        <p:nvSpPr>
          <p:cNvPr id="5" name="Tijdelijke aanduiding voor datum 4"/>
          <p:cNvSpPr>
            <a:spLocks noGrp="1"/>
          </p:cNvSpPr>
          <p:nvPr>
            <p:ph type="dt" idx="11"/>
          </p:nvPr>
        </p:nvSpPr>
        <p:spPr/>
        <p:txBody>
          <a:bodyPr/>
          <a:lstStyle/>
          <a:p>
            <a:r>
              <a:rPr lang="nl-NL" smtClean="0"/>
              <a:t>6 april 2021</a:t>
            </a:r>
            <a:endParaRPr lang="nl-NL" dirty="0"/>
          </a:p>
        </p:txBody>
      </p:sp>
      <p:sp>
        <p:nvSpPr>
          <p:cNvPr id="6" name="Tijdelijke aanduiding voor voettekst 5"/>
          <p:cNvSpPr>
            <a:spLocks noGrp="1"/>
          </p:cNvSpPr>
          <p:nvPr>
            <p:ph type="ftr" sz="quarter" idx="12"/>
          </p:nvPr>
        </p:nvSpPr>
        <p:spPr/>
        <p:txBody>
          <a:bodyPr/>
          <a:lstStyle/>
          <a:p>
            <a:r>
              <a:rPr lang="nl-NL" smtClean="0"/>
              <a:t>Mobility as a service: Deur tot deur met de NS</a:t>
            </a:r>
            <a:endParaRPr lang="nl-NL" dirty="0"/>
          </a:p>
        </p:txBody>
      </p:sp>
      <p:sp>
        <p:nvSpPr>
          <p:cNvPr id="7" name="Tijdelijke aanduiding voor dianummer 6"/>
          <p:cNvSpPr>
            <a:spLocks noGrp="1"/>
          </p:cNvSpPr>
          <p:nvPr>
            <p:ph type="sldNum" sz="quarter" idx="13"/>
          </p:nvPr>
        </p:nvSpPr>
        <p:spPr/>
        <p:txBody>
          <a:bodyPr/>
          <a:lstStyle/>
          <a:p>
            <a:fld id="{3956F938-192C-4562-AF91-4BD6009E97D6}" type="slidenum">
              <a:rPr lang="nl-NL" smtClean="0"/>
              <a:t>17</a:t>
            </a:fld>
            <a:endParaRPr lang="nl-NL" dirty="0"/>
          </a:p>
        </p:txBody>
      </p:sp>
    </p:spTree>
    <p:extLst>
      <p:ext uri="{BB962C8B-B14F-4D97-AF65-F5344CB8AC3E}">
        <p14:creationId xmlns:p14="http://schemas.microsoft.com/office/powerpoint/2010/main" val="29025230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b="0" dirty="0" smtClean="0">
                <a:solidFill>
                  <a:srgbClr val="002060"/>
                </a:solidFill>
              </a:rPr>
              <a:t>Terug naar onze missie als NS: </a:t>
            </a:r>
            <a:r>
              <a:rPr lang="nl-NL" sz="1200" b="1" dirty="0" smtClean="0">
                <a:solidFill>
                  <a:srgbClr val="002060"/>
                </a:solidFill>
              </a:rPr>
              <a:t>Met de OV-fiets heb je de vrijheid om te gaan WAAR je wilt,</a:t>
            </a:r>
            <a:r>
              <a:rPr lang="nl-NL" sz="1200" b="1" baseline="0" dirty="0" smtClean="0">
                <a:solidFill>
                  <a:srgbClr val="002060"/>
                </a:solidFill>
              </a:rPr>
              <a:t> WANNEER je vertrekt en HOE je fietst. </a:t>
            </a:r>
          </a:p>
          <a:p>
            <a:r>
              <a:rPr lang="nl-NL" sz="1200" b="0" baseline="0" dirty="0" smtClean="0">
                <a:solidFill>
                  <a:srgbClr val="002060"/>
                </a:solidFill>
              </a:rPr>
              <a:t>Door de regie in eigen hand te nemen voor het kernproces beheer &amp; onderhoud realiseren wij momenteel de volgende resultaten:</a:t>
            </a:r>
            <a:endParaRPr lang="nl-NL" sz="1200" b="0" dirty="0" smtClean="0">
              <a:solidFill>
                <a:srgbClr val="002060"/>
              </a:solidFill>
            </a:endParaRPr>
          </a:p>
          <a:p>
            <a:pPr marL="285750" indent="-285750">
              <a:buFont typeface="Arial" panose="020B0604020202020204" pitchFamily="34" charset="0"/>
              <a:buChar char="•"/>
            </a:pPr>
            <a:r>
              <a:rPr lang="nl-NL" sz="1200" dirty="0" smtClean="0">
                <a:solidFill>
                  <a:srgbClr val="002060"/>
                </a:solidFill>
              </a:rPr>
              <a:t>Na ieder bezoek aan een uitgiftepunt is de volledige vloot </a:t>
            </a:r>
            <a:r>
              <a:rPr lang="nl-NL" sz="1200" b="1" dirty="0" smtClean="0">
                <a:solidFill>
                  <a:srgbClr val="002060"/>
                </a:solidFill>
              </a:rPr>
              <a:t>proactief</a:t>
            </a:r>
            <a:r>
              <a:rPr lang="nl-NL" sz="1200" dirty="0" smtClean="0">
                <a:solidFill>
                  <a:srgbClr val="002060"/>
                </a:solidFill>
              </a:rPr>
              <a:t> gecontroleerd en is het uitgiftepunt aangevuld met OV-fietsen tot </a:t>
            </a:r>
            <a:r>
              <a:rPr lang="nl-NL" sz="1200" b="1" dirty="0" smtClean="0">
                <a:solidFill>
                  <a:srgbClr val="002060"/>
                </a:solidFill>
              </a:rPr>
              <a:t>100% bezettingsgraad.</a:t>
            </a:r>
          </a:p>
          <a:p>
            <a:pPr marL="285750" indent="-285750">
              <a:buFont typeface="Arial" panose="020B0604020202020204" pitchFamily="34" charset="0"/>
              <a:buChar char="•"/>
            </a:pPr>
            <a:r>
              <a:rPr lang="nl-NL" sz="1200" dirty="0" smtClean="0">
                <a:solidFill>
                  <a:srgbClr val="002060"/>
                </a:solidFill>
              </a:rPr>
              <a:t>Focus op directe OV-fiets reparatie op uitgiftepunt in plaats van meenemen naar de HUB waardoor </a:t>
            </a:r>
            <a:r>
              <a:rPr lang="nl-NL" sz="1200" b="1" dirty="0" smtClean="0">
                <a:solidFill>
                  <a:srgbClr val="002060"/>
                </a:solidFill>
              </a:rPr>
              <a:t>downtime verlaagd</a:t>
            </a:r>
            <a:r>
              <a:rPr lang="nl-NL" sz="1200" dirty="0" smtClean="0">
                <a:solidFill>
                  <a:srgbClr val="002060"/>
                </a:solidFill>
              </a:rPr>
              <a:t> wordt. </a:t>
            </a:r>
          </a:p>
          <a:p>
            <a:pPr marL="285750" indent="-285750">
              <a:buFont typeface="Arial" panose="020B0604020202020204" pitchFamily="34" charset="0"/>
              <a:buChar char="•"/>
            </a:pPr>
            <a:r>
              <a:rPr lang="nl-NL" sz="1200" dirty="0" smtClean="0">
                <a:solidFill>
                  <a:srgbClr val="002060"/>
                </a:solidFill>
              </a:rPr>
              <a:t>Chauffeurs rijden na de avondspits, vrijwel de </a:t>
            </a:r>
            <a:r>
              <a:rPr lang="nl-NL" sz="1200" b="1" dirty="0" smtClean="0">
                <a:solidFill>
                  <a:srgbClr val="002060"/>
                </a:solidFill>
              </a:rPr>
              <a:t>volledige vloot wordt aangetroffen</a:t>
            </a:r>
            <a:r>
              <a:rPr lang="nl-NL" sz="1200" dirty="0" smtClean="0">
                <a:solidFill>
                  <a:srgbClr val="002060"/>
                </a:solidFill>
              </a:rPr>
              <a:t> en gecontroleerd.</a:t>
            </a:r>
          </a:p>
          <a:p>
            <a:pPr marL="285750" indent="-285750">
              <a:buFont typeface="Arial" panose="020B0604020202020204" pitchFamily="34" charset="0"/>
              <a:buChar char="•"/>
            </a:pPr>
            <a:r>
              <a:rPr lang="nl-NL" sz="1200" dirty="0" smtClean="0">
                <a:solidFill>
                  <a:srgbClr val="002060"/>
                </a:solidFill>
              </a:rPr>
              <a:t>De randvoorwaarden zijn gerealiseerd om</a:t>
            </a:r>
            <a:r>
              <a:rPr lang="nl-NL" sz="1200" baseline="0" dirty="0" smtClean="0">
                <a:solidFill>
                  <a:srgbClr val="002060"/>
                </a:solidFill>
              </a:rPr>
              <a:t> data gedreven te </a:t>
            </a:r>
            <a:r>
              <a:rPr lang="nl-NL" sz="1200" baseline="0" smtClean="0">
                <a:solidFill>
                  <a:srgbClr val="002060"/>
                </a:solidFill>
              </a:rPr>
              <a:t>gaan werken, m</a:t>
            </a:r>
            <a:r>
              <a:rPr lang="nl-NL" sz="1200" smtClean="0">
                <a:solidFill>
                  <a:srgbClr val="002060"/>
                </a:solidFill>
              </a:rPr>
              <a:t>et </a:t>
            </a:r>
            <a:r>
              <a:rPr lang="nl-NL" sz="1200" dirty="0" smtClean="0">
                <a:solidFill>
                  <a:srgbClr val="002060"/>
                </a:solidFill>
              </a:rPr>
              <a:t>toekomstig proactief OV-fiets onderhoud en reparatie wordt het aantal klanten met een </a:t>
            </a:r>
            <a:r>
              <a:rPr lang="nl-NL" sz="1200" b="1" dirty="0" smtClean="0">
                <a:solidFill>
                  <a:srgbClr val="002060"/>
                </a:solidFill>
              </a:rPr>
              <a:t>defecte OV-fiets verminderd</a:t>
            </a:r>
            <a:r>
              <a:rPr lang="nl-NL" sz="1200" dirty="0" smtClean="0">
                <a:solidFill>
                  <a:srgbClr val="002060"/>
                </a:solidFill>
              </a:rPr>
              <a:t>.</a:t>
            </a:r>
          </a:p>
          <a:p>
            <a:pPr marL="285750" indent="-285750">
              <a:buFont typeface="Arial" panose="020B0604020202020204" pitchFamily="34" charset="0"/>
              <a:buChar char="•"/>
            </a:pPr>
            <a:r>
              <a:rPr lang="nl-NL" sz="1200" dirty="0" smtClean="0">
                <a:solidFill>
                  <a:srgbClr val="002060"/>
                </a:solidFill>
              </a:rPr>
              <a:t>Door snellere reparatie, </a:t>
            </a:r>
            <a:r>
              <a:rPr lang="nl-NL" sz="1200" b="1" dirty="0" smtClean="0">
                <a:solidFill>
                  <a:srgbClr val="002060"/>
                </a:solidFill>
              </a:rPr>
              <a:t>verbetert de beschikbaarheid</a:t>
            </a:r>
            <a:r>
              <a:rPr lang="nl-NL" sz="1200" dirty="0" smtClean="0">
                <a:solidFill>
                  <a:srgbClr val="002060"/>
                </a:solidFill>
              </a:rPr>
              <a:t>. Dit vertaalt zich door in </a:t>
            </a:r>
            <a:r>
              <a:rPr lang="nl-NL" sz="1200" b="1" dirty="0" smtClean="0">
                <a:solidFill>
                  <a:srgbClr val="002060"/>
                </a:solidFill>
              </a:rPr>
              <a:t>meer ritten en daarmee meer opbrengsten.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kern="1200" dirty="0" smtClean="0">
              <a:solidFill>
                <a:schemeClr val="tx1"/>
              </a:solidFill>
              <a:effectLst/>
              <a:latin typeface="+mn-lt"/>
              <a:ea typeface="+mn-ea"/>
              <a:cs typeface="+mn-cs"/>
            </a:endParaRPr>
          </a:p>
          <a:p>
            <a:endParaRPr lang="nl-NL" dirty="0"/>
          </a:p>
        </p:txBody>
      </p:sp>
      <p:sp>
        <p:nvSpPr>
          <p:cNvPr id="4" name="Tijdelijke aanduiding voor koptekst 3"/>
          <p:cNvSpPr>
            <a:spLocks noGrp="1"/>
          </p:cNvSpPr>
          <p:nvPr>
            <p:ph type="hdr" sz="quarter" idx="10"/>
          </p:nvPr>
        </p:nvSpPr>
        <p:spPr/>
        <p:txBody>
          <a:bodyPr/>
          <a:lstStyle/>
          <a:p>
            <a:endParaRPr lang="nl-NL" dirty="0"/>
          </a:p>
        </p:txBody>
      </p:sp>
      <p:sp>
        <p:nvSpPr>
          <p:cNvPr id="5" name="Tijdelijke aanduiding voor datum 4"/>
          <p:cNvSpPr>
            <a:spLocks noGrp="1"/>
          </p:cNvSpPr>
          <p:nvPr>
            <p:ph type="dt" idx="11"/>
          </p:nvPr>
        </p:nvSpPr>
        <p:spPr/>
        <p:txBody>
          <a:bodyPr/>
          <a:lstStyle/>
          <a:p>
            <a:r>
              <a:rPr lang="nl-NL" smtClean="0"/>
              <a:t>6 april 2021</a:t>
            </a:r>
            <a:endParaRPr lang="nl-NL" dirty="0"/>
          </a:p>
        </p:txBody>
      </p:sp>
      <p:sp>
        <p:nvSpPr>
          <p:cNvPr id="6" name="Tijdelijke aanduiding voor voettekst 5"/>
          <p:cNvSpPr>
            <a:spLocks noGrp="1"/>
          </p:cNvSpPr>
          <p:nvPr>
            <p:ph type="ftr" sz="quarter" idx="12"/>
          </p:nvPr>
        </p:nvSpPr>
        <p:spPr/>
        <p:txBody>
          <a:bodyPr/>
          <a:lstStyle/>
          <a:p>
            <a:r>
              <a:rPr lang="nl-NL" smtClean="0"/>
              <a:t>Mobility as a service: Deur tot deur met de NS</a:t>
            </a:r>
            <a:endParaRPr lang="nl-NL" dirty="0"/>
          </a:p>
        </p:txBody>
      </p:sp>
      <p:sp>
        <p:nvSpPr>
          <p:cNvPr id="7" name="Tijdelijke aanduiding voor dianummer 6"/>
          <p:cNvSpPr>
            <a:spLocks noGrp="1"/>
          </p:cNvSpPr>
          <p:nvPr>
            <p:ph type="sldNum" sz="quarter" idx="13"/>
          </p:nvPr>
        </p:nvSpPr>
        <p:spPr/>
        <p:txBody>
          <a:bodyPr/>
          <a:lstStyle/>
          <a:p>
            <a:fld id="{3956F938-192C-4562-AF91-4BD6009E97D6}" type="slidenum">
              <a:rPr lang="nl-NL" smtClean="0"/>
              <a:t>18</a:t>
            </a:fld>
            <a:endParaRPr lang="nl-NL" dirty="0"/>
          </a:p>
        </p:txBody>
      </p:sp>
    </p:spTree>
    <p:extLst>
      <p:ext uri="{BB962C8B-B14F-4D97-AF65-F5344CB8AC3E}">
        <p14:creationId xmlns:p14="http://schemas.microsoft.com/office/powerpoint/2010/main" val="24814071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gee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ctrTitle"/>
          </p:nvPr>
        </p:nvSpPr>
        <p:spPr>
          <a:xfrm>
            <a:off x="568220" y="1316470"/>
            <a:ext cx="8005867" cy="1092901"/>
          </a:xfrm>
        </p:spPr>
        <p:txBody>
          <a:bodyPr lIns="0" tIns="0" rIns="0" bIns="0" anchor="t" anchorCtr="0">
            <a:noAutofit/>
          </a:bodyPr>
          <a:lstStyle>
            <a:lvl1pPr algn="l">
              <a:lnSpc>
                <a:spcPts val="3900"/>
              </a:lnSpc>
              <a:defRPr sz="3600" b="1" baseline="0">
                <a:solidFill>
                  <a:schemeClr val="accent1"/>
                </a:solidFill>
              </a:defRPr>
            </a:lvl1pPr>
          </a:lstStyle>
          <a:p>
            <a:endParaRPr lang="nl-NL" dirty="0"/>
          </a:p>
        </p:txBody>
      </p:sp>
      <p:sp>
        <p:nvSpPr>
          <p:cNvPr id="3" name="Ondertitel 2"/>
          <p:cNvSpPr>
            <a:spLocks noGrp="1"/>
          </p:cNvSpPr>
          <p:nvPr>
            <p:ph type="subTitle" idx="1"/>
          </p:nvPr>
        </p:nvSpPr>
        <p:spPr>
          <a:xfrm>
            <a:off x="569454" y="2778164"/>
            <a:ext cx="8003271" cy="718073"/>
          </a:xfrm>
        </p:spPr>
        <p:txBody>
          <a:bodyPr lIns="0" tIns="0" rIns="0" bIns="0" anchor="b" anchorCtr="0">
            <a:noAutofit/>
          </a:bodyPr>
          <a:lstStyle>
            <a:lvl1pPr marL="0" indent="0" algn="l">
              <a:lnSpc>
                <a:spcPts val="2500"/>
              </a:lnSpc>
              <a:spcBef>
                <a:spcPts val="0"/>
              </a:spcBef>
              <a:buNone/>
              <a:defRPr sz="2200" b="1" baseline="0">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nl-NL" dirty="0"/>
          </a:p>
        </p:txBody>
      </p:sp>
      <p:sp>
        <p:nvSpPr>
          <p:cNvPr id="13" name="spreker"/>
          <p:cNvSpPr txBox="1"/>
          <p:nvPr/>
        </p:nvSpPr>
        <p:spPr>
          <a:xfrm>
            <a:off x="568307" y="5143500"/>
            <a:ext cx="5160977" cy="697510"/>
          </a:xfrm>
          <a:prstGeom prst="rect">
            <a:avLst/>
          </a:prstGeom>
          <a:noFill/>
        </p:spPr>
        <p:txBody>
          <a:bodyPr wrap="square" lIns="0" tIns="0" rIns="0" bIns="0" rtlCol="0" anchor="b" anchorCtr="0">
            <a:noAutofit/>
          </a:bodyPr>
          <a:lstStyle/>
          <a:p>
            <a:pPr>
              <a:lnSpc>
                <a:spcPts val="1600"/>
              </a:lnSpc>
            </a:pPr>
            <a:r>
              <a:rPr lang="nl-NL" sz="1400" b="1" smtClean="0">
                <a:solidFill>
                  <a:schemeClr val="accent1"/>
                </a:solidFill>
              </a:rPr>
              <a:t>Marise Bezema, Manager Services NS Stations
Casper Middelhuis, Procesmanager Services NS Stations</a:t>
            </a:r>
            <a:endParaRPr lang="nl-NL" sz="1400" b="1" dirty="0" smtClean="0">
              <a:solidFill>
                <a:schemeClr val="accent1"/>
              </a:solidFill>
            </a:endParaRPr>
          </a:p>
        </p:txBody>
      </p:sp>
      <p:sp>
        <p:nvSpPr>
          <p:cNvPr id="19" name="rubriceringvoor"/>
          <p:cNvSpPr txBox="1"/>
          <p:nvPr/>
        </p:nvSpPr>
        <p:spPr>
          <a:xfrm>
            <a:off x="2849563" y="133122"/>
            <a:ext cx="5724525" cy="246221"/>
          </a:xfrm>
          <a:prstGeom prst="rect">
            <a:avLst/>
          </a:prstGeom>
          <a:noFill/>
        </p:spPr>
        <p:txBody>
          <a:bodyPr wrap="square" lIns="0" tIns="0" rIns="0" bIns="0" rtlCol="0" anchor="ctr" anchorCtr="0">
            <a:spAutoFit/>
          </a:bodyPr>
          <a:lstStyle/>
          <a:p>
            <a:pPr algn="r"/>
            <a:endParaRPr lang="nl-NL" sz="1600" b="1" cap="all" baseline="0" dirty="0">
              <a:solidFill>
                <a:schemeClr val="bg2"/>
              </a:solidFill>
            </a:endParaRPr>
          </a:p>
        </p:txBody>
      </p:sp>
      <p:sp>
        <p:nvSpPr>
          <p:cNvPr id="6" name="Tijdelijke aanduiding voor voettekst 5"/>
          <p:cNvSpPr>
            <a:spLocks noGrp="1"/>
          </p:cNvSpPr>
          <p:nvPr>
            <p:ph type="ftr" sz="quarter" idx="10"/>
          </p:nvPr>
        </p:nvSpPr>
        <p:spPr>
          <a:xfrm>
            <a:off x="-1416328" y="7476450"/>
            <a:ext cx="537269" cy="206375"/>
          </a:xfrm>
        </p:spPr>
        <p:txBody>
          <a:bodyPr/>
          <a:lstStyle>
            <a:lvl1pPr>
              <a:defRPr sz="200"/>
            </a:lvl1pPr>
          </a:lstStyle>
          <a:p>
            <a:r>
              <a:rPr lang="nl-NL" smtClean="0"/>
              <a:t>Mobility as a service: Deur tot deur met de NS</a:t>
            </a:r>
            <a:endParaRPr lang="nl-NL" dirty="0"/>
          </a:p>
        </p:txBody>
      </p:sp>
      <p:sp>
        <p:nvSpPr>
          <p:cNvPr id="7" name="Tijdelijke aanduiding voor dianummer 6"/>
          <p:cNvSpPr>
            <a:spLocks noGrp="1"/>
          </p:cNvSpPr>
          <p:nvPr>
            <p:ph type="sldNum" sz="quarter" idx="11"/>
          </p:nvPr>
        </p:nvSpPr>
        <p:spPr>
          <a:xfrm>
            <a:off x="-1416328" y="7206298"/>
            <a:ext cx="537269" cy="205200"/>
          </a:xfrm>
        </p:spPr>
        <p:txBody>
          <a:bodyPr/>
          <a:lstStyle>
            <a:lvl1pPr>
              <a:defRPr sz="200"/>
            </a:lvl1pPr>
          </a:lstStyle>
          <a:p>
            <a:fld id="{8FC039F0-3688-4D6E-8627-099442050809}" type="slidenum">
              <a:rPr lang="nl-NL" smtClean="0"/>
              <a:pPr/>
              <a:t>‹nr.›</a:t>
            </a:fld>
            <a:endParaRPr lang="nl-NL" dirty="0"/>
          </a:p>
        </p:txBody>
      </p:sp>
      <p:sp>
        <p:nvSpPr>
          <p:cNvPr id="11" name="Tijdelijke aanduiding voor datum 13"/>
          <p:cNvSpPr>
            <a:spLocks noGrp="1"/>
          </p:cNvSpPr>
          <p:nvPr>
            <p:ph type="dt" sz="half" idx="12"/>
          </p:nvPr>
        </p:nvSpPr>
        <p:spPr>
          <a:xfrm>
            <a:off x="569106" y="5834660"/>
            <a:ext cx="5145893" cy="218481"/>
          </a:xfrm>
          <a:prstGeom prst="rect">
            <a:avLst/>
          </a:prstGeom>
        </p:spPr>
        <p:txBody>
          <a:bodyPr lIns="0" tIns="0" rIns="0" bIns="0" anchor="t" anchorCtr="0"/>
          <a:lstStyle>
            <a:lvl1pPr>
              <a:lnSpc>
                <a:spcPts val="1600"/>
              </a:lnSpc>
              <a:defRPr sz="1400">
                <a:solidFill>
                  <a:schemeClr val="accent1"/>
                </a:solidFill>
              </a:defRPr>
            </a:lvl1pPr>
          </a:lstStyle>
          <a:p>
            <a:r>
              <a:rPr lang="nl-NL" smtClean="0"/>
              <a:t>6 april 2021</a:t>
            </a:r>
            <a:endParaRPr lang="nl-NL" dirty="0"/>
          </a:p>
        </p:txBody>
      </p:sp>
    </p:spTree>
    <p:extLst>
      <p:ext uri="{BB962C8B-B14F-4D97-AF65-F5344CB8AC3E}">
        <p14:creationId xmlns:p14="http://schemas.microsoft.com/office/powerpoint/2010/main" val="886500682"/>
      </p:ext>
    </p:extLst>
  </p:cSld>
  <p:clrMapOvr>
    <a:masterClrMapping/>
  </p:clrMapOvr>
  <p:timing>
    <p:tnLst>
      <p:par>
        <p:cTn id="1" dur="indefinite" restart="never" nodeType="tmRoot"/>
      </p:par>
    </p:tnLst>
  </p:timing>
  <p:hf sldNum="0" hdr="0" ft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572133" y="546240"/>
            <a:ext cx="8002288" cy="865673"/>
          </a:xfrm>
        </p:spPr>
        <p:txBody>
          <a:bodyPr/>
          <a:lstStyle/>
          <a:p>
            <a:endParaRPr lang="nl-NL" dirty="0"/>
          </a:p>
        </p:txBody>
      </p:sp>
      <p:sp>
        <p:nvSpPr>
          <p:cNvPr id="3" name="Tijdelijke aanduiding voor inhoud 2"/>
          <p:cNvSpPr>
            <a:spLocks noGrp="1"/>
          </p:cNvSpPr>
          <p:nvPr>
            <p:ph idx="1"/>
          </p:nvPr>
        </p:nvSpPr>
        <p:spPr>
          <a:xfrm>
            <a:off x="568958" y="1647028"/>
            <a:ext cx="7999468" cy="4393408"/>
          </a:xfrm>
        </p:spPr>
        <p:txBody>
          <a:bodyPr/>
          <a:lstStyle/>
          <a:p>
            <a:pPr lvl="0"/>
            <a:endParaRPr lang="nl-NL" dirty="0"/>
          </a:p>
        </p:txBody>
      </p:sp>
      <p:sp>
        <p:nvSpPr>
          <p:cNvPr id="5" name="Tijdelijke aanduiding voor voettekst 4"/>
          <p:cNvSpPr>
            <a:spLocks noGrp="1"/>
          </p:cNvSpPr>
          <p:nvPr>
            <p:ph type="ftr" sz="quarter" idx="11"/>
          </p:nvPr>
        </p:nvSpPr>
        <p:spPr/>
        <p:txBody>
          <a:bodyPr/>
          <a:lstStyle/>
          <a:p>
            <a:r>
              <a:rPr lang="nl-NL" smtClean="0"/>
              <a:t>Mobility as a service: Deur tot deur met de NS</a:t>
            </a:r>
            <a:endParaRPr lang="nl-NL" dirty="0"/>
          </a:p>
        </p:txBody>
      </p:sp>
      <p:sp>
        <p:nvSpPr>
          <p:cNvPr id="4" name="Tijdelijke aanduiding voor dianummer 3"/>
          <p:cNvSpPr>
            <a:spLocks noGrp="1"/>
          </p:cNvSpPr>
          <p:nvPr>
            <p:ph type="sldNum" sz="quarter" idx="12"/>
          </p:nvPr>
        </p:nvSpPr>
        <p:spPr/>
        <p:txBody>
          <a:bodyPr/>
          <a:lstStyle/>
          <a:p>
            <a:fld id="{8FC039F0-3688-4D6E-8627-099442050809}" type="slidenum">
              <a:rPr lang="nl-NL" smtClean="0"/>
              <a:pPr/>
              <a:t>‹nr.›</a:t>
            </a:fld>
            <a:endParaRPr lang="nl-NL" dirty="0"/>
          </a:p>
        </p:txBody>
      </p:sp>
    </p:spTree>
    <p:extLst>
      <p:ext uri="{BB962C8B-B14F-4D97-AF65-F5344CB8AC3E}">
        <p14:creationId xmlns:p14="http://schemas.microsoft.com/office/powerpoint/2010/main" val="328604753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a:xfrm>
            <a:off x="569019" y="542356"/>
            <a:ext cx="8007344" cy="865673"/>
          </a:xfrm>
        </p:spPr>
        <p:txBody>
          <a:bodyPr/>
          <a:lstStyle>
            <a:lvl1pPr>
              <a:defRPr>
                <a:solidFill>
                  <a:schemeClr val="accent1"/>
                </a:solidFill>
              </a:defRPr>
            </a:lvl1pPr>
          </a:lstStyle>
          <a:p>
            <a:r>
              <a:rPr lang="nl-NL" smtClean="0"/>
              <a:t>Klik om de stijl te bewerken</a:t>
            </a:r>
            <a:endParaRPr lang="nl-NL" dirty="0"/>
          </a:p>
        </p:txBody>
      </p:sp>
      <p:sp>
        <p:nvSpPr>
          <p:cNvPr id="3" name="Tijdelijke aanduiding voor inhoud 2"/>
          <p:cNvSpPr>
            <a:spLocks noGrp="1"/>
          </p:cNvSpPr>
          <p:nvPr>
            <p:ph sz="half" idx="1"/>
          </p:nvPr>
        </p:nvSpPr>
        <p:spPr>
          <a:xfrm>
            <a:off x="568313" y="1641995"/>
            <a:ext cx="3717937" cy="4441003"/>
          </a:xfrm>
        </p:spPr>
        <p:txBody>
          <a:bodyPr/>
          <a:lstStyle>
            <a:lvl1pPr marL="288000" marR="0" indent="-288000" algn="l" defTabSz="914400" rtl="0" eaLnBrk="1" fontAlgn="auto" latinLnBrk="0" hangingPunct="1">
              <a:lnSpc>
                <a:spcPts val="2400"/>
              </a:lnSpc>
              <a:spcBef>
                <a:spcPts val="600"/>
              </a:spcBef>
              <a:spcAft>
                <a:spcPts val="0"/>
              </a:spcAft>
              <a:buClr>
                <a:srgbClr val="FFCC33"/>
              </a:buClr>
              <a:buSzPct val="80000"/>
              <a:buFontTx/>
              <a:buChar char="■"/>
              <a:tabLst/>
              <a:defRPr sz="2000" baseline="0">
                <a:latin typeface="+mj-lt"/>
              </a:defRPr>
            </a:lvl1pPr>
            <a:lvl2pPr marL="576000" marR="0" indent="-288000" algn="l" defTabSz="914400" rtl="0" eaLnBrk="1" fontAlgn="auto" latinLnBrk="0" hangingPunct="1">
              <a:lnSpc>
                <a:spcPts val="2400"/>
              </a:lnSpc>
              <a:spcBef>
                <a:spcPts val="600"/>
              </a:spcBef>
              <a:spcAft>
                <a:spcPts val="0"/>
              </a:spcAft>
              <a:buClrTx/>
              <a:buSzTx/>
              <a:buFont typeface="Arial" panose="020B0604020202020204" pitchFamily="34" charset="0"/>
              <a:buChar char="•"/>
              <a:tabLst/>
              <a:defRPr sz="2000" baseline="0">
                <a:latin typeface="NS Sans" panose="02000400000000000000" pitchFamily="2" charset="0"/>
              </a:defRPr>
            </a:lvl2pPr>
            <a:lvl3pPr marL="720000" marR="0" indent="-144000" algn="l" defTabSz="914400" rtl="0" eaLnBrk="1" fontAlgn="auto" latinLnBrk="0" hangingPunct="1">
              <a:lnSpc>
                <a:spcPts val="2200"/>
              </a:lnSpc>
              <a:spcBef>
                <a:spcPts val="800"/>
              </a:spcBef>
              <a:spcAft>
                <a:spcPts val="0"/>
              </a:spcAft>
              <a:buClr>
                <a:schemeClr val="accent1"/>
              </a:buClr>
              <a:buSzTx/>
              <a:buFont typeface="NS Sans" panose="02000400000000000000" pitchFamily="2" charset="0"/>
              <a:buChar char="-"/>
              <a:tabLst/>
              <a:defRPr sz="1800">
                <a:latin typeface="NS Sans" panose="02000400000000000000" pitchFamily="2" charset="0"/>
              </a:defRPr>
            </a:lvl3pPr>
            <a:lvl4pPr marL="720000" marR="0" indent="-144000" algn="l" defTabSz="914400" rtl="0" eaLnBrk="1" fontAlgn="auto" latinLnBrk="0" hangingPunct="1">
              <a:lnSpc>
                <a:spcPts val="2200"/>
              </a:lnSpc>
              <a:spcBef>
                <a:spcPts val="800"/>
              </a:spcBef>
              <a:spcAft>
                <a:spcPts val="0"/>
              </a:spcAft>
              <a:buClr>
                <a:schemeClr val="accent1"/>
              </a:buClr>
              <a:buSzTx/>
              <a:buFont typeface="NS Sans" panose="02000400000000000000" pitchFamily="2" charset="0"/>
              <a:buChar char="-"/>
              <a:tabLst/>
              <a:defRPr sz="1800">
                <a:latin typeface="NS Sans" panose="02000400000000000000" pitchFamily="2" charset="0"/>
              </a:defRPr>
            </a:lvl4pPr>
            <a:lvl5pPr marL="720000" marR="0" indent="-144000" algn="l" defTabSz="914400" rtl="0" eaLnBrk="1" fontAlgn="auto" latinLnBrk="0" hangingPunct="1">
              <a:lnSpc>
                <a:spcPts val="2200"/>
              </a:lnSpc>
              <a:spcBef>
                <a:spcPts val="800"/>
              </a:spcBef>
              <a:spcAft>
                <a:spcPts val="0"/>
              </a:spcAft>
              <a:buClr>
                <a:schemeClr val="accent1"/>
              </a:buClr>
              <a:buSzTx/>
              <a:buFont typeface="NS Sans" panose="02000400000000000000" pitchFamily="2" charset="0"/>
              <a:buChar char="-"/>
              <a:tabLst/>
              <a:defRPr sz="1800">
                <a:latin typeface="NS Sans" panose="02000400000000000000" pitchFamily="2" charset="0"/>
              </a:defRPr>
            </a:lvl5pPr>
            <a:lvl6pPr>
              <a:defRPr sz="1800"/>
            </a:lvl6pPr>
            <a:lvl7pPr>
              <a:defRPr sz="1800"/>
            </a:lvl7pPr>
            <a:lvl8pPr>
              <a:defRPr sz="1800"/>
            </a:lvl8pPr>
            <a:lvl9pPr>
              <a:defRPr sz="1800"/>
            </a:lvl9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4" name="Tijdelijke aanduiding voor inhoud 3"/>
          <p:cNvSpPr>
            <a:spLocks noGrp="1"/>
          </p:cNvSpPr>
          <p:nvPr>
            <p:ph sz="half" idx="2"/>
          </p:nvPr>
        </p:nvSpPr>
        <p:spPr>
          <a:xfrm>
            <a:off x="4571998" y="1644381"/>
            <a:ext cx="4002090" cy="4441003"/>
          </a:xfrm>
        </p:spPr>
        <p:txBody>
          <a:bodyPr/>
          <a:lstStyle>
            <a:lvl1pPr marL="288000" marR="0" indent="-288000" algn="l" defTabSz="914400" rtl="0" eaLnBrk="1" fontAlgn="auto" latinLnBrk="0" hangingPunct="1">
              <a:lnSpc>
                <a:spcPts val="2400"/>
              </a:lnSpc>
              <a:spcBef>
                <a:spcPts val="600"/>
              </a:spcBef>
              <a:spcAft>
                <a:spcPts val="0"/>
              </a:spcAft>
              <a:buClr>
                <a:srgbClr val="FFCC33"/>
              </a:buClr>
              <a:buSzPct val="80000"/>
              <a:buFontTx/>
              <a:buChar char="■"/>
              <a:tabLst/>
              <a:defRPr sz="2000" baseline="0">
                <a:latin typeface="+mj-lt"/>
              </a:defRPr>
            </a:lvl1pPr>
            <a:lvl2pPr marL="576000" marR="0" indent="-288000" algn="l" defTabSz="914400" rtl="0" eaLnBrk="1" fontAlgn="auto" latinLnBrk="0" hangingPunct="1">
              <a:lnSpc>
                <a:spcPts val="2400"/>
              </a:lnSpc>
              <a:spcBef>
                <a:spcPts val="600"/>
              </a:spcBef>
              <a:spcAft>
                <a:spcPts val="0"/>
              </a:spcAft>
              <a:buClrTx/>
              <a:buSzTx/>
              <a:buFont typeface="Arial" panose="020B0604020202020204" pitchFamily="34" charset="0"/>
              <a:buChar char="•"/>
              <a:tabLst/>
              <a:defRPr sz="2000" baseline="0">
                <a:latin typeface="+mj-lt"/>
              </a:defRPr>
            </a:lvl2pPr>
            <a:lvl3pPr marL="720000" marR="0" indent="-144000" algn="l" defTabSz="914400" rtl="0" eaLnBrk="1" fontAlgn="auto" latinLnBrk="0" hangingPunct="1">
              <a:lnSpc>
                <a:spcPts val="2200"/>
              </a:lnSpc>
              <a:spcBef>
                <a:spcPts val="800"/>
              </a:spcBef>
              <a:spcAft>
                <a:spcPts val="0"/>
              </a:spcAft>
              <a:buClr>
                <a:schemeClr val="accent1"/>
              </a:buClr>
              <a:buSzTx/>
              <a:buFont typeface="NS Sans" panose="02000400000000000000" pitchFamily="2" charset="0"/>
              <a:buChar char="-"/>
              <a:tabLst/>
              <a:defRPr sz="1800">
                <a:latin typeface="+mj-lt"/>
              </a:defRPr>
            </a:lvl3pPr>
            <a:lvl4pPr marL="720000" marR="0" indent="-144000" algn="l" defTabSz="914400" rtl="0" eaLnBrk="1" fontAlgn="auto" latinLnBrk="0" hangingPunct="1">
              <a:lnSpc>
                <a:spcPts val="2200"/>
              </a:lnSpc>
              <a:spcBef>
                <a:spcPts val="800"/>
              </a:spcBef>
              <a:spcAft>
                <a:spcPts val="0"/>
              </a:spcAft>
              <a:buClr>
                <a:schemeClr val="accent1"/>
              </a:buClr>
              <a:buSzTx/>
              <a:buFont typeface="NS Sans" panose="02000400000000000000" pitchFamily="2" charset="0"/>
              <a:buChar char="-"/>
              <a:tabLst/>
              <a:defRPr sz="1800">
                <a:latin typeface="+mj-lt"/>
              </a:defRPr>
            </a:lvl4pPr>
            <a:lvl5pPr marL="720000" marR="0" indent="-144000" algn="l" defTabSz="914400" rtl="0" eaLnBrk="1" fontAlgn="auto" latinLnBrk="0" hangingPunct="1">
              <a:lnSpc>
                <a:spcPts val="2200"/>
              </a:lnSpc>
              <a:spcBef>
                <a:spcPts val="800"/>
              </a:spcBef>
              <a:spcAft>
                <a:spcPts val="0"/>
              </a:spcAft>
              <a:buClr>
                <a:schemeClr val="accent1"/>
              </a:buClr>
              <a:buSzTx/>
              <a:buFont typeface="NS Sans" panose="02000400000000000000" pitchFamily="2" charset="0"/>
              <a:buChar char="-"/>
              <a:tabLst/>
              <a:defRPr sz="1800">
                <a:latin typeface="+mj-lt"/>
              </a:defRPr>
            </a:lvl5pPr>
            <a:lvl6pPr>
              <a:defRPr sz="1800"/>
            </a:lvl6pPr>
            <a:lvl7pPr>
              <a:defRPr sz="1800"/>
            </a:lvl7pPr>
            <a:lvl8pPr>
              <a:defRPr sz="1800"/>
            </a:lvl8pPr>
            <a:lvl9pPr>
              <a:defRPr sz="1800"/>
            </a:lvl9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6" name="Tijdelijke aanduiding voor voettekst 5"/>
          <p:cNvSpPr>
            <a:spLocks noGrp="1"/>
          </p:cNvSpPr>
          <p:nvPr>
            <p:ph type="ftr" sz="quarter" idx="11"/>
          </p:nvPr>
        </p:nvSpPr>
        <p:spPr/>
        <p:txBody>
          <a:bodyPr/>
          <a:lstStyle/>
          <a:p>
            <a:r>
              <a:rPr lang="nl-NL" smtClean="0"/>
              <a:t>Mobility as a service: Deur tot deur met de NS</a:t>
            </a:r>
            <a:endParaRPr lang="nl-NL"/>
          </a:p>
        </p:txBody>
      </p:sp>
      <p:sp>
        <p:nvSpPr>
          <p:cNvPr id="5" name="Tijdelijke aanduiding voor dianummer 4"/>
          <p:cNvSpPr>
            <a:spLocks noGrp="1"/>
          </p:cNvSpPr>
          <p:nvPr>
            <p:ph type="sldNum" sz="quarter" idx="12"/>
          </p:nvPr>
        </p:nvSpPr>
        <p:spPr/>
        <p:txBody>
          <a:bodyPr/>
          <a:lstStyle/>
          <a:p>
            <a:fld id="{8FC039F0-3688-4D6E-8627-099442050809}" type="slidenum">
              <a:rPr lang="nl-NL" smtClean="0"/>
              <a:pPr/>
              <a:t>‹nr.›</a:t>
            </a:fld>
            <a:endParaRPr lang="nl-NL" dirty="0"/>
          </a:p>
        </p:txBody>
      </p:sp>
    </p:spTree>
    <p:extLst>
      <p:ext uri="{BB962C8B-B14F-4D97-AF65-F5344CB8AC3E}">
        <p14:creationId xmlns:p14="http://schemas.microsoft.com/office/powerpoint/2010/main" val="313209100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Tx" preserve="1">
  <p:cSld name="Inhoud met kader links">
    <p:spTree>
      <p:nvGrpSpPr>
        <p:cNvPr id="1" name=""/>
        <p:cNvGrpSpPr/>
        <p:nvPr/>
      </p:nvGrpSpPr>
      <p:grpSpPr>
        <a:xfrm>
          <a:off x="0" y="0"/>
          <a:ext cx="0" cy="0"/>
          <a:chOff x="0" y="0"/>
          <a:chExt cx="0" cy="0"/>
        </a:xfrm>
      </p:grpSpPr>
      <p:sp>
        <p:nvSpPr>
          <p:cNvPr id="2" name="Titel 1"/>
          <p:cNvSpPr>
            <a:spLocks noGrp="1"/>
          </p:cNvSpPr>
          <p:nvPr>
            <p:ph type="title"/>
          </p:nvPr>
        </p:nvSpPr>
        <p:spPr>
          <a:xfrm>
            <a:off x="569106" y="545542"/>
            <a:ext cx="8006093" cy="867600"/>
          </a:xfrm>
        </p:spPr>
        <p:txBody>
          <a:bodyPr anchor="t" anchorCtr="0">
            <a:normAutofit/>
          </a:bodyPr>
          <a:lstStyle>
            <a:lvl1pPr algn="l">
              <a:defRPr sz="2800" b="0"/>
            </a:lvl1pPr>
          </a:lstStyle>
          <a:p>
            <a:r>
              <a:rPr kumimoji="0" lang="nl-NL" sz="2800" b="0" i="0" u="none" strike="noStrike" kern="1200" cap="none" spc="0" normalizeH="0" baseline="0" noProof="0" dirty="0" smtClean="0">
                <a:ln>
                  <a:noFill/>
                </a:ln>
                <a:solidFill>
                  <a:srgbClr val="000066"/>
                </a:solidFill>
                <a:effectLst/>
                <a:uLnTx/>
                <a:uFillTx/>
                <a:latin typeface="+mj-lt"/>
              </a:rPr>
              <a:t>Klik om de stijl te bewerken</a:t>
            </a:r>
            <a:endParaRPr lang="nl-NL" dirty="0"/>
          </a:p>
        </p:txBody>
      </p:sp>
      <p:sp>
        <p:nvSpPr>
          <p:cNvPr id="3" name="Tijdelijke aanduiding voor inhoud 2"/>
          <p:cNvSpPr>
            <a:spLocks noGrp="1"/>
          </p:cNvSpPr>
          <p:nvPr>
            <p:ph idx="1"/>
          </p:nvPr>
        </p:nvSpPr>
        <p:spPr>
          <a:xfrm>
            <a:off x="4572000" y="1646762"/>
            <a:ext cx="4002088" cy="4441003"/>
          </a:xfrm>
        </p:spPr>
        <p:txBody>
          <a:bodyPr/>
          <a:lstStyle>
            <a:lvl1pPr marL="288000" marR="0" indent="-288000" algn="l" defTabSz="914400" rtl="0" eaLnBrk="1" fontAlgn="auto" latinLnBrk="0" hangingPunct="1">
              <a:lnSpc>
                <a:spcPts val="2400"/>
              </a:lnSpc>
              <a:spcBef>
                <a:spcPts val="600"/>
              </a:spcBef>
              <a:spcAft>
                <a:spcPts val="0"/>
              </a:spcAft>
              <a:buClr>
                <a:srgbClr val="FFCC33"/>
              </a:buClr>
              <a:buSzPct val="80000"/>
              <a:buFontTx/>
              <a:buChar char="■"/>
              <a:tabLst/>
              <a:defRPr sz="2000" baseline="0"/>
            </a:lvl1pPr>
            <a:lvl2pPr marL="576000" marR="0" indent="-288000" algn="l" defTabSz="914400" rtl="0" eaLnBrk="1" fontAlgn="auto" latinLnBrk="0" hangingPunct="1">
              <a:lnSpc>
                <a:spcPts val="2400"/>
              </a:lnSpc>
              <a:spcBef>
                <a:spcPts val="600"/>
              </a:spcBef>
              <a:spcAft>
                <a:spcPts val="0"/>
              </a:spcAft>
              <a:buClrTx/>
              <a:buSzTx/>
              <a:buFont typeface="Arial" panose="020B0604020202020204" pitchFamily="34" charset="0"/>
              <a:buChar char="•"/>
              <a:tabLst/>
              <a:defRPr sz="2000" baseline="0"/>
            </a:lvl2pPr>
            <a:lvl3pPr marL="720000" marR="0" indent="-144000" algn="l" defTabSz="914400" rtl="0" eaLnBrk="1" fontAlgn="auto" latinLnBrk="0" hangingPunct="1">
              <a:lnSpc>
                <a:spcPts val="2200"/>
              </a:lnSpc>
              <a:spcBef>
                <a:spcPts val="800"/>
              </a:spcBef>
              <a:spcAft>
                <a:spcPts val="0"/>
              </a:spcAft>
              <a:buClrTx/>
              <a:buSzTx/>
              <a:buFontTx/>
              <a:buChar char="-"/>
              <a:tabLst/>
              <a:defRPr sz="1800"/>
            </a:lvl3pPr>
            <a:lvl4pPr marL="720000" marR="0" indent="-144000" algn="l" defTabSz="914400" rtl="0" eaLnBrk="1" fontAlgn="auto" latinLnBrk="0" hangingPunct="1">
              <a:lnSpc>
                <a:spcPts val="2200"/>
              </a:lnSpc>
              <a:spcBef>
                <a:spcPts val="800"/>
              </a:spcBef>
              <a:spcAft>
                <a:spcPts val="0"/>
              </a:spcAft>
              <a:buClrTx/>
              <a:buSzTx/>
              <a:buFontTx/>
              <a:buChar char="-"/>
              <a:tabLst/>
              <a:defRPr sz="1800"/>
            </a:lvl4pPr>
            <a:lvl5pPr marL="720000" marR="0" indent="-144000" algn="l" defTabSz="914400" rtl="0" eaLnBrk="1" fontAlgn="auto" latinLnBrk="0" hangingPunct="1">
              <a:lnSpc>
                <a:spcPts val="2200"/>
              </a:lnSpc>
              <a:spcBef>
                <a:spcPts val="800"/>
              </a:spcBef>
              <a:spcAft>
                <a:spcPts val="0"/>
              </a:spcAft>
              <a:buClrTx/>
              <a:buSzTx/>
              <a:buFontTx/>
              <a:buChar char="-"/>
              <a:tabLst/>
              <a:defRPr sz="1800"/>
            </a:lvl5pPr>
            <a:lvl6pPr>
              <a:defRPr sz="2000"/>
            </a:lvl6pPr>
            <a:lvl7pPr>
              <a:defRPr sz="2000"/>
            </a:lvl7pPr>
            <a:lvl8pPr>
              <a:defRPr sz="2000"/>
            </a:lvl8pPr>
            <a:lvl9pPr>
              <a:defRPr sz="2000"/>
            </a:lvl9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4" name="Tijdelijke aanduiding voor tekst 3"/>
          <p:cNvSpPr>
            <a:spLocks noGrp="1"/>
          </p:cNvSpPr>
          <p:nvPr>
            <p:ph type="body" sz="half" idx="2"/>
          </p:nvPr>
        </p:nvSpPr>
        <p:spPr>
          <a:xfrm>
            <a:off x="569106" y="1644377"/>
            <a:ext cx="3717144" cy="4441003"/>
          </a:xfrm>
          <a:solidFill>
            <a:srgbClr val="D0D9DB"/>
          </a:solidFill>
        </p:spPr>
        <p:txBody>
          <a:bodyPr lIns="288000" tIns="144000" rIns="288000" bIns="144000"/>
          <a:lstStyle>
            <a:lvl1pPr marL="0" indent="0">
              <a:lnSpc>
                <a:spcPts val="2800"/>
              </a:lnSpc>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dirty="0" smtClean="0"/>
              <a:t>Klik om de modelstijlen te bewerken</a:t>
            </a:r>
          </a:p>
        </p:txBody>
      </p:sp>
      <p:sp>
        <p:nvSpPr>
          <p:cNvPr id="6" name="Tijdelijke aanduiding voor voettekst 5"/>
          <p:cNvSpPr>
            <a:spLocks noGrp="1"/>
          </p:cNvSpPr>
          <p:nvPr>
            <p:ph type="ftr" sz="quarter" idx="11"/>
          </p:nvPr>
        </p:nvSpPr>
        <p:spPr/>
        <p:txBody>
          <a:bodyPr/>
          <a:lstStyle/>
          <a:p>
            <a:r>
              <a:rPr lang="nl-NL" smtClean="0"/>
              <a:t>Mobility as a service: Deur tot deur met de NS</a:t>
            </a:r>
            <a:endParaRPr lang="nl-NL"/>
          </a:p>
        </p:txBody>
      </p:sp>
      <p:sp>
        <p:nvSpPr>
          <p:cNvPr id="5" name="Tijdelijke aanduiding voor dianummer 4"/>
          <p:cNvSpPr>
            <a:spLocks noGrp="1"/>
          </p:cNvSpPr>
          <p:nvPr>
            <p:ph type="sldNum" sz="quarter" idx="12"/>
          </p:nvPr>
        </p:nvSpPr>
        <p:spPr/>
        <p:txBody>
          <a:bodyPr/>
          <a:lstStyle/>
          <a:p>
            <a:fld id="{8FC039F0-3688-4D6E-8627-099442050809}" type="slidenum">
              <a:rPr lang="nl-NL" smtClean="0"/>
              <a:pPr/>
              <a:t>‹nr.›</a:t>
            </a:fld>
            <a:endParaRPr lang="nl-NL" dirty="0"/>
          </a:p>
        </p:txBody>
      </p:sp>
    </p:spTree>
    <p:extLst>
      <p:ext uri="{BB962C8B-B14F-4D97-AF65-F5344CB8AC3E}">
        <p14:creationId xmlns:p14="http://schemas.microsoft.com/office/powerpoint/2010/main" val="342989829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objTx" preserve="1">
  <p:cSld name="Inhoud met kader rechts">
    <p:spTree>
      <p:nvGrpSpPr>
        <p:cNvPr id="1" name=""/>
        <p:cNvGrpSpPr/>
        <p:nvPr/>
      </p:nvGrpSpPr>
      <p:grpSpPr>
        <a:xfrm>
          <a:off x="0" y="0"/>
          <a:ext cx="0" cy="0"/>
          <a:chOff x="0" y="0"/>
          <a:chExt cx="0" cy="0"/>
        </a:xfrm>
      </p:grpSpPr>
      <p:sp>
        <p:nvSpPr>
          <p:cNvPr id="2" name="Titel 1"/>
          <p:cNvSpPr>
            <a:spLocks noGrp="1"/>
          </p:cNvSpPr>
          <p:nvPr>
            <p:ph type="title"/>
          </p:nvPr>
        </p:nvSpPr>
        <p:spPr>
          <a:xfrm>
            <a:off x="569106" y="545542"/>
            <a:ext cx="8006094" cy="867600"/>
          </a:xfrm>
        </p:spPr>
        <p:txBody>
          <a:bodyPr anchor="t" anchorCtr="0">
            <a:normAutofit/>
          </a:bodyPr>
          <a:lstStyle>
            <a:lvl1pPr algn="l">
              <a:defRPr sz="2800" b="0">
                <a:latin typeface="+mj-lt"/>
              </a:defRPr>
            </a:lvl1pPr>
          </a:lstStyle>
          <a:p>
            <a:r>
              <a:rPr kumimoji="0" lang="nl-NL" sz="2800" b="0" i="0" u="none" strike="noStrike" kern="1200" cap="none" spc="0" normalizeH="0" baseline="0" noProof="0" dirty="0" smtClean="0">
                <a:ln>
                  <a:noFill/>
                </a:ln>
                <a:solidFill>
                  <a:srgbClr val="000066"/>
                </a:solidFill>
                <a:effectLst/>
                <a:uLnTx/>
                <a:uFillTx/>
                <a:latin typeface="+mj-lt"/>
              </a:rPr>
              <a:t>Klik om de stijl te bewerken</a:t>
            </a:r>
            <a:endParaRPr lang="nl-NL" dirty="0"/>
          </a:p>
        </p:txBody>
      </p:sp>
      <p:sp>
        <p:nvSpPr>
          <p:cNvPr id="3" name="Tijdelijke aanduiding voor inhoud 2"/>
          <p:cNvSpPr>
            <a:spLocks noGrp="1"/>
          </p:cNvSpPr>
          <p:nvPr>
            <p:ph idx="1"/>
          </p:nvPr>
        </p:nvSpPr>
        <p:spPr>
          <a:xfrm>
            <a:off x="569105" y="1646319"/>
            <a:ext cx="3717145" cy="4441003"/>
          </a:xfrm>
        </p:spPr>
        <p:txBody>
          <a:bodyPr/>
          <a:lstStyle>
            <a:lvl1pPr marL="288000" marR="0" indent="-288000" algn="l" defTabSz="914400" rtl="0" eaLnBrk="1" fontAlgn="auto" latinLnBrk="0" hangingPunct="1">
              <a:lnSpc>
                <a:spcPts val="2400"/>
              </a:lnSpc>
              <a:spcBef>
                <a:spcPts val="600"/>
              </a:spcBef>
              <a:spcAft>
                <a:spcPts val="0"/>
              </a:spcAft>
              <a:buClr>
                <a:srgbClr val="FFCC33"/>
              </a:buClr>
              <a:buSzPct val="80000"/>
              <a:buFontTx/>
              <a:buChar char="■"/>
              <a:tabLst/>
              <a:defRPr sz="2000" baseline="0"/>
            </a:lvl1pPr>
            <a:lvl2pPr marL="576000" marR="0" indent="-288000" algn="l" defTabSz="914400" rtl="0" eaLnBrk="1" fontAlgn="auto" latinLnBrk="0" hangingPunct="1">
              <a:lnSpc>
                <a:spcPts val="2400"/>
              </a:lnSpc>
              <a:spcBef>
                <a:spcPts val="600"/>
              </a:spcBef>
              <a:spcAft>
                <a:spcPts val="0"/>
              </a:spcAft>
              <a:buClrTx/>
              <a:buSzTx/>
              <a:buFont typeface="Arial" panose="020B0604020202020204" pitchFamily="34" charset="0"/>
              <a:buChar char="•"/>
              <a:tabLst/>
              <a:defRPr sz="2000" baseline="0"/>
            </a:lvl2pPr>
            <a:lvl3pPr marL="720000" marR="0" indent="-144000" algn="l" defTabSz="914400" rtl="0" eaLnBrk="1" fontAlgn="auto" latinLnBrk="0" hangingPunct="1">
              <a:lnSpc>
                <a:spcPts val="2200"/>
              </a:lnSpc>
              <a:spcBef>
                <a:spcPts val="800"/>
              </a:spcBef>
              <a:spcAft>
                <a:spcPts val="0"/>
              </a:spcAft>
              <a:buClrTx/>
              <a:buSzTx/>
              <a:buFontTx/>
              <a:buChar char="-"/>
              <a:tabLst/>
              <a:defRPr sz="1800"/>
            </a:lvl3pPr>
            <a:lvl4pPr marL="720000" marR="0" indent="-144000" algn="l" defTabSz="914400" rtl="0" eaLnBrk="1" fontAlgn="auto" latinLnBrk="0" hangingPunct="1">
              <a:lnSpc>
                <a:spcPts val="2200"/>
              </a:lnSpc>
              <a:spcBef>
                <a:spcPts val="800"/>
              </a:spcBef>
              <a:spcAft>
                <a:spcPts val="0"/>
              </a:spcAft>
              <a:buClrTx/>
              <a:buSzTx/>
              <a:buFontTx/>
              <a:buChar char="-"/>
              <a:tabLst/>
              <a:defRPr sz="1800"/>
            </a:lvl4pPr>
            <a:lvl5pPr marL="720000" marR="0" indent="-144000" algn="l" defTabSz="914400" rtl="0" eaLnBrk="1" fontAlgn="auto" latinLnBrk="0" hangingPunct="1">
              <a:lnSpc>
                <a:spcPts val="2200"/>
              </a:lnSpc>
              <a:spcBef>
                <a:spcPts val="800"/>
              </a:spcBef>
              <a:spcAft>
                <a:spcPts val="0"/>
              </a:spcAft>
              <a:buClrTx/>
              <a:buSzTx/>
              <a:buFontTx/>
              <a:buChar char="-"/>
              <a:tabLst/>
              <a:defRPr sz="1800"/>
            </a:lvl5pPr>
            <a:lvl6pPr>
              <a:defRPr sz="2000"/>
            </a:lvl6pPr>
            <a:lvl7pPr>
              <a:defRPr sz="2000"/>
            </a:lvl7pPr>
            <a:lvl8pPr>
              <a:defRPr sz="2000"/>
            </a:lvl8pPr>
            <a:lvl9pPr>
              <a:defRPr sz="2000"/>
            </a:lvl9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4" name="Tijdelijke aanduiding voor tekst 3"/>
          <p:cNvSpPr>
            <a:spLocks noGrp="1"/>
          </p:cNvSpPr>
          <p:nvPr>
            <p:ph type="body" sz="half" idx="2"/>
          </p:nvPr>
        </p:nvSpPr>
        <p:spPr>
          <a:xfrm>
            <a:off x="4572001" y="1648704"/>
            <a:ext cx="4002087" cy="4441003"/>
          </a:xfrm>
          <a:solidFill>
            <a:srgbClr val="D0D9DB"/>
          </a:solidFill>
        </p:spPr>
        <p:txBody>
          <a:bodyPr lIns="288000" tIns="144000" rIns="288000" bIns="144000"/>
          <a:lstStyle>
            <a:lvl1pPr marL="0" indent="0">
              <a:lnSpc>
                <a:spcPts val="2800"/>
              </a:lnSpc>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dirty="0" smtClean="0"/>
              <a:t>Klik om de modelstijlen te bewerken</a:t>
            </a:r>
          </a:p>
        </p:txBody>
      </p:sp>
      <p:sp>
        <p:nvSpPr>
          <p:cNvPr id="6" name="Tijdelijke aanduiding voor voettekst 5"/>
          <p:cNvSpPr>
            <a:spLocks noGrp="1"/>
          </p:cNvSpPr>
          <p:nvPr>
            <p:ph type="ftr" sz="quarter" idx="11"/>
          </p:nvPr>
        </p:nvSpPr>
        <p:spPr/>
        <p:txBody>
          <a:bodyPr/>
          <a:lstStyle/>
          <a:p>
            <a:r>
              <a:rPr lang="nl-NL" smtClean="0"/>
              <a:t>Mobility as a service: Deur tot deur met de NS</a:t>
            </a:r>
            <a:endParaRPr lang="nl-NL"/>
          </a:p>
        </p:txBody>
      </p:sp>
      <p:sp>
        <p:nvSpPr>
          <p:cNvPr id="5" name="Tijdelijke aanduiding voor dianummer 4"/>
          <p:cNvSpPr>
            <a:spLocks noGrp="1"/>
          </p:cNvSpPr>
          <p:nvPr>
            <p:ph type="sldNum" sz="quarter" idx="12"/>
          </p:nvPr>
        </p:nvSpPr>
        <p:spPr/>
        <p:txBody>
          <a:bodyPr/>
          <a:lstStyle/>
          <a:p>
            <a:fld id="{8FC039F0-3688-4D6E-8627-099442050809}" type="slidenum">
              <a:rPr lang="nl-NL" smtClean="0"/>
              <a:pPr/>
              <a:t>‹nr.›</a:t>
            </a:fld>
            <a:endParaRPr lang="nl-NL" dirty="0"/>
          </a:p>
        </p:txBody>
      </p:sp>
    </p:spTree>
    <p:extLst>
      <p:ext uri="{BB962C8B-B14F-4D97-AF65-F5344CB8AC3E}">
        <p14:creationId xmlns:p14="http://schemas.microsoft.com/office/powerpoint/2010/main" val="3256193298"/>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Inhoud met kader onder">
    <p:spTree>
      <p:nvGrpSpPr>
        <p:cNvPr id="1" name=""/>
        <p:cNvGrpSpPr/>
        <p:nvPr/>
      </p:nvGrpSpPr>
      <p:grpSpPr>
        <a:xfrm>
          <a:off x="0" y="0"/>
          <a:ext cx="0" cy="0"/>
          <a:chOff x="0" y="0"/>
          <a:chExt cx="0" cy="0"/>
        </a:xfrm>
      </p:grpSpPr>
      <p:sp>
        <p:nvSpPr>
          <p:cNvPr id="2" name="Titel 1"/>
          <p:cNvSpPr>
            <a:spLocks noGrp="1"/>
          </p:cNvSpPr>
          <p:nvPr>
            <p:ph type="title"/>
          </p:nvPr>
        </p:nvSpPr>
        <p:spPr>
          <a:xfrm>
            <a:off x="569106" y="545542"/>
            <a:ext cx="8006094" cy="867600"/>
          </a:xfrm>
        </p:spPr>
        <p:txBody>
          <a:bodyPr anchor="t" anchorCtr="0">
            <a:normAutofit/>
          </a:bodyPr>
          <a:lstStyle>
            <a:lvl1pPr algn="l">
              <a:defRPr sz="2800" b="0">
                <a:latin typeface="+mj-lt"/>
              </a:defRPr>
            </a:lvl1pPr>
          </a:lstStyle>
          <a:p>
            <a:r>
              <a:rPr kumimoji="0" lang="nl-NL" sz="2800" b="0" i="0" u="none" strike="noStrike" kern="1200" cap="none" spc="0" normalizeH="0" baseline="0" noProof="0" dirty="0" smtClean="0">
                <a:ln>
                  <a:noFill/>
                </a:ln>
                <a:solidFill>
                  <a:srgbClr val="000066"/>
                </a:solidFill>
                <a:effectLst/>
                <a:uLnTx/>
                <a:uFillTx/>
                <a:latin typeface="+mj-lt"/>
              </a:rPr>
              <a:t>Klik om de stijl te bewerken</a:t>
            </a:r>
            <a:endParaRPr lang="nl-NL" dirty="0"/>
          </a:p>
        </p:txBody>
      </p:sp>
      <p:sp>
        <p:nvSpPr>
          <p:cNvPr id="3" name="Tijdelijke aanduiding voor inhoud 2"/>
          <p:cNvSpPr>
            <a:spLocks noGrp="1"/>
          </p:cNvSpPr>
          <p:nvPr>
            <p:ph idx="1"/>
          </p:nvPr>
        </p:nvSpPr>
        <p:spPr>
          <a:xfrm>
            <a:off x="569106" y="1644295"/>
            <a:ext cx="8004982" cy="1782763"/>
          </a:xfrm>
        </p:spPr>
        <p:txBody>
          <a:bodyPr/>
          <a:lstStyle>
            <a:lvl1pPr marL="288000" marR="0" indent="-288000" algn="l" defTabSz="914400" rtl="0" eaLnBrk="1" fontAlgn="auto" latinLnBrk="0" hangingPunct="1">
              <a:lnSpc>
                <a:spcPts val="2400"/>
              </a:lnSpc>
              <a:spcBef>
                <a:spcPts val="600"/>
              </a:spcBef>
              <a:spcAft>
                <a:spcPts val="0"/>
              </a:spcAft>
              <a:buClr>
                <a:srgbClr val="FFCC33"/>
              </a:buClr>
              <a:buSzPct val="80000"/>
              <a:buFontTx/>
              <a:buChar char="■"/>
              <a:tabLst/>
              <a:defRPr sz="2000" baseline="0">
                <a:solidFill>
                  <a:schemeClr val="accent1"/>
                </a:solidFill>
              </a:defRPr>
            </a:lvl1pPr>
            <a:lvl2pPr marL="576000" marR="0" indent="-288000" algn="l" defTabSz="914400" rtl="0" eaLnBrk="1" fontAlgn="auto" latinLnBrk="0" hangingPunct="1">
              <a:lnSpc>
                <a:spcPts val="2400"/>
              </a:lnSpc>
              <a:spcBef>
                <a:spcPts val="600"/>
              </a:spcBef>
              <a:spcAft>
                <a:spcPts val="0"/>
              </a:spcAft>
              <a:buClrTx/>
              <a:buSzTx/>
              <a:buFont typeface="Arial" panose="020B0604020202020204" pitchFamily="34" charset="0"/>
              <a:buChar char="•"/>
              <a:tabLst/>
              <a:defRPr sz="2000" baseline="0">
                <a:solidFill>
                  <a:schemeClr val="accent1"/>
                </a:solidFill>
              </a:defRPr>
            </a:lvl2pPr>
            <a:lvl3pPr marL="720000" marR="0" indent="-144000" algn="l" defTabSz="914400" rtl="0" eaLnBrk="1" fontAlgn="auto" latinLnBrk="0" hangingPunct="1">
              <a:lnSpc>
                <a:spcPts val="2200"/>
              </a:lnSpc>
              <a:spcBef>
                <a:spcPts val="800"/>
              </a:spcBef>
              <a:spcAft>
                <a:spcPts val="0"/>
              </a:spcAft>
              <a:buClrTx/>
              <a:buSzTx/>
              <a:buFontTx/>
              <a:buChar char="-"/>
              <a:tabLst/>
              <a:defRPr sz="1800"/>
            </a:lvl3pPr>
            <a:lvl4pPr marL="720000" marR="0" indent="-144000" algn="l" defTabSz="914400" rtl="0" eaLnBrk="1" fontAlgn="auto" latinLnBrk="0" hangingPunct="1">
              <a:lnSpc>
                <a:spcPts val="2200"/>
              </a:lnSpc>
              <a:spcBef>
                <a:spcPts val="800"/>
              </a:spcBef>
              <a:spcAft>
                <a:spcPts val="0"/>
              </a:spcAft>
              <a:buClrTx/>
              <a:buSzTx/>
              <a:buFontTx/>
              <a:buChar char="-"/>
              <a:tabLst/>
              <a:defRPr sz="1800"/>
            </a:lvl4pPr>
            <a:lvl5pPr marL="720000" marR="0" indent="-144000" algn="l" defTabSz="914400" rtl="0" eaLnBrk="1" fontAlgn="auto" latinLnBrk="0" hangingPunct="1">
              <a:lnSpc>
                <a:spcPts val="2200"/>
              </a:lnSpc>
              <a:spcBef>
                <a:spcPts val="800"/>
              </a:spcBef>
              <a:spcAft>
                <a:spcPts val="0"/>
              </a:spcAft>
              <a:buClrTx/>
              <a:buSzTx/>
              <a:buFontTx/>
              <a:buChar char="-"/>
              <a:tabLst/>
              <a:defRPr sz="1800"/>
            </a:lvl5pPr>
            <a:lvl6pPr>
              <a:defRPr sz="2000"/>
            </a:lvl6pPr>
            <a:lvl7pPr>
              <a:defRPr sz="2000"/>
            </a:lvl7pPr>
            <a:lvl8pPr>
              <a:defRPr sz="2000"/>
            </a:lvl8pPr>
            <a:lvl9pPr>
              <a:defRPr sz="2000"/>
            </a:lvl9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4" name="Tijdelijke aanduiding voor tekst 3"/>
          <p:cNvSpPr>
            <a:spLocks noGrp="1"/>
          </p:cNvSpPr>
          <p:nvPr>
            <p:ph type="body" sz="half" idx="2"/>
          </p:nvPr>
        </p:nvSpPr>
        <p:spPr>
          <a:xfrm>
            <a:off x="568325" y="3429001"/>
            <a:ext cx="8006875" cy="1720850"/>
          </a:xfrm>
          <a:solidFill>
            <a:srgbClr val="D0D9DB"/>
          </a:solidFill>
        </p:spPr>
        <p:txBody>
          <a:bodyPr lIns="288000" tIns="144000" rIns="288000" bIns="144000"/>
          <a:lstStyle>
            <a:lvl1pPr marL="0" indent="0">
              <a:lnSpc>
                <a:spcPts val="2800"/>
              </a:lnSpc>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dirty="0" smtClean="0"/>
              <a:t>Klik om de modelstijlen te bewerken</a:t>
            </a:r>
          </a:p>
        </p:txBody>
      </p:sp>
      <p:sp>
        <p:nvSpPr>
          <p:cNvPr id="6" name="Tijdelijke aanduiding voor voettekst 5"/>
          <p:cNvSpPr>
            <a:spLocks noGrp="1"/>
          </p:cNvSpPr>
          <p:nvPr>
            <p:ph type="ftr" sz="quarter" idx="11"/>
          </p:nvPr>
        </p:nvSpPr>
        <p:spPr/>
        <p:txBody>
          <a:bodyPr/>
          <a:lstStyle/>
          <a:p>
            <a:r>
              <a:rPr lang="nl-NL" smtClean="0"/>
              <a:t>Mobility as a service: Deur tot deur met de NS</a:t>
            </a:r>
            <a:endParaRPr lang="nl-NL"/>
          </a:p>
        </p:txBody>
      </p:sp>
      <p:sp>
        <p:nvSpPr>
          <p:cNvPr id="5" name="Tijdelijke aanduiding voor dianummer 4"/>
          <p:cNvSpPr>
            <a:spLocks noGrp="1"/>
          </p:cNvSpPr>
          <p:nvPr>
            <p:ph type="sldNum" sz="quarter" idx="12"/>
          </p:nvPr>
        </p:nvSpPr>
        <p:spPr/>
        <p:txBody>
          <a:bodyPr/>
          <a:lstStyle/>
          <a:p>
            <a:fld id="{8FC039F0-3688-4D6E-8627-099442050809}" type="slidenum">
              <a:rPr lang="nl-NL" smtClean="0"/>
              <a:pPr/>
              <a:t>‹nr.›</a:t>
            </a:fld>
            <a:endParaRPr lang="nl-NL" dirty="0"/>
          </a:p>
        </p:txBody>
      </p:sp>
    </p:spTree>
    <p:extLst>
      <p:ext uri="{BB962C8B-B14F-4D97-AF65-F5344CB8AC3E}">
        <p14:creationId xmlns:p14="http://schemas.microsoft.com/office/powerpoint/2010/main" val="77635900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Inhoud met kader boven">
    <p:spTree>
      <p:nvGrpSpPr>
        <p:cNvPr id="1" name=""/>
        <p:cNvGrpSpPr/>
        <p:nvPr/>
      </p:nvGrpSpPr>
      <p:grpSpPr>
        <a:xfrm>
          <a:off x="0" y="0"/>
          <a:ext cx="0" cy="0"/>
          <a:chOff x="0" y="0"/>
          <a:chExt cx="0" cy="0"/>
        </a:xfrm>
      </p:grpSpPr>
      <p:sp>
        <p:nvSpPr>
          <p:cNvPr id="2" name="Titel 1"/>
          <p:cNvSpPr>
            <a:spLocks noGrp="1"/>
          </p:cNvSpPr>
          <p:nvPr>
            <p:ph type="title"/>
          </p:nvPr>
        </p:nvSpPr>
        <p:spPr>
          <a:xfrm>
            <a:off x="569106" y="543600"/>
            <a:ext cx="8006094" cy="867600"/>
          </a:xfrm>
        </p:spPr>
        <p:txBody>
          <a:bodyPr anchor="t" anchorCtr="0">
            <a:normAutofit/>
          </a:bodyPr>
          <a:lstStyle>
            <a:lvl1pPr algn="l">
              <a:defRPr sz="2800" b="0">
                <a:latin typeface="+mj-lt"/>
              </a:defRPr>
            </a:lvl1pPr>
          </a:lstStyle>
          <a:p>
            <a:r>
              <a:rPr kumimoji="0" lang="nl-NL" sz="2800" b="0" i="0" u="none" strike="noStrike" kern="1200" cap="none" spc="0" normalizeH="0" baseline="0" noProof="0" dirty="0" smtClean="0">
                <a:ln>
                  <a:noFill/>
                </a:ln>
                <a:solidFill>
                  <a:srgbClr val="000066"/>
                </a:solidFill>
                <a:effectLst/>
                <a:uLnTx/>
                <a:uFillTx/>
                <a:latin typeface="+mj-lt"/>
              </a:rPr>
              <a:t>Klik om de stijl te bewerken</a:t>
            </a:r>
            <a:endParaRPr lang="nl-NL" dirty="0"/>
          </a:p>
        </p:txBody>
      </p:sp>
      <p:sp>
        <p:nvSpPr>
          <p:cNvPr id="3" name="Tijdelijke aanduiding voor inhoud 2"/>
          <p:cNvSpPr>
            <a:spLocks noGrp="1"/>
          </p:cNvSpPr>
          <p:nvPr>
            <p:ph idx="1"/>
          </p:nvPr>
        </p:nvSpPr>
        <p:spPr>
          <a:xfrm>
            <a:off x="568325" y="3428999"/>
            <a:ext cx="8005763" cy="1698625"/>
          </a:xfrm>
        </p:spPr>
        <p:txBody>
          <a:bodyPr/>
          <a:lstStyle>
            <a:lvl1pPr marL="288000" marR="0" indent="-288000" algn="l" defTabSz="914400" rtl="0" eaLnBrk="1" fontAlgn="auto" latinLnBrk="0" hangingPunct="1">
              <a:lnSpc>
                <a:spcPts val="2400"/>
              </a:lnSpc>
              <a:spcBef>
                <a:spcPts val="600"/>
              </a:spcBef>
              <a:spcAft>
                <a:spcPts val="0"/>
              </a:spcAft>
              <a:buClr>
                <a:srgbClr val="FFCC33"/>
              </a:buClr>
              <a:buSzPct val="80000"/>
              <a:buFontTx/>
              <a:buChar char="■"/>
              <a:tabLst/>
              <a:defRPr sz="2000" baseline="0">
                <a:solidFill>
                  <a:schemeClr val="accent1"/>
                </a:solidFill>
              </a:defRPr>
            </a:lvl1pPr>
            <a:lvl2pPr marL="576000" marR="0" indent="-288000" algn="l" defTabSz="914400" rtl="0" eaLnBrk="1" fontAlgn="auto" latinLnBrk="0" hangingPunct="1">
              <a:lnSpc>
                <a:spcPts val="2400"/>
              </a:lnSpc>
              <a:spcBef>
                <a:spcPts val="600"/>
              </a:spcBef>
              <a:spcAft>
                <a:spcPts val="0"/>
              </a:spcAft>
              <a:buClrTx/>
              <a:buSzTx/>
              <a:buFont typeface="Arial" panose="020B0604020202020204" pitchFamily="34" charset="0"/>
              <a:buChar char="•"/>
              <a:tabLst/>
              <a:defRPr sz="2000" baseline="0">
                <a:solidFill>
                  <a:schemeClr val="accent1"/>
                </a:solidFill>
              </a:defRPr>
            </a:lvl2pPr>
            <a:lvl3pPr marL="720000" marR="0" indent="-144000" algn="l" defTabSz="914400" rtl="0" eaLnBrk="1" fontAlgn="auto" latinLnBrk="0" hangingPunct="1">
              <a:lnSpc>
                <a:spcPts val="2200"/>
              </a:lnSpc>
              <a:spcBef>
                <a:spcPts val="800"/>
              </a:spcBef>
              <a:spcAft>
                <a:spcPts val="0"/>
              </a:spcAft>
              <a:buClrTx/>
              <a:buSzTx/>
              <a:buFontTx/>
              <a:buChar char="-"/>
              <a:tabLst/>
              <a:defRPr sz="1800"/>
            </a:lvl3pPr>
            <a:lvl4pPr marL="720000" marR="0" indent="-144000" algn="l" defTabSz="914400" rtl="0" eaLnBrk="1" fontAlgn="auto" latinLnBrk="0" hangingPunct="1">
              <a:lnSpc>
                <a:spcPts val="2200"/>
              </a:lnSpc>
              <a:spcBef>
                <a:spcPts val="800"/>
              </a:spcBef>
              <a:spcAft>
                <a:spcPts val="0"/>
              </a:spcAft>
              <a:buClrTx/>
              <a:buSzTx/>
              <a:buFontTx/>
              <a:buChar char="-"/>
              <a:tabLst/>
              <a:defRPr sz="1800"/>
            </a:lvl4pPr>
            <a:lvl5pPr marL="720000" marR="0" indent="-144000" algn="l" defTabSz="914400" rtl="0" eaLnBrk="1" fontAlgn="auto" latinLnBrk="0" hangingPunct="1">
              <a:lnSpc>
                <a:spcPts val="2200"/>
              </a:lnSpc>
              <a:spcBef>
                <a:spcPts val="800"/>
              </a:spcBef>
              <a:spcAft>
                <a:spcPts val="0"/>
              </a:spcAft>
              <a:buClrTx/>
              <a:buSzTx/>
              <a:buFontTx/>
              <a:buChar char="-"/>
              <a:tabLst/>
              <a:defRPr sz="1800"/>
            </a:lvl5pPr>
            <a:lvl6pPr>
              <a:defRPr sz="2000"/>
            </a:lvl6pPr>
            <a:lvl7pPr>
              <a:defRPr sz="2000"/>
            </a:lvl7pPr>
            <a:lvl8pPr>
              <a:defRPr sz="2000"/>
            </a:lvl8pPr>
            <a:lvl9pPr>
              <a:defRPr sz="2000"/>
            </a:lvl9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4" name="Tijdelijke aanduiding voor tekst 3"/>
          <p:cNvSpPr>
            <a:spLocks noGrp="1"/>
          </p:cNvSpPr>
          <p:nvPr>
            <p:ph type="body" sz="half" idx="2"/>
          </p:nvPr>
        </p:nvSpPr>
        <p:spPr>
          <a:xfrm>
            <a:off x="568325" y="1709739"/>
            <a:ext cx="8006875" cy="1719260"/>
          </a:xfrm>
          <a:solidFill>
            <a:srgbClr val="D0D9DB"/>
          </a:solidFill>
        </p:spPr>
        <p:txBody>
          <a:bodyPr lIns="288000" tIns="144000" rIns="288000" bIns="144000"/>
          <a:lstStyle>
            <a:lvl1pPr marL="0" indent="0">
              <a:lnSpc>
                <a:spcPts val="2800"/>
              </a:lnSpc>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dirty="0" smtClean="0"/>
              <a:t>Klik om de modelstijlen te bewerken</a:t>
            </a:r>
          </a:p>
        </p:txBody>
      </p:sp>
      <p:sp>
        <p:nvSpPr>
          <p:cNvPr id="6" name="Tijdelijke aanduiding voor voettekst 5"/>
          <p:cNvSpPr>
            <a:spLocks noGrp="1"/>
          </p:cNvSpPr>
          <p:nvPr>
            <p:ph type="ftr" sz="quarter" idx="11"/>
          </p:nvPr>
        </p:nvSpPr>
        <p:spPr/>
        <p:txBody>
          <a:bodyPr/>
          <a:lstStyle/>
          <a:p>
            <a:r>
              <a:rPr lang="nl-NL" smtClean="0"/>
              <a:t>Mobility as a service: Deur tot deur met de NS</a:t>
            </a:r>
            <a:endParaRPr lang="nl-NL"/>
          </a:p>
        </p:txBody>
      </p:sp>
      <p:sp>
        <p:nvSpPr>
          <p:cNvPr id="5" name="Tijdelijke aanduiding voor dianummer 4"/>
          <p:cNvSpPr>
            <a:spLocks noGrp="1"/>
          </p:cNvSpPr>
          <p:nvPr>
            <p:ph type="sldNum" sz="quarter" idx="12"/>
          </p:nvPr>
        </p:nvSpPr>
        <p:spPr/>
        <p:txBody>
          <a:bodyPr/>
          <a:lstStyle/>
          <a:p>
            <a:fld id="{8FC039F0-3688-4D6E-8627-099442050809}" type="slidenum">
              <a:rPr lang="nl-NL" smtClean="0"/>
              <a:pPr/>
              <a:t>‹nr.›</a:t>
            </a:fld>
            <a:endParaRPr lang="nl-NL" dirty="0"/>
          </a:p>
        </p:txBody>
      </p:sp>
    </p:spTree>
    <p:extLst>
      <p:ext uri="{BB962C8B-B14F-4D97-AF65-F5344CB8AC3E}">
        <p14:creationId xmlns:p14="http://schemas.microsoft.com/office/powerpoint/2010/main" val="91776671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3" name="Tijdelijke aanduiding voor afbeelding 2"/>
          <p:cNvSpPr>
            <a:spLocks noGrp="1"/>
          </p:cNvSpPr>
          <p:nvPr>
            <p:ph type="pic" idx="1"/>
          </p:nvPr>
        </p:nvSpPr>
        <p:spPr>
          <a:xfrm>
            <a:off x="569106" y="1709738"/>
            <a:ext cx="8004982" cy="2581275"/>
          </a:xfrm>
        </p:spPr>
        <p:txBody>
          <a:bodyPr/>
          <a:lstStyle>
            <a:lvl1pPr marL="0" indent="0">
              <a:buNone/>
              <a:defRPr sz="20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smtClean="0"/>
              <a:t>Klik op het pictogram als u een afbeelding wilt toevoegen</a:t>
            </a:r>
            <a:endParaRPr lang="nl-NL" dirty="0"/>
          </a:p>
        </p:txBody>
      </p:sp>
      <p:sp>
        <p:nvSpPr>
          <p:cNvPr id="2" name="Titel 1"/>
          <p:cNvSpPr>
            <a:spLocks noGrp="1"/>
          </p:cNvSpPr>
          <p:nvPr>
            <p:ph type="title"/>
          </p:nvPr>
        </p:nvSpPr>
        <p:spPr>
          <a:xfrm>
            <a:off x="569106" y="543600"/>
            <a:ext cx="8006094" cy="983027"/>
          </a:xfrm>
        </p:spPr>
        <p:txBody>
          <a:bodyPr anchor="t" anchorCtr="0">
            <a:normAutofit/>
          </a:bodyPr>
          <a:lstStyle>
            <a:lvl1pPr algn="l">
              <a:defRPr sz="2800" b="0">
                <a:latin typeface="+mj-lt"/>
                <a:cs typeface="Aharoni" panose="02010803020104030203" pitchFamily="2" charset="-79"/>
              </a:defRPr>
            </a:lvl1pPr>
          </a:lstStyle>
          <a:p>
            <a:r>
              <a:rPr kumimoji="0" lang="nl-NL" sz="2800" b="0" i="0" u="none" strike="noStrike" kern="1200" cap="none" spc="0" normalizeH="0" baseline="0" noProof="0" dirty="0" smtClean="0">
                <a:ln>
                  <a:noFill/>
                </a:ln>
                <a:solidFill>
                  <a:srgbClr val="000066"/>
                </a:solidFill>
                <a:effectLst/>
                <a:uLnTx/>
                <a:uFillTx/>
                <a:latin typeface="+mj-lt"/>
              </a:rPr>
              <a:t>Klik om de stijl te bewerken</a:t>
            </a:r>
            <a:endParaRPr lang="nl-NL" dirty="0"/>
          </a:p>
        </p:txBody>
      </p:sp>
      <p:sp>
        <p:nvSpPr>
          <p:cNvPr id="4" name="Tijdelijke aanduiding voor tekst 3"/>
          <p:cNvSpPr>
            <a:spLocks noGrp="1"/>
          </p:cNvSpPr>
          <p:nvPr>
            <p:ph type="body" sz="half" idx="2"/>
          </p:nvPr>
        </p:nvSpPr>
        <p:spPr>
          <a:xfrm>
            <a:off x="568324" y="4464425"/>
            <a:ext cx="8006875" cy="1590115"/>
          </a:xfrm>
        </p:spPr>
        <p:txBody>
          <a:bodyPr/>
          <a:lstStyle>
            <a:lvl1pPr marL="288000" marR="0" indent="-288000" algn="l" defTabSz="914400" rtl="0" eaLnBrk="1" fontAlgn="auto" latinLnBrk="0" hangingPunct="1">
              <a:lnSpc>
                <a:spcPts val="2400"/>
              </a:lnSpc>
              <a:spcBef>
                <a:spcPts val="600"/>
              </a:spcBef>
              <a:spcAft>
                <a:spcPts val="0"/>
              </a:spcAft>
              <a:buClr>
                <a:srgbClr val="FFCC33"/>
              </a:buClr>
              <a:buSzPct val="80000"/>
              <a:buFontTx/>
              <a:buChar char="■"/>
              <a:tabLst/>
              <a:defRPr sz="2000">
                <a:latin typeface="+mn-lt"/>
              </a:defRPr>
            </a:lvl1pPr>
            <a:lvl2pPr marL="576000" marR="0" indent="-288000" algn="l" defTabSz="914400" rtl="0" eaLnBrk="1" fontAlgn="auto" latinLnBrk="0" hangingPunct="1">
              <a:lnSpc>
                <a:spcPts val="2400"/>
              </a:lnSpc>
              <a:spcBef>
                <a:spcPts val="600"/>
              </a:spcBef>
              <a:spcAft>
                <a:spcPts val="0"/>
              </a:spcAft>
              <a:buClrTx/>
              <a:buSzTx/>
              <a:buFont typeface="Arial" panose="020B0604020202020204" pitchFamily="34" charset="0"/>
              <a:buChar char="•"/>
              <a:tabLst/>
              <a:defRPr sz="2000" baseline="0">
                <a:latin typeface="+mn-lt"/>
              </a:defRPr>
            </a:lvl2pPr>
            <a:lvl3pPr marL="720000" marR="0" indent="-144000" algn="l" defTabSz="914400" rtl="0" eaLnBrk="1" fontAlgn="auto" latinLnBrk="0" hangingPunct="1">
              <a:lnSpc>
                <a:spcPts val="2200"/>
              </a:lnSpc>
              <a:spcBef>
                <a:spcPts val="800"/>
              </a:spcBef>
              <a:spcAft>
                <a:spcPts val="0"/>
              </a:spcAft>
              <a:buClrTx/>
              <a:buSzTx/>
              <a:buFontTx/>
              <a:buChar char="-"/>
              <a:tabLst/>
              <a:defRPr sz="1800">
                <a:latin typeface="+mn-lt"/>
              </a:defRPr>
            </a:lvl3pPr>
            <a:lvl4pPr marL="720000" marR="0" indent="-144000" algn="l" defTabSz="914400" rtl="0" eaLnBrk="1" fontAlgn="auto" latinLnBrk="0" hangingPunct="1">
              <a:lnSpc>
                <a:spcPts val="2200"/>
              </a:lnSpc>
              <a:spcBef>
                <a:spcPts val="800"/>
              </a:spcBef>
              <a:spcAft>
                <a:spcPts val="0"/>
              </a:spcAft>
              <a:buClrTx/>
              <a:buSzTx/>
              <a:buFontTx/>
              <a:buChar char="-"/>
              <a:tabLst/>
              <a:defRPr sz="1800">
                <a:latin typeface="+mn-lt"/>
              </a:defRPr>
            </a:lvl4pPr>
            <a:lvl5pPr marL="720000" marR="0" indent="-144000" algn="l" defTabSz="914400" rtl="0" eaLnBrk="1" fontAlgn="auto" latinLnBrk="0" hangingPunct="1">
              <a:lnSpc>
                <a:spcPts val="2200"/>
              </a:lnSpc>
              <a:spcBef>
                <a:spcPts val="800"/>
              </a:spcBef>
              <a:spcAft>
                <a:spcPts val="0"/>
              </a:spcAft>
              <a:buClrTx/>
              <a:buSzTx/>
              <a:buFontTx/>
              <a:buChar char="-"/>
              <a:tabLst/>
              <a:defRPr sz="1800">
                <a:latin typeface="+mn-lt"/>
              </a:defRPr>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6" name="Tijdelijke aanduiding voor voettekst 5"/>
          <p:cNvSpPr>
            <a:spLocks noGrp="1"/>
          </p:cNvSpPr>
          <p:nvPr>
            <p:ph type="ftr" sz="quarter" idx="11"/>
          </p:nvPr>
        </p:nvSpPr>
        <p:spPr/>
        <p:txBody>
          <a:bodyPr/>
          <a:lstStyle/>
          <a:p>
            <a:r>
              <a:rPr lang="nl-NL" smtClean="0"/>
              <a:t>Mobility as a service: Deur tot deur met de NS</a:t>
            </a:r>
            <a:endParaRPr lang="nl-NL"/>
          </a:p>
        </p:txBody>
      </p:sp>
      <p:sp>
        <p:nvSpPr>
          <p:cNvPr id="5" name="Tijdelijke aanduiding voor dianummer 4"/>
          <p:cNvSpPr>
            <a:spLocks noGrp="1"/>
          </p:cNvSpPr>
          <p:nvPr>
            <p:ph type="sldNum" sz="quarter" idx="12"/>
          </p:nvPr>
        </p:nvSpPr>
        <p:spPr/>
        <p:txBody>
          <a:bodyPr/>
          <a:lstStyle/>
          <a:p>
            <a:fld id="{8FC039F0-3688-4D6E-8627-099442050809}" type="slidenum">
              <a:rPr lang="nl-NL" smtClean="0"/>
              <a:pPr/>
              <a:t>‹nr.›</a:t>
            </a:fld>
            <a:endParaRPr lang="nl-NL" dirty="0"/>
          </a:p>
        </p:txBody>
      </p:sp>
    </p:spTree>
    <p:extLst>
      <p:ext uri="{BB962C8B-B14F-4D97-AF65-F5344CB8AC3E}">
        <p14:creationId xmlns:p14="http://schemas.microsoft.com/office/powerpoint/2010/main" val="212643368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boven">
    <p:spTree>
      <p:nvGrpSpPr>
        <p:cNvPr id="1" name=""/>
        <p:cNvGrpSpPr/>
        <p:nvPr/>
      </p:nvGrpSpPr>
      <p:grpSpPr>
        <a:xfrm>
          <a:off x="0" y="0"/>
          <a:ext cx="0" cy="0"/>
          <a:chOff x="0" y="0"/>
          <a:chExt cx="0" cy="0"/>
        </a:xfrm>
      </p:grpSpPr>
      <p:sp>
        <p:nvSpPr>
          <p:cNvPr id="3" name="Tijdelijke aanduiding voor afbeelding 2"/>
          <p:cNvSpPr>
            <a:spLocks noGrp="1"/>
          </p:cNvSpPr>
          <p:nvPr>
            <p:ph type="pic" idx="1"/>
          </p:nvPr>
        </p:nvSpPr>
        <p:spPr>
          <a:xfrm>
            <a:off x="568324" y="3417888"/>
            <a:ext cx="8004982" cy="2581275"/>
          </a:xfrm>
        </p:spPr>
        <p:txBody>
          <a:bodyPr/>
          <a:lstStyle>
            <a:lvl1pPr marL="0" indent="0">
              <a:buNone/>
              <a:defRPr sz="20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smtClean="0"/>
              <a:t>Klik op het pictogram als u een afbeelding wilt toevoegen</a:t>
            </a:r>
            <a:endParaRPr lang="nl-NL" dirty="0"/>
          </a:p>
        </p:txBody>
      </p:sp>
      <p:sp>
        <p:nvSpPr>
          <p:cNvPr id="2" name="Titel 1"/>
          <p:cNvSpPr>
            <a:spLocks noGrp="1"/>
          </p:cNvSpPr>
          <p:nvPr>
            <p:ph type="title"/>
          </p:nvPr>
        </p:nvSpPr>
        <p:spPr>
          <a:xfrm>
            <a:off x="569106" y="543600"/>
            <a:ext cx="8006094" cy="983027"/>
          </a:xfrm>
        </p:spPr>
        <p:txBody>
          <a:bodyPr anchor="t" anchorCtr="0">
            <a:normAutofit/>
          </a:bodyPr>
          <a:lstStyle>
            <a:lvl1pPr algn="l">
              <a:defRPr sz="2800" b="0">
                <a:latin typeface="+mj-lt"/>
              </a:defRPr>
            </a:lvl1pPr>
          </a:lstStyle>
          <a:p>
            <a:r>
              <a:rPr kumimoji="0" lang="nl-NL" sz="2800" b="0" i="0" u="none" strike="noStrike" kern="1200" cap="none" spc="0" normalizeH="0" baseline="0" noProof="0" dirty="0" smtClean="0">
                <a:ln>
                  <a:noFill/>
                </a:ln>
                <a:solidFill>
                  <a:srgbClr val="000066"/>
                </a:solidFill>
                <a:effectLst/>
                <a:uLnTx/>
                <a:uFillTx/>
                <a:latin typeface="+mj-lt"/>
              </a:rPr>
              <a:t>Klik om de stijl te bewerken</a:t>
            </a:r>
            <a:endParaRPr lang="nl-NL" dirty="0"/>
          </a:p>
        </p:txBody>
      </p:sp>
      <p:sp>
        <p:nvSpPr>
          <p:cNvPr id="4" name="Tijdelijke aanduiding voor tekst 3"/>
          <p:cNvSpPr>
            <a:spLocks noGrp="1"/>
          </p:cNvSpPr>
          <p:nvPr>
            <p:ph type="body" sz="half" idx="2"/>
          </p:nvPr>
        </p:nvSpPr>
        <p:spPr>
          <a:xfrm>
            <a:off x="568324" y="1709738"/>
            <a:ext cx="8006875" cy="1590115"/>
          </a:xfrm>
        </p:spPr>
        <p:txBody>
          <a:bodyPr/>
          <a:lstStyle>
            <a:lvl1pPr marL="288000" marR="0" indent="-288000" algn="l" defTabSz="914400" rtl="0" eaLnBrk="1" fontAlgn="auto" latinLnBrk="0" hangingPunct="1">
              <a:lnSpc>
                <a:spcPts val="2400"/>
              </a:lnSpc>
              <a:spcBef>
                <a:spcPts val="600"/>
              </a:spcBef>
              <a:spcAft>
                <a:spcPts val="0"/>
              </a:spcAft>
              <a:buClr>
                <a:srgbClr val="FFCC33"/>
              </a:buClr>
              <a:buSzPct val="80000"/>
              <a:buFontTx/>
              <a:buChar char="■"/>
              <a:tabLst/>
              <a:defRPr sz="2000"/>
            </a:lvl1pPr>
            <a:lvl2pPr marL="576000" marR="0" indent="-288000" algn="l" defTabSz="914400" rtl="0" eaLnBrk="1" fontAlgn="auto" latinLnBrk="0" hangingPunct="1">
              <a:lnSpc>
                <a:spcPts val="2400"/>
              </a:lnSpc>
              <a:spcBef>
                <a:spcPts val="600"/>
              </a:spcBef>
              <a:spcAft>
                <a:spcPts val="0"/>
              </a:spcAft>
              <a:buClrTx/>
              <a:buSzTx/>
              <a:buFont typeface="Arial" panose="020B0604020202020204" pitchFamily="34" charset="0"/>
              <a:buChar char="•"/>
              <a:tabLst/>
              <a:defRPr sz="2000"/>
            </a:lvl2pPr>
            <a:lvl3pPr marL="720000" marR="0" indent="-144000" algn="l" defTabSz="914400" rtl="0" eaLnBrk="1" fontAlgn="auto" latinLnBrk="0" hangingPunct="1">
              <a:lnSpc>
                <a:spcPts val="2200"/>
              </a:lnSpc>
              <a:spcBef>
                <a:spcPts val="800"/>
              </a:spcBef>
              <a:spcAft>
                <a:spcPts val="0"/>
              </a:spcAft>
              <a:buClr>
                <a:srgbClr val="000066"/>
              </a:buClr>
              <a:buSzTx/>
              <a:buFontTx/>
              <a:buChar char="-"/>
              <a:tabLst/>
              <a:defRPr sz="1800"/>
            </a:lvl3pPr>
            <a:lvl4pPr marL="720000" marR="0" indent="-144000" algn="l" defTabSz="914400" rtl="0" eaLnBrk="1" fontAlgn="auto" latinLnBrk="0" hangingPunct="1">
              <a:lnSpc>
                <a:spcPts val="2200"/>
              </a:lnSpc>
              <a:spcBef>
                <a:spcPts val="800"/>
              </a:spcBef>
              <a:spcAft>
                <a:spcPts val="0"/>
              </a:spcAft>
              <a:buClr>
                <a:srgbClr val="000066"/>
              </a:buClr>
              <a:buSzTx/>
              <a:buFontTx/>
              <a:buChar char="-"/>
              <a:tabLst/>
              <a:defRPr sz="1800"/>
            </a:lvl4pPr>
            <a:lvl5pPr marL="720000" marR="0" indent="-144000" algn="l" defTabSz="914400" rtl="0" eaLnBrk="1" fontAlgn="auto" latinLnBrk="0" hangingPunct="1">
              <a:lnSpc>
                <a:spcPts val="2200"/>
              </a:lnSpc>
              <a:spcBef>
                <a:spcPts val="800"/>
              </a:spcBef>
              <a:spcAft>
                <a:spcPts val="0"/>
              </a:spcAft>
              <a:buClr>
                <a:srgbClr val="000066"/>
              </a:buClr>
              <a:buSzTx/>
              <a:buFontTx/>
              <a:buChar char="-"/>
              <a:tabLst/>
              <a:defRPr sz="18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6" name="Tijdelijke aanduiding voor voettekst 5"/>
          <p:cNvSpPr>
            <a:spLocks noGrp="1"/>
          </p:cNvSpPr>
          <p:nvPr>
            <p:ph type="ftr" sz="quarter" idx="11"/>
          </p:nvPr>
        </p:nvSpPr>
        <p:spPr/>
        <p:txBody>
          <a:bodyPr/>
          <a:lstStyle/>
          <a:p>
            <a:r>
              <a:rPr lang="nl-NL" smtClean="0"/>
              <a:t>Mobility as a service: Deur tot deur met de NS</a:t>
            </a:r>
            <a:endParaRPr lang="nl-NL"/>
          </a:p>
        </p:txBody>
      </p:sp>
      <p:sp>
        <p:nvSpPr>
          <p:cNvPr id="5" name="Tijdelijke aanduiding voor dianummer 4"/>
          <p:cNvSpPr>
            <a:spLocks noGrp="1"/>
          </p:cNvSpPr>
          <p:nvPr>
            <p:ph type="sldNum" sz="quarter" idx="12"/>
          </p:nvPr>
        </p:nvSpPr>
        <p:spPr/>
        <p:txBody>
          <a:bodyPr/>
          <a:lstStyle/>
          <a:p>
            <a:fld id="{8FC039F0-3688-4D6E-8627-099442050809}" type="slidenum">
              <a:rPr lang="nl-NL" smtClean="0"/>
              <a:pPr/>
              <a:t>‹nr.›</a:t>
            </a:fld>
            <a:endParaRPr lang="nl-NL" dirty="0"/>
          </a:p>
        </p:txBody>
      </p:sp>
    </p:spTree>
    <p:extLst>
      <p:ext uri="{BB962C8B-B14F-4D97-AF65-F5344CB8AC3E}">
        <p14:creationId xmlns:p14="http://schemas.microsoft.com/office/powerpoint/2010/main" val="2673390880"/>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ekop gee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jdelijke aanduiding voor inhoud 2"/>
          <p:cNvSpPr>
            <a:spLocks noGrp="1"/>
          </p:cNvSpPr>
          <p:nvPr>
            <p:ph idx="1"/>
          </p:nvPr>
        </p:nvSpPr>
        <p:spPr>
          <a:xfrm>
            <a:off x="568162" y="2326479"/>
            <a:ext cx="8003439" cy="892972"/>
          </a:xfrm>
        </p:spPr>
        <p:txBody>
          <a:bodyPr/>
          <a:lstStyle>
            <a:lvl1pPr marL="0" indent="0">
              <a:buNone/>
              <a:defRPr sz="2200" b="1">
                <a:solidFill>
                  <a:schemeClr val="accent1"/>
                </a:solidFill>
                <a:latin typeface="+mj-lt"/>
              </a:defRPr>
            </a:lvl1pPr>
          </a:lstStyle>
          <a:p>
            <a:pPr lvl="0"/>
            <a:endParaRPr lang="nl-NL" dirty="0" smtClean="0"/>
          </a:p>
        </p:txBody>
      </p:sp>
      <p:sp>
        <p:nvSpPr>
          <p:cNvPr id="4" name="Tijdelijke aanduiding voor tekst 3"/>
          <p:cNvSpPr>
            <a:spLocks noGrp="1"/>
          </p:cNvSpPr>
          <p:nvPr>
            <p:ph type="body" sz="quarter" idx="10"/>
          </p:nvPr>
        </p:nvSpPr>
        <p:spPr>
          <a:xfrm>
            <a:off x="569117" y="5836444"/>
            <a:ext cx="6855621" cy="255587"/>
          </a:xfrm>
        </p:spPr>
        <p:txBody>
          <a:bodyPr/>
          <a:lstStyle>
            <a:lvl1pPr marL="0" indent="0">
              <a:lnSpc>
                <a:spcPts val="1600"/>
              </a:lnSpc>
              <a:buNone/>
              <a:defRPr sz="1400" b="1" i="0" baseline="0">
                <a:solidFill>
                  <a:schemeClr val="accent1"/>
                </a:solidFill>
                <a:latin typeface="NS Sans" panose="02000400000000000000" pitchFamily="2" charset="0"/>
              </a:defRPr>
            </a:lvl1pPr>
            <a:lvl2pPr marL="288000" indent="0">
              <a:lnSpc>
                <a:spcPts val="1600"/>
              </a:lnSpc>
              <a:buNone/>
              <a:defRPr sz="1400" b="1" i="0" baseline="0">
                <a:solidFill>
                  <a:schemeClr val="accent1"/>
                </a:solidFill>
                <a:latin typeface="NS Sans" panose="02000400000000000000" pitchFamily="2" charset="0"/>
              </a:defRPr>
            </a:lvl2pPr>
            <a:lvl3pPr marL="576000" indent="0">
              <a:lnSpc>
                <a:spcPts val="1600"/>
              </a:lnSpc>
              <a:buNone/>
              <a:defRPr sz="1400" b="1" i="0" baseline="0">
                <a:solidFill>
                  <a:schemeClr val="accent1"/>
                </a:solidFill>
                <a:latin typeface="NS Sans" panose="02000400000000000000" pitchFamily="2" charset="0"/>
              </a:defRPr>
            </a:lvl3pPr>
            <a:lvl4pPr marL="576000" indent="0">
              <a:lnSpc>
                <a:spcPts val="1600"/>
              </a:lnSpc>
              <a:buNone/>
              <a:defRPr sz="1400" b="1" i="0" baseline="0">
                <a:solidFill>
                  <a:schemeClr val="accent1"/>
                </a:solidFill>
                <a:latin typeface="NS Sans" panose="02000400000000000000" pitchFamily="2" charset="0"/>
              </a:defRPr>
            </a:lvl4pPr>
            <a:lvl5pPr marL="576000" indent="0">
              <a:lnSpc>
                <a:spcPts val="1600"/>
              </a:lnSpc>
              <a:buNone/>
              <a:defRPr sz="1400" b="1" i="0" baseline="0">
                <a:solidFill>
                  <a:schemeClr val="accent1"/>
                </a:solidFill>
                <a:latin typeface="NS Sans" panose="02000400000000000000" pitchFamily="2" charset="0"/>
              </a:defRPr>
            </a:lvl5pPr>
          </a:lstStyle>
          <a:p>
            <a:pPr lvl="0"/>
            <a:endParaRPr lang="nl-NL" dirty="0"/>
          </a:p>
        </p:txBody>
      </p:sp>
      <p:sp>
        <p:nvSpPr>
          <p:cNvPr id="12" name="rubriceringvolg"/>
          <p:cNvSpPr txBox="1"/>
          <p:nvPr/>
        </p:nvSpPr>
        <p:spPr>
          <a:xfrm>
            <a:off x="2849563" y="142124"/>
            <a:ext cx="5724525" cy="246221"/>
          </a:xfrm>
          <a:prstGeom prst="rect">
            <a:avLst/>
          </a:prstGeom>
          <a:noFill/>
        </p:spPr>
        <p:txBody>
          <a:bodyPr wrap="square" lIns="0" tIns="0" rIns="0" bIns="0" rtlCol="0" anchor="ctr" anchorCtr="0">
            <a:spAutoFit/>
          </a:bodyPr>
          <a:lstStyle/>
          <a:p>
            <a:pPr algn="r"/>
            <a:endParaRPr lang="nl-NL" sz="1600" b="1" cap="all" baseline="0" dirty="0">
              <a:solidFill>
                <a:schemeClr val="bg2"/>
              </a:solidFill>
            </a:endParaRPr>
          </a:p>
        </p:txBody>
      </p:sp>
      <p:sp>
        <p:nvSpPr>
          <p:cNvPr id="3" name="Tijdelijke aanduiding voor voettekst 2"/>
          <p:cNvSpPr>
            <a:spLocks noGrp="1"/>
          </p:cNvSpPr>
          <p:nvPr>
            <p:ph type="ftr" sz="quarter" idx="11"/>
          </p:nvPr>
        </p:nvSpPr>
        <p:spPr>
          <a:xfrm>
            <a:off x="-1422400" y="7346181"/>
            <a:ext cx="537269" cy="206375"/>
          </a:xfrm>
        </p:spPr>
        <p:txBody>
          <a:bodyPr/>
          <a:lstStyle>
            <a:lvl1pPr>
              <a:defRPr sz="200"/>
            </a:lvl1pPr>
          </a:lstStyle>
          <a:p>
            <a:r>
              <a:rPr lang="nl-NL" smtClean="0"/>
              <a:t>Mobility as a service: Deur tot deur met de NS</a:t>
            </a:r>
            <a:endParaRPr lang="nl-NL" dirty="0"/>
          </a:p>
        </p:txBody>
      </p:sp>
      <p:sp>
        <p:nvSpPr>
          <p:cNvPr id="5" name="Tijdelijke aanduiding voor dianummer 4"/>
          <p:cNvSpPr>
            <a:spLocks noGrp="1"/>
          </p:cNvSpPr>
          <p:nvPr>
            <p:ph type="sldNum" sz="quarter" idx="12"/>
          </p:nvPr>
        </p:nvSpPr>
        <p:spPr>
          <a:xfrm>
            <a:off x="-1422400" y="7137900"/>
            <a:ext cx="537269" cy="205200"/>
          </a:xfrm>
        </p:spPr>
        <p:txBody>
          <a:bodyPr/>
          <a:lstStyle>
            <a:lvl1pPr>
              <a:defRPr sz="200"/>
            </a:lvl1pPr>
          </a:lstStyle>
          <a:p>
            <a:fld id="{8FC039F0-3688-4D6E-8627-099442050809}" type="slidenum">
              <a:rPr lang="nl-NL" smtClean="0"/>
              <a:pPr/>
              <a:t>‹nr.›</a:t>
            </a:fld>
            <a:endParaRPr lang="nl-NL" dirty="0"/>
          </a:p>
        </p:txBody>
      </p:sp>
      <p:sp>
        <p:nvSpPr>
          <p:cNvPr id="6" name="Titel 5"/>
          <p:cNvSpPr>
            <a:spLocks noGrp="1"/>
          </p:cNvSpPr>
          <p:nvPr>
            <p:ph type="title"/>
          </p:nvPr>
        </p:nvSpPr>
        <p:spPr/>
        <p:txBody>
          <a:bodyPr/>
          <a:lstStyle/>
          <a:p>
            <a:r>
              <a:rPr lang="nl-NL" dirty="0" smtClean="0"/>
              <a:t>Klik om de stijl te bewerken</a:t>
            </a:r>
            <a:endParaRPr lang="nl-NL" dirty="0"/>
          </a:p>
        </p:txBody>
      </p:sp>
    </p:spTree>
    <p:extLst>
      <p:ext uri="{BB962C8B-B14F-4D97-AF65-F5344CB8AC3E}">
        <p14:creationId xmlns:p14="http://schemas.microsoft.com/office/powerpoint/2010/main" val="2070506733"/>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ekop blauw">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jdelijke aanduiding voor tekst 3"/>
          <p:cNvSpPr>
            <a:spLocks noGrp="1"/>
          </p:cNvSpPr>
          <p:nvPr>
            <p:ph type="body" sz="quarter" idx="10"/>
          </p:nvPr>
        </p:nvSpPr>
        <p:spPr>
          <a:xfrm>
            <a:off x="569117" y="5836444"/>
            <a:ext cx="6855621" cy="255587"/>
          </a:xfrm>
        </p:spPr>
        <p:txBody>
          <a:bodyPr/>
          <a:lstStyle>
            <a:lvl1pPr marL="0" indent="0">
              <a:lnSpc>
                <a:spcPts val="1600"/>
              </a:lnSpc>
              <a:buNone/>
              <a:defRPr sz="1400" b="1" i="0" baseline="0">
                <a:solidFill>
                  <a:schemeClr val="bg1"/>
                </a:solidFill>
                <a:latin typeface="NS Sans" panose="02000400000000000000" pitchFamily="2" charset="0"/>
              </a:defRPr>
            </a:lvl1pPr>
            <a:lvl2pPr marL="288000" indent="0">
              <a:lnSpc>
                <a:spcPts val="1600"/>
              </a:lnSpc>
              <a:buNone/>
              <a:defRPr sz="1400" b="1" i="0" baseline="0">
                <a:solidFill>
                  <a:schemeClr val="accent2"/>
                </a:solidFill>
                <a:latin typeface="NS Sans" panose="02000400000000000000" pitchFamily="2" charset="0"/>
              </a:defRPr>
            </a:lvl2pPr>
            <a:lvl3pPr marL="576000" indent="0">
              <a:lnSpc>
                <a:spcPts val="1600"/>
              </a:lnSpc>
              <a:buNone/>
              <a:defRPr sz="1400" b="1" i="0" baseline="0">
                <a:solidFill>
                  <a:schemeClr val="accent2"/>
                </a:solidFill>
                <a:latin typeface="NS Sans" panose="02000400000000000000" pitchFamily="2" charset="0"/>
              </a:defRPr>
            </a:lvl3pPr>
            <a:lvl4pPr marL="576000" indent="0">
              <a:lnSpc>
                <a:spcPts val="1600"/>
              </a:lnSpc>
              <a:buNone/>
              <a:defRPr sz="1400" b="1" i="0" baseline="0">
                <a:solidFill>
                  <a:schemeClr val="accent2"/>
                </a:solidFill>
                <a:latin typeface="NS Sans" panose="02000400000000000000" pitchFamily="2" charset="0"/>
              </a:defRPr>
            </a:lvl4pPr>
            <a:lvl5pPr marL="576000" indent="0">
              <a:lnSpc>
                <a:spcPts val="1600"/>
              </a:lnSpc>
              <a:buNone/>
              <a:defRPr sz="1400" b="1" i="0" baseline="0">
                <a:solidFill>
                  <a:schemeClr val="accent2"/>
                </a:solidFill>
                <a:latin typeface="NS Sans" panose="02000400000000000000" pitchFamily="2" charset="0"/>
              </a:defRPr>
            </a:lvl5pPr>
          </a:lstStyle>
          <a:p>
            <a:pPr lvl="0"/>
            <a:endParaRPr lang="nl-NL" dirty="0"/>
          </a:p>
        </p:txBody>
      </p:sp>
      <p:sp>
        <p:nvSpPr>
          <p:cNvPr id="12" name="rubriceringvolg"/>
          <p:cNvSpPr txBox="1"/>
          <p:nvPr/>
        </p:nvSpPr>
        <p:spPr>
          <a:xfrm>
            <a:off x="2849563" y="142124"/>
            <a:ext cx="5724525" cy="246221"/>
          </a:xfrm>
          <a:prstGeom prst="rect">
            <a:avLst/>
          </a:prstGeom>
          <a:noFill/>
        </p:spPr>
        <p:txBody>
          <a:bodyPr wrap="square" lIns="0" tIns="0" rIns="0" bIns="0" rtlCol="0" anchor="ctr" anchorCtr="0">
            <a:spAutoFit/>
          </a:bodyPr>
          <a:lstStyle/>
          <a:p>
            <a:pPr algn="r"/>
            <a:endParaRPr lang="nl-NL" sz="1600" b="1" cap="all" baseline="0" dirty="0">
              <a:solidFill>
                <a:schemeClr val="bg2"/>
              </a:solidFill>
            </a:endParaRPr>
          </a:p>
        </p:txBody>
      </p:sp>
      <p:sp>
        <p:nvSpPr>
          <p:cNvPr id="5" name="Tijdelijke aanduiding voor inhoud 4"/>
          <p:cNvSpPr>
            <a:spLocks noGrp="1"/>
          </p:cNvSpPr>
          <p:nvPr>
            <p:ph sz="quarter" idx="12"/>
          </p:nvPr>
        </p:nvSpPr>
        <p:spPr>
          <a:xfrm>
            <a:off x="568162" y="2326479"/>
            <a:ext cx="8003439" cy="892972"/>
          </a:xfrm>
        </p:spPr>
        <p:txBody>
          <a:bodyPr/>
          <a:lstStyle>
            <a:lvl1pPr marL="0" indent="0">
              <a:buNone/>
              <a:defRPr sz="2200" b="1">
                <a:solidFill>
                  <a:schemeClr val="bg1"/>
                </a:solidFill>
                <a:latin typeface="+mj-lt"/>
              </a:defRPr>
            </a:lvl1pPr>
            <a:lvl2pPr marL="288000" indent="0">
              <a:buNone/>
              <a:defRPr sz="2200" b="1">
                <a:solidFill>
                  <a:schemeClr val="accent2"/>
                </a:solidFill>
                <a:latin typeface="+mj-lt"/>
              </a:defRPr>
            </a:lvl2pPr>
            <a:lvl3pPr marL="576000" indent="0">
              <a:buNone/>
              <a:defRPr sz="2200" b="1">
                <a:solidFill>
                  <a:schemeClr val="accent2"/>
                </a:solidFill>
                <a:latin typeface="+mj-lt"/>
              </a:defRPr>
            </a:lvl3pPr>
            <a:lvl4pPr marL="576000" indent="0">
              <a:buNone/>
              <a:defRPr sz="2200" b="1">
                <a:solidFill>
                  <a:schemeClr val="accent2"/>
                </a:solidFill>
                <a:latin typeface="+mj-lt"/>
              </a:defRPr>
            </a:lvl4pPr>
            <a:lvl5pPr marL="576000" indent="0">
              <a:buNone/>
              <a:defRPr sz="2200" b="1">
                <a:solidFill>
                  <a:schemeClr val="accent2"/>
                </a:solidFill>
                <a:latin typeface="+mj-lt"/>
              </a:defRPr>
            </a:lvl5pPr>
          </a:lstStyle>
          <a:p>
            <a:pPr lvl="0"/>
            <a:endParaRPr lang="nl-NL" dirty="0"/>
          </a:p>
        </p:txBody>
      </p:sp>
      <p:sp>
        <p:nvSpPr>
          <p:cNvPr id="2" name="Tijdelijke aanduiding voor voettekst 1"/>
          <p:cNvSpPr>
            <a:spLocks noGrp="1"/>
          </p:cNvSpPr>
          <p:nvPr>
            <p:ph type="ftr" sz="quarter" idx="13"/>
          </p:nvPr>
        </p:nvSpPr>
        <p:spPr>
          <a:xfrm>
            <a:off x="-1397000" y="7271981"/>
            <a:ext cx="537269" cy="206375"/>
          </a:xfrm>
        </p:spPr>
        <p:txBody>
          <a:bodyPr/>
          <a:lstStyle>
            <a:lvl1pPr>
              <a:defRPr sz="200"/>
            </a:lvl1pPr>
          </a:lstStyle>
          <a:p>
            <a:r>
              <a:rPr lang="nl-NL" smtClean="0"/>
              <a:t>Mobility as a service: Deur tot deur met de NS</a:t>
            </a:r>
            <a:endParaRPr lang="nl-NL" dirty="0"/>
          </a:p>
        </p:txBody>
      </p:sp>
      <p:sp>
        <p:nvSpPr>
          <p:cNvPr id="6" name="Tijdelijke aanduiding voor dianummer 5"/>
          <p:cNvSpPr>
            <a:spLocks noGrp="1"/>
          </p:cNvSpPr>
          <p:nvPr>
            <p:ph type="sldNum" sz="quarter" idx="14"/>
          </p:nvPr>
        </p:nvSpPr>
        <p:spPr>
          <a:xfrm>
            <a:off x="-1397000" y="7061700"/>
            <a:ext cx="537269" cy="205200"/>
          </a:xfrm>
        </p:spPr>
        <p:txBody>
          <a:bodyPr/>
          <a:lstStyle>
            <a:lvl1pPr>
              <a:defRPr sz="200"/>
            </a:lvl1pPr>
          </a:lstStyle>
          <a:p>
            <a:fld id="{8FC039F0-3688-4D6E-8627-099442050809}" type="slidenum">
              <a:rPr lang="nl-NL" smtClean="0"/>
              <a:pPr/>
              <a:t>‹nr.›</a:t>
            </a:fld>
            <a:endParaRPr lang="nl-NL" dirty="0"/>
          </a:p>
        </p:txBody>
      </p:sp>
      <p:sp>
        <p:nvSpPr>
          <p:cNvPr id="8" name="Titel 7"/>
          <p:cNvSpPr>
            <a:spLocks noGrp="1"/>
          </p:cNvSpPr>
          <p:nvPr>
            <p:ph type="title"/>
          </p:nvPr>
        </p:nvSpPr>
        <p:spPr>
          <a:xfrm>
            <a:off x="569019" y="542356"/>
            <a:ext cx="8007344" cy="865673"/>
          </a:xfrm>
        </p:spPr>
        <p:txBody>
          <a:bodyPr/>
          <a:lstStyle>
            <a:lvl1pPr>
              <a:defRPr>
                <a:solidFill>
                  <a:schemeClr val="bg1"/>
                </a:solidFill>
              </a:defRPr>
            </a:lvl1pPr>
          </a:lstStyle>
          <a:p>
            <a:endParaRPr lang="nl-NL" dirty="0"/>
          </a:p>
        </p:txBody>
      </p:sp>
    </p:spTree>
    <p:extLst>
      <p:ext uri="{BB962C8B-B14F-4D97-AF65-F5344CB8AC3E}">
        <p14:creationId xmlns:p14="http://schemas.microsoft.com/office/powerpoint/2010/main" val="132131585"/>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fsluiting">
    <p:spTree>
      <p:nvGrpSpPr>
        <p:cNvPr id="1" name=""/>
        <p:cNvGrpSpPr/>
        <p:nvPr/>
      </p:nvGrpSpPr>
      <p:grpSpPr>
        <a:xfrm>
          <a:off x="0" y="0"/>
          <a:ext cx="0" cy="0"/>
          <a:chOff x="0" y="0"/>
          <a:chExt cx="0" cy="0"/>
        </a:xfrm>
      </p:grpSpPr>
      <p:sp>
        <p:nvSpPr>
          <p:cNvPr id="6" name="Tijdelijke aanduiding voor afbeelding 5"/>
          <p:cNvSpPr>
            <a:spLocks noGrp="1"/>
          </p:cNvSpPr>
          <p:nvPr>
            <p:ph type="pic" sz="quarter" idx="10"/>
          </p:nvPr>
        </p:nvSpPr>
        <p:spPr>
          <a:xfrm>
            <a:off x="0" y="946825"/>
            <a:ext cx="9144000" cy="5053925"/>
          </a:xfrm>
        </p:spPr>
        <p:txBody>
          <a:bodyPr/>
          <a:lstStyle>
            <a:lvl1pPr marL="0" indent="0">
              <a:buNone/>
              <a:defRPr/>
            </a:lvl1pPr>
          </a:lstStyle>
          <a:p>
            <a:endParaRPr lang="nl-NL" dirty="0"/>
          </a:p>
        </p:txBody>
      </p:sp>
      <p:sp>
        <p:nvSpPr>
          <p:cNvPr id="8" name="Rechthoek 7"/>
          <p:cNvSpPr/>
          <p:nvPr userDrawn="1"/>
        </p:nvSpPr>
        <p:spPr>
          <a:xfrm>
            <a:off x="0" y="860425"/>
            <a:ext cx="9144000" cy="86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5" name="rubriceringvolg"/>
          <p:cNvSpPr txBox="1"/>
          <p:nvPr userDrawn="1"/>
        </p:nvSpPr>
        <p:spPr>
          <a:xfrm>
            <a:off x="2849563" y="134623"/>
            <a:ext cx="5726800" cy="246221"/>
          </a:xfrm>
          <a:prstGeom prst="rect">
            <a:avLst/>
          </a:prstGeom>
          <a:noFill/>
        </p:spPr>
        <p:txBody>
          <a:bodyPr wrap="square" lIns="0" tIns="0" rIns="0" bIns="0" rtlCol="0" anchor="ctr" anchorCtr="0">
            <a:spAutoFit/>
          </a:bodyPr>
          <a:lstStyle/>
          <a:p>
            <a:pPr algn="r"/>
            <a:endParaRPr lang="nl-NL" sz="1600" b="1" cap="all" baseline="0" dirty="0">
              <a:solidFill>
                <a:schemeClr val="bg2"/>
              </a:solidFill>
            </a:endParaRPr>
          </a:p>
        </p:txBody>
      </p:sp>
    </p:spTree>
    <p:extLst>
      <p:ext uri="{BB962C8B-B14F-4D97-AF65-F5344CB8AC3E}">
        <p14:creationId xmlns:p14="http://schemas.microsoft.com/office/powerpoint/2010/main" val="42441676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569019" y="542356"/>
            <a:ext cx="8007344" cy="865673"/>
          </a:xfrm>
          <a:prstGeom prst="rect">
            <a:avLst/>
          </a:prstGeom>
        </p:spPr>
        <p:txBody>
          <a:bodyPr vert="horz" lIns="0" tIns="0" rIns="0" bIns="0" rtlCol="0" anchor="t" anchorCtr="0">
            <a:normAutofit/>
          </a:bodyPr>
          <a:lstStyle/>
          <a:p>
            <a:endParaRPr lang="nl-NL" dirty="0"/>
          </a:p>
        </p:txBody>
      </p:sp>
      <p:sp>
        <p:nvSpPr>
          <p:cNvPr id="3" name="Tijdelijke aanduiding voor tekst 2"/>
          <p:cNvSpPr>
            <a:spLocks noGrp="1"/>
          </p:cNvSpPr>
          <p:nvPr>
            <p:ph type="body" idx="1"/>
          </p:nvPr>
        </p:nvSpPr>
        <p:spPr>
          <a:xfrm>
            <a:off x="572133" y="1640678"/>
            <a:ext cx="7999468" cy="4393408"/>
          </a:xfrm>
          <a:prstGeom prst="rect">
            <a:avLst/>
          </a:prstGeom>
        </p:spPr>
        <p:txBody>
          <a:bodyPr vert="horz" lIns="0" tIns="0" rIns="0" bIns="0" rtlCol="0">
            <a:noAutofit/>
          </a:bodyPr>
          <a:lstStyle/>
          <a:p>
            <a:pPr lvl="0"/>
            <a:endParaRPr lang="nl-NL" dirty="0"/>
          </a:p>
        </p:txBody>
      </p:sp>
      <p:sp>
        <p:nvSpPr>
          <p:cNvPr id="5" name="Tijdelijke aanduiding voor voettekst 4"/>
          <p:cNvSpPr>
            <a:spLocks noGrp="1"/>
          </p:cNvSpPr>
          <p:nvPr>
            <p:ph type="ftr" sz="quarter" idx="3"/>
          </p:nvPr>
        </p:nvSpPr>
        <p:spPr>
          <a:xfrm>
            <a:off x="569106" y="6567806"/>
            <a:ext cx="6416675" cy="206375"/>
          </a:xfrm>
          <a:prstGeom prst="rect">
            <a:avLst/>
          </a:prstGeom>
        </p:spPr>
        <p:txBody>
          <a:bodyPr vert="horz" lIns="0" tIns="0" rIns="0" bIns="0" rtlCol="0" anchor="t" anchorCtr="0"/>
          <a:lstStyle>
            <a:lvl1pPr algn="l">
              <a:defRPr sz="1000" b="1">
                <a:solidFill>
                  <a:schemeClr val="accent1"/>
                </a:solidFill>
                <a:latin typeface="+mn-lt"/>
              </a:defRPr>
            </a:lvl1pPr>
          </a:lstStyle>
          <a:p>
            <a:r>
              <a:rPr lang="nl-NL" smtClean="0"/>
              <a:t>Mobility as a service: Deur tot deur met de NS</a:t>
            </a:r>
            <a:endParaRPr lang="nl-NL" dirty="0"/>
          </a:p>
        </p:txBody>
      </p:sp>
      <p:sp>
        <p:nvSpPr>
          <p:cNvPr id="37" name="rubriceringvolg"/>
          <p:cNvSpPr txBox="1"/>
          <p:nvPr/>
        </p:nvSpPr>
        <p:spPr>
          <a:xfrm>
            <a:off x="2849563" y="134623"/>
            <a:ext cx="5726800" cy="246221"/>
          </a:xfrm>
          <a:prstGeom prst="rect">
            <a:avLst/>
          </a:prstGeom>
          <a:noFill/>
        </p:spPr>
        <p:txBody>
          <a:bodyPr wrap="square" lIns="0" tIns="0" rIns="0" bIns="0" rtlCol="0" anchor="ctr" anchorCtr="0">
            <a:spAutoFit/>
          </a:bodyPr>
          <a:lstStyle/>
          <a:p>
            <a:pPr algn="r"/>
            <a:endParaRPr lang="nl-NL" sz="1600" b="1" cap="all" baseline="0" dirty="0">
              <a:solidFill>
                <a:schemeClr val="bg2"/>
              </a:solidFill>
            </a:endParaRPr>
          </a:p>
        </p:txBody>
      </p:sp>
      <p:sp>
        <p:nvSpPr>
          <p:cNvPr id="6" name="Tijdelijke aanduiding voor dianummer 5"/>
          <p:cNvSpPr>
            <a:spLocks noGrp="1"/>
          </p:cNvSpPr>
          <p:nvPr>
            <p:ph type="sldNum" sz="quarter" idx="4"/>
          </p:nvPr>
        </p:nvSpPr>
        <p:spPr>
          <a:xfrm>
            <a:off x="0" y="6566400"/>
            <a:ext cx="537269" cy="205200"/>
          </a:xfrm>
          <a:prstGeom prst="rect">
            <a:avLst/>
          </a:prstGeom>
        </p:spPr>
        <p:txBody>
          <a:bodyPr vert="horz" lIns="0" tIns="0" rIns="0" bIns="0" rtlCol="0" anchor="t" anchorCtr="0"/>
          <a:lstStyle>
            <a:lvl1pPr algn="ctr">
              <a:defRPr sz="1000" b="1">
                <a:solidFill>
                  <a:schemeClr val="accent1"/>
                </a:solidFill>
              </a:defRPr>
            </a:lvl1pPr>
          </a:lstStyle>
          <a:p>
            <a:fld id="{8FC039F0-3688-4D6E-8627-099442050809}" type="slidenum">
              <a:rPr lang="nl-NL" smtClean="0"/>
              <a:pPr/>
              <a:t>‹nr.›</a:t>
            </a:fld>
            <a:endParaRPr lang="nl-NL" dirty="0"/>
          </a:p>
        </p:txBody>
      </p:sp>
    </p:spTree>
    <p:extLst>
      <p:ext uri="{BB962C8B-B14F-4D97-AF65-F5344CB8AC3E}">
        <p14:creationId xmlns:p14="http://schemas.microsoft.com/office/powerpoint/2010/main" val="139717410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90" r:id="rId3"/>
    <p:sldLayoutId id="2147483693" r:id="rId4"/>
    <p:sldLayoutId id="2147483696" r:id="rId5"/>
    <p:sldLayoutId id="2147483692" r:id="rId6"/>
    <p:sldLayoutId id="2147483697" r:id="rId7"/>
    <p:sldLayoutId id="2147483695" r:id="rId8"/>
    <p:sldLayoutId id="2147483698" r:id="rId9"/>
    <p:sldLayoutId id="2147483688" r:id="rId10"/>
    <p:sldLayoutId id="2147483700" r:id="rId11"/>
    <p:sldLayoutId id="2147483699" r:id="rId12"/>
  </p:sldLayoutIdLst>
  <p:timing>
    <p:tnLst>
      <p:par>
        <p:cTn id="1" dur="indefinite" restart="never" nodeType="tmRoot"/>
      </p:par>
    </p:tnLst>
  </p:timing>
  <p:hf hdr="0" dt="0"/>
  <p:txStyles>
    <p:titleStyle>
      <a:lvl1pPr algn="l" defTabSz="914400" rtl="0" eaLnBrk="1" latinLnBrk="0" hangingPunct="1">
        <a:lnSpc>
          <a:spcPts val="3100"/>
        </a:lnSpc>
        <a:spcBef>
          <a:spcPct val="0"/>
        </a:spcBef>
        <a:buNone/>
        <a:defRPr sz="2800" kern="1200">
          <a:solidFill>
            <a:schemeClr val="accent1"/>
          </a:solidFill>
          <a:latin typeface="+mj-lt"/>
          <a:ea typeface="+mj-ea"/>
          <a:cs typeface="+mj-cs"/>
        </a:defRPr>
      </a:lvl1pPr>
    </p:titleStyle>
    <p:bodyStyle>
      <a:lvl1pPr marL="288000" indent="-288000" algn="l" defTabSz="914400" rtl="0" eaLnBrk="1" latinLnBrk="0" hangingPunct="1">
        <a:lnSpc>
          <a:spcPts val="2400"/>
        </a:lnSpc>
        <a:spcBef>
          <a:spcPts val="600"/>
        </a:spcBef>
        <a:buClr>
          <a:schemeClr val="accent2"/>
        </a:buClr>
        <a:buSzPct val="80000"/>
        <a:buFontTx/>
        <a:buChar char="■"/>
        <a:defRPr sz="2000" kern="1200" baseline="0">
          <a:solidFill>
            <a:schemeClr val="accent1"/>
          </a:solidFill>
          <a:latin typeface="+mn-lt"/>
          <a:ea typeface="+mn-ea"/>
          <a:cs typeface="+mn-cs"/>
        </a:defRPr>
      </a:lvl1pPr>
      <a:lvl2pPr marL="576000" indent="-288000" algn="l" defTabSz="914400" rtl="0" eaLnBrk="1" latinLnBrk="0" hangingPunct="1">
        <a:lnSpc>
          <a:spcPts val="2400"/>
        </a:lnSpc>
        <a:spcBef>
          <a:spcPts val="600"/>
        </a:spcBef>
        <a:buFont typeface="Arial" panose="020B0604020202020204" pitchFamily="34" charset="0"/>
        <a:buChar char="•"/>
        <a:defRPr sz="2000" kern="1200" baseline="0">
          <a:solidFill>
            <a:schemeClr val="accent1"/>
          </a:solidFill>
          <a:latin typeface="+mn-lt"/>
          <a:ea typeface="+mn-ea"/>
          <a:cs typeface="+mn-cs"/>
        </a:defRPr>
      </a:lvl2pPr>
      <a:lvl3pPr marL="720000" indent="-144000" algn="l" defTabSz="914400" rtl="0" eaLnBrk="1" latinLnBrk="0" hangingPunct="1">
        <a:lnSpc>
          <a:spcPts val="2200"/>
        </a:lnSpc>
        <a:spcBef>
          <a:spcPts val="800"/>
        </a:spcBef>
        <a:buClr>
          <a:schemeClr val="accent1"/>
        </a:buClr>
        <a:buFont typeface="NS Sans" panose="02000400000000000000" pitchFamily="2" charset="0"/>
        <a:buChar char="-"/>
        <a:defRPr sz="1800" kern="1200" baseline="0">
          <a:solidFill>
            <a:schemeClr val="accent1"/>
          </a:solidFill>
          <a:latin typeface="+mn-lt"/>
          <a:ea typeface="+mn-ea"/>
          <a:cs typeface="+mn-cs"/>
        </a:defRPr>
      </a:lvl3pPr>
      <a:lvl4pPr marL="720000" indent="-144000" algn="l" defTabSz="914400" rtl="0" eaLnBrk="1" latinLnBrk="0" hangingPunct="1">
        <a:lnSpc>
          <a:spcPts val="2200"/>
        </a:lnSpc>
        <a:spcBef>
          <a:spcPts val="800"/>
        </a:spcBef>
        <a:buClr>
          <a:schemeClr val="accent1"/>
        </a:buClr>
        <a:buFont typeface="NS Sans" panose="02000400000000000000" pitchFamily="2" charset="0"/>
        <a:buChar char="-"/>
        <a:defRPr sz="1800" kern="1200" baseline="0">
          <a:solidFill>
            <a:schemeClr val="accent1"/>
          </a:solidFill>
          <a:latin typeface="+mn-lt"/>
          <a:ea typeface="+mn-ea"/>
          <a:cs typeface="+mn-cs"/>
        </a:defRPr>
      </a:lvl4pPr>
      <a:lvl5pPr marL="720000" indent="-144000" algn="l" defTabSz="914400" rtl="0" eaLnBrk="1" latinLnBrk="0" hangingPunct="1">
        <a:lnSpc>
          <a:spcPts val="2200"/>
        </a:lnSpc>
        <a:spcBef>
          <a:spcPts val="800"/>
        </a:spcBef>
        <a:buClr>
          <a:schemeClr val="accent1"/>
        </a:buClr>
        <a:buFont typeface="NS Sans" panose="02000400000000000000" pitchFamily="2" charset="0"/>
        <a:buChar char="-"/>
        <a:defRPr sz="1800" kern="1200" baseline="0">
          <a:solidFill>
            <a:schemeClr val="accent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chart" Target="../charts/chart1.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png"/><Relationship Id="rId7"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 Id="rId9" Type="http://schemas.openxmlformats.org/officeDocument/2006/relationships/image" Target="../media/image22.jpeg"/></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chart" Target="../charts/chart2.xml"/><Relationship Id="rId7"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image" Target="../media/image32.png"/></Relationships>
</file>

<file path=ppt/slides/_rels/slide16.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33.jpeg"/><Relationship Id="rId7" Type="http://schemas.openxmlformats.org/officeDocument/2006/relationships/image" Target="../media/image37.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png"/><Relationship Id="rId4" Type="http://schemas.openxmlformats.org/officeDocument/2006/relationships/image" Target="../media/image34.png"/><Relationship Id="rId9" Type="http://schemas.openxmlformats.org/officeDocument/2006/relationships/image" Target="../media/image39.jpeg"/></Relationships>
</file>

<file path=ppt/slides/_rels/slide17.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16.xml"/><Relationship Id="rId1" Type="http://schemas.openxmlformats.org/officeDocument/2006/relationships/slideLayout" Target="../slideLayouts/slideLayout9.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 Id="rId9" Type="http://schemas.openxmlformats.org/officeDocument/2006/relationships/image" Target="../media/image46.png"/></Relationships>
</file>

<file path=ppt/slides/_rels/slide18.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name="title">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err="1" smtClean="0"/>
              <a:t>Mobility</a:t>
            </a:r>
            <a:r>
              <a:rPr lang="nl-NL" dirty="0" smtClean="0"/>
              <a:t> as a service: Deur tot deur met de NS</a:t>
            </a:r>
            <a:endParaRPr lang="nl-NL" dirty="0"/>
          </a:p>
        </p:txBody>
      </p:sp>
      <p:sp>
        <p:nvSpPr>
          <p:cNvPr id="3" name="Ondertitel 2"/>
          <p:cNvSpPr>
            <a:spLocks noGrp="1"/>
          </p:cNvSpPr>
          <p:nvPr>
            <p:ph type="subTitle" idx="1"/>
          </p:nvPr>
        </p:nvSpPr>
        <p:spPr/>
        <p:txBody>
          <a:bodyPr/>
          <a:lstStyle/>
          <a:p>
            <a:r>
              <a:rPr lang="nl-NL" dirty="0" smtClean="0"/>
              <a:t>De service logistiek van OV-fiets</a:t>
            </a:r>
            <a:endParaRPr lang="nl-NL" dirty="0"/>
          </a:p>
        </p:txBody>
      </p:sp>
      <p:sp>
        <p:nvSpPr>
          <p:cNvPr id="4" name="Tijdelijke aanduiding voor datum 3"/>
          <p:cNvSpPr>
            <a:spLocks noGrp="1"/>
          </p:cNvSpPr>
          <p:nvPr>
            <p:ph type="dt" sz="half" idx="12"/>
          </p:nvPr>
        </p:nvSpPr>
        <p:spPr>
          <a:prstGeom prst="rect">
            <a:avLst/>
          </a:prstGeom>
        </p:spPr>
        <p:txBody>
          <a:bodyPr/>
          <a:lstStyle/>
          <a:p>
            <a:r>
              <a:rPr lang="nl-NL" smtClean="0"/>
              <a:t>6 april 2021</a:t>
            </a:r>
            <a:endParaRPr lang="nl-NL" dirty="0"/>
          </a:p>
        </p:txBody>
      </p:sp>
    </p:spTree>
    <p:extLst>
      <p:ext uri="{BB962C8B-B14F-4D97-AF65-F5344CB8AC3E}">
        <p14:creationId xmlns:p14="http://schemas.microsoft.com/office/powerpoint/2010/main" val="29861895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OV-fiets; wie kent ‘m niet?</a:t>
            </a:r>
            <a:endParaRPr lang="nl-NL" dirty="0"/>
          </a:p>
        </p:txBody>
      </p:sp>
      <p:sp>
        <p:nvSpPr>
          <p:cNvPr id="3" name="Tijdelijke aanduiding voor inhoud 2"/>
          <p:cNvSpPr>
            <a:spLocks noGrp="1"/>
          </p:cNvSpPr>
          <p:nvPr>
            <p:ph idx="1"/>
          </p:nvPr>
        </p:nvSpPr>
        <p:spPr/>
        <p:txBody>
          <a:bodyPr/>
          <a:lstStyle/>
          <a:p>
            <a:endParaRPr lang="nl-NL"/>
          </a:p>
        </p:txBody>
      </p:sp>
      <p:sp>
        <p:nvSpPr>
          <p:cNvPr id="4" name="Tijdelijke aanduiding voor voettekst 3"/>
          <p:cNvSpPr>
            <a:spLocks noGrp="1"/>
          </p:cNvSpPr>
          <p:nvPr>
            <p:ph type="ftr" sz="quarter" idx="11"/>
          </p:nvPr>
        </p:nvSpPr>
        <p:spPr/>
        <p:txBody>
          <a:bodyPr/>
          <a:lstStyle/>
          <a:p>
            <a:r>
              <a:rPr lang="nl-NL" smtClean="0"/>
              <a:t>Mobility as a service: Deur tot deur met de NS</a:t>
            </a:r>
            <a:endParaRPr lang="nl-NL" dirty="0"/>
          </a:p>
        </p:txBody>
      </p:sp>
      <p:sp>
        <p:nvSpPr>
          <p:cNvPr id="5" name="Tijdelijke aanduiding voor dianummer 4"/>
          <p:cNvSpPr>
            <a:spLocks noGrp="1"/>
          </p:cNvSpPr>
          <p:nvPr>
            <p:ph type="sldNum" sz="quarter" idx="12"/>
          </p:nvPr>
        </p:nvSpPr>
        <p:spPr/>
        <p:txBody>
          <a:bodyPr/>
          <a:lstStyle/>
          <a:p>
            <a:fld id="{8FC039F0-3688-4D6E-8627-099442050809}" type="slidenum">
              <a:rPr lang="nl-NL" smtClean="0"/>
              <a:pPr/>
              <a:t>2</a:t>
            </a:fld>
            <a:endParaRPr lang="nl-NL" dirty="0"/>
          </a:p>
        </p:txBody>
      </p:sp>
      <p:pic>
        <p:nvPicPr>
          <p:cNvPr id="6" name="Afbeelding 5"/>
          <p:cNvPicPr>
            <a:picLocks noChangeAspect="1"/>
          </p:cNvPicPr>
          <p:nvPr/>
        </p:nvPicPr>
        <p:blipFill>
          <a:blip r:embed="rId3"/>
          <a:stretch>
            <a:fillRect/>
          </a:stretch>
        </p:blipFill>
        <p:spPr>
          <a:xfrm>
            <a:off x="65905" y="1239689"/>
            <a:ext cx="2744655" cy="2524923"/>
          </a:xfrm>
          <a:prstGeom prst="rect">
            <a:avLst/>
          </a:prstGeom>
        </p:spPr>
      </p:pic>
      <p:pic>
        <p:nvPicPr>
          <p:cNvPr id="7" name="Afbeelding 6"/>
          <p:cNvPicPr>
            <a:picLocks noChangeAspect="1"/>
          </p:cNvPicPr>
          <p:nvPr/>
        </p:nvPicPr>
        <p:blipFill>
          <a:blip r:embed="rId4"/>
          <a:stretch>
            <a:fillRect/>
          </a:stretch>
        </p:blipFill>
        <p:spPr>
          <a:xfrm>
            <a:off x="4985462" y="3880372"/>
            <a:ext cx="3934109" cy="2395179"/>
          </a:xfrm>
          <a:prstGeom prst="rect">
            <a:avLst/>
          </a:prstGeom>
        </p:spPr>
      </p:pic>
      <p:pic>
        <p:nvPicPr>
          <p:cNvPr id="9" name="Afbeelding 8"/>
          <p:cNvPicPr>
            <a:picLocks noChangeAspect="1"/>
          </p:cNvPicPr>
          <p:nvPr/>
        </p:nvPicPr>
        <p:blipFill>
          <a:blip r:embed="rId5"/>
          <a:stretch>
            <a:fillRect/>
          </a:stretch>
        </p:blipFill>
        <p:spPr>
          <a:xfrm>
            <a:off x="217813" y="3807221"/>
            <a:ext cx="2793870" cy="2468330"/>
          </a:xfrm>
          <a:prstGeom prst="rect">
            <a:avLst/>
          </a:prstGeom>
        </p:spPr>
      </p:pic>
      <p:pic>
        <p:nvPicPr>
          <p:cNvPr id="10" name="Afbeelding 9"/>
          <p:cNvPicPr>
            <a:picLocks noChangeAspect="1"/>
          </p:cNvPicPr>
          <p:nvPr/>
        </p:nvPicPr>
        <p:blipFill>
          <a:blip r:embed="rId6"/>
          <a:stretch>
            <a:fillRect/>
          </a:stretch>
        </p:blipFill>
        <p:spPr>
          <a:xfrm>
            <a:off x="5808458" y="905040"/>
            <a:ext cx="3111113" cy="2826583"/>
          </a:xfrm>
          <a:prstGeom prst="rect">
            <a:avLst/>
          </a:prstGeom>
        </p:spPr>
      </p:pic>
      <p:pic>
        <p:nvPicPr>
          <p:cNvPr id="8" name="Afbeelding 7"/>
          <p:cNvPicPr>
            <a:picLocks noChangeAspect="1"/>
          </p:cNvPicPr>
          <p:nvPr/>
        </p:nvPicPr>
        <p:blipFill>
          <a:blip r:embed="rId7"/>
          <a:stretch>
            <a:fillRect/>
          </a:stretch>
        </p:blipFill>
        <p:spPr>
          <a:xfrm>
            <a:off x="2810560" y="1882192"/>
            <a:ext cx="2949957" cy="1849431"/>
          </a:xfrm>
          <a:prstGeom prst="rect">
            <a:avLst/>
          </a:prstGeom>
        </p:spPr>
      </p:pic>
    </p:spTree>
    <p:extLst>
      <p:ext uri="{BB962C8B-B14F-4D97-AF65-F5344CB8AC3E}">
        <p14:creationId xmlns:p14="http://schemas.microsoft.com/office/powerpoint/2010/main" val="766398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voettekst 3"/>
          <p:cNvSpPr>
            <a:spLocks noGrp="1"/>
          </p:cNvSpPr>
          <p:nvPr>
            <p:ph type="ftr" sz="quarter" idx="11"/>
          </p:nvPr>
        </p:nvSpPr>
        <p:spPr/>
        <p:txBody>
          <a:bodyPr/>
          <a:lstStyle/>
          <a:p>
            <a:r>
              <a:rPr lang="nl-NL" smtClean="0"/>
              <a:t>Mobility as a service: Deur tot deur met de NS</a:t>
            </a:r>
            <a:endParaRPr lang="nl-NL" dirty="0"/>
          </a:p>
        </p:txBody>
      </p:sp>
      <p:sp>
        <p:nvSpPr>
          <p:cNvPr id="5" name="Tijdelijke aanduiding voor dianummer 4"/>
          <p:cNvSpPr>
            <a:spLocks noGrp="1"/>
          </p:cNvSpPr>
          <p:nvPr>
            <p:ph type="sldNum" sz="quarter" idx="12"/>
          </p:nvPr>
        </p:nvSpPr>
        <p:spPr/>
        <p:txBody>
          <a:bodyPr/>
          <a:lstStyle/>
          <a:p>
            <a:fld id="{8FC039F0-3688-4D6E-8627-099442050809}" type="slidenum">
              <a:rPr lang="nl-NL" smtClean="0"/>
              <a:pPr/>
              <a:t>3</a:t>
            </a:fld>
            <a:endParaRPr lang="nl-NL" dirty="0"/>
          </a:p>
        </p:txBody>
      </p:sp>
      <p:sp>
        <p:nvSpPr>
          <p:cNvPr id="11" name="Tijdelijke aanduiding voor inhoud 7"/>
          <p:cNvSpPr txBox="1">
            <a:spLocks/>
          </p:cNvSpPr>
          <p:nvPr/>
        </p:nvSpPr>
        <p:spPr>
          <a:xfrm>
            <a:off x="445225" y="2347794"/>
            <a:ext cx="7999468" cy="1797184"/>
          </a:xfrm>
          <a:prstGeom prst="rect">
            <a:avLst/>
          </a:prstGeom>
        </p:spPr>
        <p:txBody>
          <a:bodyPr vert="horz" lIns="0" tIns="0" rIns="0" bIns="0" rtlCol="0" anchor="ctr">
            <a:noAutofit/>
          </a:bodyPr>
          <a:lstStyle>
            <a:lvl1pPr marL="288000" indent="-288000" algn="l" defTabSz="914400" rtl="0" eaLnBrk="1" latinLnBrk="0" hangingPunct="1">
              <a:lnSpc>
                <a:spcPts val="2400"/>
              </a:lnSpc>
              <a:spcBef>
                <a:spcPts val="600"/>
              </a:spcBef>
              <a:buClr>
                <a:schemeClr val="accent2"/>
              </a:buClr>
              <a:buSzPct val="80000"/>
              <a:buFontTx/>
              <a:buChar char="■"/>
              <a:defRPr sz="2000" kern="1200" baseline="0">
                <a:solidFill>
                  <a:schemeClr val="accent1"/>
                </a:solidFill>
                <a:latin typeface="+mn-lt"/>
                <a:ea typeface="+mn-ea"/>
                <a:cs typeface="+mn-cs"/>
              </a:defRPr>
            </a:lvl1pPr>
            <a:lvl2pPr marL="576000" indent="-288000" algn="l" defTabSz="914400" rtl="0" eaLnBrk="1" latinLnBrk="0" hangingPunct="1">
              <a:lnSpc>
                <a:spcPts val="2400"/>
              </a:lnSpc>
              <a:spcBef>
                <a:spcPts val="600"/>
              </a:spcBef>
              <a:buFont typeface="Arial" panose="020B0604020202020204" pitchFamily="34" charset="0"/>
              <a:buChar char="•"/>
              <a:defRPr sz="2000" kern="1200" baseline="0">
                <a:solidFill>
                  <a:schemeClr val="accent1"/>
                </a:solidFill>
                <a:latin typeface="+mn-lt"/>
                <a:ea typeface="+mn-ea"/>
                <a:cs typeface="+mn-cs"/>
              </a:defRPr>
            </a:lvl2pPr>
            <a:lvl3pPr marL="720000" indent="-144000" algn="l" defTabSz="914400" rtl="0" eaLnBrk="1" latinLnBrk="0" hangingPunct="1">
              <a:lnSpc>
                <a:spcPts val="2200"/>
              </a:lnSpc>
              <a:spcBef>
                <a:spcPts val="800"/>
              </a:spcBef>
              <a:buClr>
                <a:schemeClr val="accent1"/>
              </a:buClr>
              <a:buFont typeface="NS Sans" panose="02000400000000000000" pitchFamily="2" charset="0"/>
              <a:buChar char="-"/>
              <a:defRPr sz="1800" kern="1200" baseline="0">
                <a:solidFill>
                  <a:schemeClr val="accent1"/>
                </a:solidFill>
                <a:latin typeface="+mn-lt"/>
                <a:ea typeface="+mn-ea"/>
                <a:cs typeface="+mn-cs"/>
              </a:defRPr>
            </a:lvl3pPr>
            <a:lvl4pPr marL="720000" indent="-144000" algn="l" defTabSz="914400" rtl="0" eaLnBrk="1" latinLnBrk="0" hangingPunct="1">
              <a:lnSpc>
                <a:spcPts val="2200"/>
              </a:lnSpc>
              <a:spcBef>
                <a:spcPts val="800"/>
              </a:spcBef>
              <a:buClr>
                <a:schemeClr val="accent1"/>
              </a:buClr>
              <a:buFont typeface="NS Sans" panose="02000400000000000000" pitchFamily="2" charset="0"/>
              <a:buChar char="-"/>
              <a:defRPr sz="1800" kern="1200" baseline="0">
                <a:solidFill>
                  <a:schemeClr val="accent1"/>
                </a:solidFill>
                <a:latin typeface="+mn-lt"/>
                <a:ea typeface="+mn-ea"/>
                <a:cs typeface="+mn-cs"/>
              </a:defRPr>
            </a:lvl4pPr>
            <a:lvl5pPr marL="720000" indent="-144000" algn="l" defTabSz="914400" rtl="0" eaLnBrk="1" latinLnBrk="0" hangingPunct="1">
              <a:lnSpc>
                <a:spcPts val="2200"/>
              </a:lnSpc>
              <a:spcBef>
                <a:spcPts val="800"/>
              </a:spcBef>
              <a:buClr>
                <a:schemeClr val="accent1"/>
              </a:buClr>
              <a:buFont typeface="NS Sans" panose="02000400000000000000" pitchFamily="2" charset="0"/>
              <a:buChar char="-"/>
              <a:defRPr sz="1800" kern="1200" baseline="0">
                <a:solidFill>
                  <a:schemeClr val="accent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Tx/>
              <a:buNone/>
            </a:pPr>
            <a:r>
              <a:rPr lang="nl-NL" sz="2400" b="1" dirty="0" smtClean="0"/>
              <a:t>Met de OV-fiets heb je de vrijheid om te gaan </a:t>
            </a:r>
            <a:r>
              <a:rPr lang="nl-NL" sz="2400" b="1" i="1" dirty="0" smtClean="0"/>
              <a:t>waar</a:t>
            </a:r>
            <a:r>
              <a:rPr lang="nl-NL" sz="2400" b="1" dirty="0" smtClean="0"/>
              <a:t> je wilt, </a:t>
            </a:r>
            <a:r>
              <a:rPr lang="nl-NL" sz="2400" b="1" i="1" dirty="0" smtClean="0"/>
              <a:t>wanneer</a:t>
            </a:r>
            <a:r>
              <a:rPr lang="nl-NL" sz="2400" b="1" dirty="0" smtClean="0"/>
              <a:t> je vertrekt en </a:t>
            </a:r>
            <a:r>
              <a:rPr lang="nl-NL" sz="2400" b="1" i="1" dirty="0" smtClean="0"/>
              <a:t>hoe</a:t>
            </a:r>
            <a:r>
              <a:rPr lang="nl-NL" sz="2400" b="1" dirty="0" smtClean="0"/>
              <a:t> je fietst. Stap dus ook over op de OV-fiets!</a:t>
            </a:r>
          </a:p>
          <a:p>
            <a:endParaRPr lang="nl-NL" dirty="0"/>
          </a:p>
        </p:txBody>
      </p:sp>
      <p:sp>
        <p:nvSpPr>
          <p:cNvPr id="12" name="Titel 11"/>
          <p:cNvSpPr>
            <a:spLocks noGrp="1"/>
          </p:cNvSpPr>
          <p:nvPr>
            <p:ph type="title"/>
          </p:nvPr>
        </p:nvSpPr>
        <p:spPr/>
        <p:txBody>
          <a:bodyPr/>
          <a:lstStyle/>
          <a:p>
            <a:endParaRPr lang="nl-NL"/>
          </a:p>
        </p:txBody>
      </p:sp>
    </p:spTree>
    <p:extLst>
      <p:ext uri="{BB962C8B-B14F-4D97-AF65-F5344CB8AC3E}">
        <p14:creationId xmlns:p14="http://schemas.microsoft.com/office/powerpoint/2010/main" val="24983563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ep 17"/>
          <p:cNvGrpSpPr/>
          <p:nvPr/>
        </p:nvGrpSpPr>
        <p:grpSpPr>
          <a:xfrm>
            <a:off x="118702" y="937511"/>
            <a:ext cx="4394718" cy="5411755"/>
            <a:chOff x="345233" y="895739"/>
            <a:chExt cx="4394718" cy="5411755"/>
          </a:xfrm>
        </p:grpSpPr>
        <p:pic>
          <p:nvPicPr>
            <p:cNvPr id="17" name="Afbeelding 16">
              <a:extLst>
                <a:ext uri="{FF2B5EF4-FFF2-40B4-BE49-F238E27FC236}">
                  <a16:creationId xmlns:a16="http://schemas.microsoft.com/office/drawing/2014/main" xmlns="" id="{ABC3BE12-7BF9-054B-AA43-ABA0C64AF117}"/>
                </a:ext>
              </a:extLst>
            </p:cNvPr>
            <p:cNvPicPr>
              <a:picLocks noChangeAspect="1"/>
            </p:cNvPicPr>
            <p:nvPr/>
          </p:nvPicPr>
          <p:blipFill>
            <a:blip r:embed="rId3"/>
            <a:stretch>
              <a:fillRect/>
            </a:stretch>
          </p:blipFill>
          <p:spPr>
            <a:xfrm>
              <a:off x="433734" y="1020656"/>
              <a:ext cx="4123325" cy="5155414"/>
            </a:xfrm>
            <a:prstGeom prst="rect">
              <a:avLst/>
            </a:prstGeom>
          </p:spPr>
        </p:pic>
        <p:grpSp>
          <p:nvGrpSpPr>
            <p:cNvPr id="15" name="Groep 14"/>
            <p:cNvGrpSpPr/>
            <p:nvPr/>
          </p:nvGrpSpPr>
          <p:grpSpPr>
            <a:xfrm>
              <a:off x="345233" y="895739"/>
              <a:ext cx="4394718" cy="5411755"/>
              <a:chOff x="345233" y="895739"/>
              <a:chExt cx="4394718" cy="5411755"/>
            </a:xfrm>
          </p:grpSpPr>
          <p:pic>
            <p:nvPicPr>
              <p:cNvPr id="8" name="Afbeelding 7"/>
              <p:cNvPicPr>
                <a:picLocks noChangeAspect="1"/>
              </p:cNvPicPr>
              <p:nvPr/>
            </p:nvPicPr>
            <p:blipFill rotWithShape="1">
              <a:blip r:embed="rId4"/>
              <a:srcRect l="43887" t="6575" r="12675" b="10212"/>
              <a:stretch/>
            </p:blipFill>
            <p:spPr>
              <a:xfrm>
                <a:off x="495300" y="1390650"/>
                <a:ext cx="3971926" cy="4562476"/>
              </a:xfrm>
              <a:prstGeom prst="rect">
                <a:avLst/>
              </a:prstGeom>
            </p:spPr>
          </p:pic>
          <p:sp>
            <p:nvSpPr>
              <p:cNvPr id="12" name="Vrije vorm 11"/>
              <p:cNvSpPr/>
              <p:nvPr/>
            </p:nvSpPr>
            <p:spPr>
              <a:xfrm>
                <a:off x="345233" y="895739"/>
                <a:ext cx="4394718" cy="5411755"/>
              </a:xfrm>
              <a:custGeom>
                <a:avLst/>
                <a:gdLst>
                  <a:gd name="connsiteX0" fmla="*/ 3377681 w 4394718"/>
                  <a:gd name="connsiteY0" fmla="*/ 373224 h 5411755"/>
                  <a:gd name="connsiteX1" fmla="*/ 1912775 w 4394718"/>
                  <a:gd name="connsiteY1" fmla="*/ 653143 h 5411755"/>
                  <a:gd name="connsiteX2" fmla="*/ 1464906 w 4394718"/>
                  <a:gd name="connsiteY2" fmla="*/ 1315616 h 5411755"/>
                  <a:gd name="connsiteX3" fmla="*/ 1399591 w 4394718"/>
                  <a:gd name="connsiteY3" fmla="*/ 2230016 h 5411755"/>
                  <a:gd name="connsiteX4" fmla="*/ 177281 w 4394718"/>
                  <a:gd name="connsiteY4" fmla="*/ 3872204 h 5411755"/>
                  <a:gd name="connsiteX5" fmla="*/ 223934 w 4394718"/>
                  <a:gd name="connsiteY5" fmla="*/ 4273420 h 5411755"/>
                  <a:gd name="connsiteX6" fmla="*/ 1054359 w 4394718"/>
                  <a:gd name="connsiteY6" fmla="*/ 4329404 h 5411755"/>
                  <a:gd name="connsiteX7" fmla="*/ 1446245 w 4394718"/>
                  <a:gd name="connsiteY7" fmla="*/ 3984171 h 5411755"/>
                  <a:gd name="connsiteX8" fmla="*/ 1959428 w 4394718"/>
                  <a:gd name="connsiteY8" fmla="*/ 4021494 h 5411755"/>
                  <a:gd name="connsiteX9" fmla="*/ 2248677 w 4394718"/>
                  <a:gd name="connsiteY9" fmla="*/ 4320073 h 5411755"/>
                  <a:gd name="connsiteX10" fmla="*/ 2659224 w 4394718"/>
                  <a:gd name="connsiteY10" fmla="*/ 4357396 h 5411755"/>
                  <a:gd name="connsiteX11" fmla="*/ 2463281 w 4394718"/>
                  <a:gd name="connsiteY11" fmla="*/ 4907902 h 5411755"/>
                  <a:gd name="connsiteX12" fmla="*/ 2621902 w 4394718"/>
                  <a:gd name="connsiteY12" fmla="*/ 5103845 h 5411755"/>
                  <a:gd name="connsiteX13" fmla="*/ 3125755 w 4394718"/>
                  <a:gd name="connsiteY13" fmla="*/ 4991877 h 5411755"/>
                  <a:gd name="connsiteX14" fmla="*/ 3256383 w 4394718"/>
                  <a:gd name="connsiteY14" fmla="*/ 3284375 h 5411755"/>
                  <a:gd name="connsiteX15" fmla="*/ 3937518 w 4394718"/>
                  <a:gd name="connsiteY15" fmla="*/ 2995126 h 5411755"/>
                  <a:gd name="connsiteX16" fmla="*/ 4002832 w 4394718"/>
                  <a:gd name="connsiteY16" fmla="*/ 2183363 h 5411755"/>
                  <a:gd name="connsiteX17" fmla="*/ 4086808 w 4394718"/>
                  <a:gd name="connsiteY17" fmla="*/ 783771 h 5411755"/>
                  <a:gd name="connsiteX18" fmla="*/ 2761861 w 4394718"/>
                  <a:gd name="connsiteY18" fmla="*/ 0 h 5411755"/>
                  <a:gd name="connsiteX19" fmla="*/ 0 w 4394718"/>
                  <a:gd name="connsiteY19" fmla="*/ 149290 h 5411755"/>
                  <a:gd name="connsiteX20" fmla="*/ 0 w 4394718"/>
                  <a:gd name="connsiteY20" fmla="*/ 5374432 h 5411755"/>
                  <a:gd name="connsiteX21" fmla="*/ 4394718 w 4394718"/>
                  <a:gd name="connsiteY21" fmla="*/ 5411755 h 5411755"/>
                  <a:gd name="connsiteX22" fmla="*/ 4282751 w 4394718"/>
                  <a:gd name="connsiteY22" fmla="*/ 37322 h 5411755"/>
                  <a:gd name="connsiteX23" fmla="*/ 3377681 w 4394718"/>
                  <a:gd name="connsiteY23" fmla="*/ 373224 h 5411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394718" h="5411755">
                    <a:moveTo>
                      <a:pt x="3377681" y="373224"/>
                    </a:moveTo>
                    <a:lnTo>
                      <a:pt x="1912775" y="653143"/>
                    </a:lnTo>
                    <a:lnTo>
                      <a:pt x="1464906" y="1315616"/>
                    </a:lnTo>
                    <a:lnTo>
                      <a:pt x="1399591" y="2230016"/>
                    </a:lnTo>
                    <a:lnTo>
                      <a:pt x="177281" y="3872204"/>
                    </a:lnTo>
                    <a:lnTo>
                      <a:pt x="223934" y="4273420"/>
                    </a:lnTo>
                    <a:lnTo>
                      <a:pt x="1054359" y="4329404"/>
                    </a:lnTo>
                    <a:lnTo>
                      <a:pt x="1446245" y="3984171"/>
                    </a:lnTo>
                    <a:lnTo>
                      <a:pt x="1959428" y="4021494"/>
                    </a:lnTo>
                    <a:lnTo>
                      <a:pt x="2248677" y="4320073"/>
                    </a:lnTo>
                    <a:lnTo>
                      <a:pt x="2659224" y="4357396"/>
                    </a:lnTo>
                    <a:lnTo>
                      <a:pt x="2463281" y="4907902"/>
                    </a:lnTo>
                    <a:lnTo>
                      <a:pt x="2621902" y="5103845"/>
                    </a:lnTo>
                    <a:lnTo>
                      <a:pt x="3125755" y="4991877"/>
                    </a:lnTo>
                    <a:lnTo>
                      <a:pt x="3256383" y="3284375"/>
                    </a:lnTo>
                    <a:lnTo>
                      <a:pt x="3937518" y="2995126"/>
                    </a:lnTo>
                    <a:lnTo>
                      <a:pt x="4002832" y="2183363"/>
                    </a:lnTo>
                    <a:lnTo>
                      <a:pt x="4086808" y="783771"/>
                    </a:lnTo>
                    <a:lnTo>
                      <a:pt x="2761861" y="0"/>
                    </a:lnTo>
                    <a:lnTo>
                      <a:pt x="0" y="149290"/>
                    </a:lnTo>
                    <a:lnTo>
                      <a:pt x="0" y="5374432"/>
                    </a:lnTo>
                    <a:lnTo>
                      <a:pt x="4394718" y="5411755"/>
                    </a:lnTo>
                    <a:lnTo>
                      <a:pt x="4282751" y="37322"/>
                    </a:lnTo>
                    <a:lnTo>
                      <a:pt x="3377681" y="373224"/>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grpSp>
      </p:grpSp>
      <p:sp>
        <p:nvSpPr>
          <p:cNvPr id="2" name="Titel 1"/>
          <p:cNvSpPr>
            <a:spLocks noGrp="1"/>
          </p:cNvSpPr>
          <p:nvPr>
            <p:ph type="title"/>
          </p:nvPr>
        </p:nvSpPr>
        <p:spPr/>
        <p:txBody>
          <a:bodyPr>
            <a:normAutofit/>
          </a:bodyPr>
          <a:lstStyle/>
          <a:p>
            <a:r>
              <a:rPr lang="nl-NL" dirty="0" err="1" smtClean="0"/>
              <a:t>Facts</a:t>
            </a:r>
            <a:r>
              <a:rPr lang="nl-NL" dirty="0" smtClean="0"/>
              <a:t> OV-fiets</a:t>
            </a:r>
            <a:endParaRPr lang="nl-NL" dirty="0"/>
          </a:p>
        </p:txBody>
      </p:sp>
      <p:sp>
        <p:nvSpPr>
          <p:cNvPr id="4" name="Tijdelijke aanduiding voor voettekst 3"/>
          <p:cNvSpPr>
            <a:spLocks noGrp="1"/>
          </p:cNvSpPr>
          <p:nvPr>
            <p:ph type="ftr" sz="quarter" idx="11"/>
          </p:nvPr>
        </p:nvSpPr>
        <p:spPr/>
        <p:txBody>
          <a:bodyPr/>
          <a:lstStyle/>
          <a:p>
            <a:r>
              <a:rPr lang="nl-NL" dirty="0" err="1"/>
              <a:t>Mobility</a:t>
            </a:r>
            <a:r>
              <a:rPr lang="nl-NL" dirty="0"/>
              <a:t> as a service: Deur tot deur met de NS</a:t>
            </a:r>
          </a:p>
        </p:txBody>
      </p:sp>
      <p:sp>
        <p:nvSpPr>
          <p:cNvPr id="5" name="Tijdelijke aanduiding voor dianummer 4"/>
          <p:cNvSpPr>
            <a:spLocks noGrp="1"/>
          </p:cNvSpPr>
          <p:nvPr>
            <p:ph type="sldNum" sz="quarter" idx="12"/>
          </p:nvPr>
        </p:nvSpPr>
        <p:spPr/>
        <p:txBody>
          <a:bodyPr/>
          <a:lstStyle/>
          <a:p>
            <a:fld id="{8FC039F0-3688-4D6E-8627-099442050809}" type="slidenum">
              <a:rPr lang="nl-NL" smtClean="0"/>
              <a:pPr/>
              <a:t>4</a:t>
            </a:fld>
            <a:endParaRPr lang="nl-NL" dirty="0"/>
          </a:p>
        </p:txBody>
      </p:sp>
      <p:sp>
        <p:nvSpPr>
          <p:cNvPr id="19" name="Tekstvak 18">
            <a:extLst>
              <a:ext uri="{FF2B5EF4-FFF2-40B4-BE49-F238E27FC236}">
                <a16:creationId xmlns:a16="http://schemas.microsoft.com/office/drawing/2014/main" xmlns="" id="{E070AE04-AC74-9643-97B3-FC4B70789B57}"/>
              </a:ext>
            </a:extLst>
          </p:cNvPr>
          <p:cNvSpPr txBox="1"/>
          <p:nvPr/>
        </p:nvSpPr>
        <p:spPr>
          <a:xfrm>
            <a:off x="4330528" y="1287218"/>
            <a:ext cx="4531064" cy="3231654"/>
          </a:xfrm>
          <a:prstGeom prst="rect">
            <a:avLst/>
          </a:prstGeom>
          <a:noFill/>
        </p:spPr>
        <p:txBody>
          <a:bodyPr wrap="square" rtlCol="0">
            <a:spAutoFit/>
          </a:bodyPr>
          <a:lstStyle/>
          <a:p>
            <a:pPr>
              <a:spcBef>
                <a:spcPts val="600"/>
              </a:spcBef>
              <a:buClr>
                <a:srgbClr val="FFCC33"/>
              </a:buClr>
              <a:buSzPct val="80000"/>
            </a:pPr>
            <a:r>
              <a:rPr lang="nl-NL" sz="1600" b="1" dirty="0">
                <a:solidFill>
                  <a:schemeClr val="accent1"/>
                </a:solidFill>
                <a:latin typeface="+mj-lt"/>
              </a:rPr>
              <a:t>Pre-Corona:</a:t>
            </a:r>
          </a:p>
          <a:p>
            <a:pPr marL="288000" indent="-288000">
              <a:spcBef>
                <a:spcPts val="600"/>
              </a:spcBef>
              <a:buClr>
                <a:srgbClr val="FFCC33"/>
              </a:buClr>
              <a:buSzPct val="80000"/>
              <a:buFontTx/>
              <a:buChar char="■"/>
            </a:pPr>
            <a:r>
              <a:rPr lang="nl-NL" sz="1600" dirty="0">
                <a:solidFill>
                  <a:schemeClr val="accent1"/>
                </a:solidFill>
                <a:latin typeface="+mj-lt"/>
              </a:rPr>
              <a:t>21.500 OV-fietsen in vloot</a:t>
            </a:r>
          </a:p>
          <a:p>
            <a:pPr marL="288000" indent="-288000">
              <a:spcBef>
                <a:spcPts val="600"/>
              </a:spcBef>
              <a:buClr>
                <a:srgbClr val="FFCC33"/>
              </a:buClr>
              <a:buSzPct val="80000"/>
              <a:buFontTx/>
              <a:buChar char="■"/>
            </a:pPr>
            <a:r>
              <a:rPr lang="nl-NL" sz="1600" dirty="0">
                <a:solidFill>
                  <a:schemeClr val="accent1"/>
                </a:solidFill>
                <a:latin typeface="+mj-lt"/>
              </a:rPr>
              <a:t>300 uitgifte punten: 76% </a:t>
            </a:r>
            <a:r>
              <a:rPr lang="nl-NL" sz="1600" dirty="0" err="1">
                <a:solidFill>
                  <a:schemeClr val="accent1"/>
                </a:solidFill>
                <a:latin typeface="+mj-lt"/>
              </a:rPr>
              <a:t>onbemenst</a:t>
            </a:r>
            <a:r>
              <a:rPr lang="nl-NL" sz="1600" dirty="0">
                <a:solidFill>
                  <a:schemeClr val="accent1"/>
                </a:solidFill>
                <a:latin typeface="+mj-lt"/>
              </a:rPr>
              <a:t>, 24% bemenst</a:t>
            </a:r>
          </a:p>
          <a:p>
            <a:pPr marL="288000" indent="-288000">
              <a:spcBef>
                <a:spcPts val="600"/>
              </a:spcBef>
              <a:buClr>
                <a:srgbClr val="FFCC33"/>
              </a:buClr>
              <a:buSzPct val="80000"/>
              <a:buFontTx/>
              <a:buChar char="■"/>
            </a:pPr>
            <a:r>
              <a:rPr lang="nl-NL" sz="1600" dirty="0">
                <a:solidFill>
                  <a:schemeClr val="accent1"/>
                </a:solidFill>
                <a:latin typeface="+mj-lt"/>
              </a:rPr>
              <a:t>76% onbemenste locaties leveren 29% ritten</a:t>
            </a:r>
          </a:p>
          <a:p>
            <a:pPr marL="288000" indent="-288000">
              <a:spcBef>
                <a:spcPts val="600"/>
              </a:spcBef>
              <a:buClr>
                <a:srgbClr val="FFCC33"/>
              </a:buClr>
              <a:buSzPct val="80000"/>
              <a:buFontTx/>
              <a:buChar char="■"/>
            </a:pPr>
            <a:r>
              <a:rPr lang="nl-NL" sz="1600" dirty="0">
                <a:solidFill>
                  <a:schemeClr val="accent1"/>
                </a:solidFill>
                <a:latin typeface="+mj-lt"/>
              </a:rPr>
              <a:t>24% bemenste locaties leveren 71% ritten</a:t>
            </a:r>
          </a:p>
          <a:p>
            <a:pPr marL="288000" indent="-288000">
              <a:spcBef>
                <a:spcPts val="600"/>
              </a:spcBef>
              <a:buClr>
                <a:srgbClr val="FFCC33"/>
              </a:buClr>
              <a:buSzPct val="80000"/>
              <a:buFontTx/>
              <a:buChar char="■"/>
            </a:pPr>
            <a:r>
              <a:rPr lang="nl-NL" sz="1600" dirty="0">
                <a:solidFill>
                  <a:schemeClr val="accent1"/>
                </a:solidFill>
                <a:latin typeface="+mj-lt"/>
              </a:rPr>
              <a:t>6 uitgifte vormen (Bemenst, ZSF, OV-fiets box, OV-fiets carrousel, OV-fiets kluis &amp; OV-fiets punt)</a:t>
            </a:r>
          </a:p>
          <a:p>
            <a:pPr marL="288000" indent="-288000">
              <a:spcBef>
                <a:spcPts val="600"/>
              </a:spcBef>
              <a:buClr>
                <a:srgbClr val="FFCC33"/>
              </a:buClr>
              <a:buSzPct val="80000"/>
              <a:buFontTx/>
              <a:buChar char="■"/>
            </a:pPr>
            <a:r>
              <a:rPr lang="nl-NL" sz="1600" dirty="0">
                <a:solidFill>
                  <a:schemeClr val="accent1"/>
                </a:solidFill>
                <a:latin typeface="+mj-lt"/>
              </a:rPr>
              <a:t>Jaarlijkse groei van </a:t>
            </a:r>
            <a:r>
              <a:rPr lang="nl-NL" sz="1600" dirty="0" err="1">
                <a:solidFill>
                  <a:schemeClr val="accent1"/>
                </a:solidFill>
                <a:latin typeface="+mj-lt"/>
              </a:rPr>
              <a:t>OV-fiets</a:t>
            </a:r>
            <a:r>
              <a:rPr lang="nl-NL" sz="1600" dirty="0">
                <a:solidFill>
                  <a:schemeClr val="accent1"/>
                </a:solidFill>
                <a:latin typeface="+mj-lt"/>
              </a:rPr>
              <a:t> ritten van 30%.</a:t>
            </a:r>
          </a:p>
          <a:p>
            <a:endParaRPr lang="nl-NL" sz="1400" dirty="0">
              <a:solidFill>
                <a:srgbClr val="002060"/>
              </a:solidFill>
            </a:endParaRPr>
          </a:p>
        </p:txBody>
      </p:sp>
      <p:graphicFrame>
        <p:nvGraphicFramePr>
          <p:cNvPr id="14" name="Grafiek 13">
            <a:extLst>
              <a:ext uri="{FF2B5EF4-FFF2-40B4-BE49-F238E27FC236}">
                <a16:creationId xmlns:a16="http://schemas.microsoft.com/office/drawing/2014/main" xmlns="" xmlns:lc="http://schemas.openxmlformats.org/drawingml/2006/lockedCanvas" id="{527F4F94-76DF-4041-8F01-E64E4010BA3A}"/>
              </a:ext>
            </a:extLst>
          </p:cNvPr>
          <p:cNvGraphicFramePr>
            <a:graphicFrameLocks/>
          </p:cNvGraphicFramePr>
          <p:nvPr>
            <p:extLst/>
          </p:nvPr>
        </p:nvGraphicFramePr>
        <p:xfrm>
          <a:off x="4824690" y="4272524"/>
          <a:ext cx="3868606" cy="213016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279373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9">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9">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ppt_x"/>
                                          </p:val>
                                        </p:tav>
                                        <p:tav tm="100000">
                                          <p:val>
                                            <p:strVal val="#ppt_x"/>
                                          </p:val>
                                        </p:tav>
                                      </p:tavLst>
                                    </p:anim>
                                    <p:anim calcmode="lin" valueType="num">
                                      <p:cBhvr additive="base">
                                        <p:cTn id="1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9">
                                            <p:txEl>
                                              <p:pRg st="3" end="3"/>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9">
                                            <p:txEl>
                                              <p:pRg st="4" end="4"/>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9">
                                            <p:txEl>
                                              <p:pRg st="5" end="5"/>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9">
                                            <p:txEl>
                                              <p:pRg st="6" end="6"/>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Prognosemodel OV-fiets</a:t>
            </a:r>
            <a:endParaRPr lang="nl-NL" dirty="0"/>
          </a:p>
        </p:txBody>
      </p:sp>
      <p:sp>
        <p:nvSpPr>
          <p:cNvPr id="3" name="Tijdelijke aanduiding voor inhoud 2"/>
          <p:cNvSpPr>
            <a:spLocks noGrp="1"/>
          </p:cNvSpPr>
          <p:nvPr>
            <p:ph idx="1"/>
          </p:nvPr>
        </p:nvSpPr>
        <p:spPr/>
        <p:txBody>
          <a:bodyPr/>
          <a:lstStyle/>
          <a:p>
            <a:r>
              <a:rPr lang="nl-NL" dirty="0" smtClean="0"/>
              <a:t>Vraag en aanbod zo goed mogelijk afgestemd o.b.v. historische data</a:t>
            </a:r>
          </a:p>
          <a:p>
            <a:pPr lvl="1"/>
            <a:r>
              <a:rPr lang="nl-NL" dirty="0" smtClean="0"/>
              <a:t>Weersinvloeden</a:t>
            </a:r>
          </a:p>
          <a:p>
            <a:pPr lvl="1"/>
            <a:r>
              <a:rPr lang="nl-NL" dirty="0" smtClean="0"/>
              <a:t>Nee-verkopen</a:t>
            </a:r>
          </a:p>
          <a:p>
            <a:pPr lvl="1"/>
            <a:r>
              <a:rPr lang="nl-NL" dirty="0" smtClean="0"/>
              <a:t>Feestdagen</a:t>
            </a:r>
          </a:p>
          <a:p>
            <a:pPr lvl="1"/>
            <a:r>
              <a:rPr lang="nl-NL" dirty="0" smtClean="0"/>
              <a:t>Vakanties</a:t>
            </a:r>
          </a:p>
          <a:p>
            <a:pPr lvl="1"/>
            <a:r>
              <a:rPr lang="nl-NL" dirty="0" smtClean="0"/>
              <a:t>Evenementen</a:t>
            </a:r>
          </a:p>
          <a:p>
            <a:pPr lvl="1"/>
            <a:r>
              <a:rPr lang="nl-NL" dirty="0" smtClean="0"/>
              <a:t>Studiejaar</a:t>
            </a:r>
          </a:p>
          <a:p>
            <a:pPr lvl="1"/>
            <a:r>
              <a:rPr lang="nl-NL" dirty="0" smtClean="0"/>
              <a:t>Etc.</a:t>
            </a:r>
            <a:endParaRPr lang="nl-NL" dirty="0"/>
          </a:p>
        </p:txBody>
      </p:sp>
      <p:sp>
        <p:nvSpPr>
          <p:cNvPr id="4" name="Tijdelijke aanduiding voor voettekst 3"/>
          <p:cNvSpPr>
            <a:spLocks noGrp="1"/>
          </p:cNvSpPr>
          <p:nvPr>
            <p:ph type="ftr" sz="quarter" idx="11"/>
          </p:nvPr>
        </p:nvSpPr>
        <p:spPr/>
        <p:txBody>
          <a:bodyPr/>
          <a:lstStyle/>
          <a:p>
            <a:r>
              <a:rPr lang="nl-NL" smtClean="0"/>
              <a:t>Mobility as a service: Deur tot deur met de NS</a:t>
            </a:r>
            <a:endParaRPr lang="nl-NL" dirty="0"/>
          </a:p>
        </p:txBody>
      </p:sp>
      <p:sp>
        <p:nvSpPr>
          <p:cNvPr id="5" name="Tijdelijke aanduiding voor dianummer 4"/>
          <p:cNvSpPr>
            <a:spLocks noGrp="1"/>
          </p:cNvSpPr>
          <p:nvPr>
            <p:ph type="sldNum" sz="quarter" idx="12"/>
          </p:nvPr>
        </p:nvSpPr>
        <p:spPr/>
        <p:txBody>
          <a:bodyPr/>
          <a:lstStyle/>
          <a:p>
            <a:fld id="{8FC039F0-3688-4D6E-8627-099442050809}" type="slidenum">
              <a:rPr lang="nl-NL" smtClean="0"/>
              <a:pPr/>
              <a:t>5</a:t>
            </a:fld>
            <a:endParaRPr lang="nl-NL" dirty="0"/>
          </a:p>
        </p:txBody>
      </p:sp>
      <p:pic>
        <p:nvPicPr>
          <p:cNvPr id="1034" name="Picture 10" descr="De OV-fietsapp is onbetrouwbaar - Fietsersbo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891" y="3767769"/>
            <a:ext cx="4284535" cy="2272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26323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65156" y="2123541"/>
            <a:ext cx="3717231" cy="1469140"/>
          </a:xfrm>
        </p:spPr>
        <p:txBody>
          <a:bodyPr>
            <a:noAutofit/>
          </a:bodyPr>
          <a:lstStyle/>
          <a:p>
            <a:pPr algn="ctr"/>
            <a:r>
              <a:rPr lang="nl-NL" b="1" i="1" dirty="0" smtClean="0"/>
              <a:t>Als NS werken we hard aan innovaties om het aanbod van de OV-fiets toekomstbestendig te maken</a:t>
            </a:r>
            <a:endParaRPr lang="nl-NL" b="1" i="1" dirty="0"/>
          </a:p>
        </p:txBody>
      </p:sp>
      <p:sp>
        <p:nvSpPr>
          <p:cNvPr id="5" name="Tijdelijke aanduiding voor voettekst 4"/>
          <p:cNvSpPr>
            <a:spLocks noGrp="1"/>
          </p:cNvSpPr>
          <p:nvPr>
            <p:ph type="ftr" sz="quarter" idx="11"/>
          </p:nvPr>
        </p:nvSpPr>
        <p:spPr/>
        <p:txBody>
          <a:bodyPr/>
          <a:lstStyle/>
          <a:p>
            <a:r>
              <a:rPr lang="nl-NL" smtClean="0"/>
              <a:t>Mobility as a service: Deur tot deur met de NS</a:t>
            </a:r>
            <a:endParaRPr lang="nl-NL"/>
          </a:p>
        </p:txBody>
      </p:sp>
      <p:sp>
        <p:nvSpPr>
          <p:cNvPr id="6" name="Tijdelijke aanduiding voor dianummer 5"/>
          <p:cNvSpPr>
            <a:spLocks noGrp="1"/>
          </p:cNvSpPr>
          <p:nvPr>
            <p:ph type="sldNum" sz="quarter" idx="12"/>
          </p:nvPr>
        </p:nvSpPr>
        <p:spPr/>
        <p:txBody>
          <a:bodyPr/>
          <a:lstStyle/>
          <a:p>
            <a:fld id="{8FC039F0-3688-4D6E-8627-099442050809}" type="slidenum">
              <a:rPr lang="nl-NL" smtClean="0"/>
              <a:pPr/>
              <a:t>6</a:t>
            </a:fld>
            <a:endParaRPr lang="nl-NL" dirty="0"/>
          </a:p>
        </p:txBody>
      </p:sp>
      <p:grpSp>
        <p:nvGrpSpPr>
          <p:cNvPr id="11" name="Groep 10"/>
          <p:cNvGrpSpPr/>
          <p:nvPr/>
        </p:nvGrpSpPr>
        <p:grpSpPr>
          <a:xfrm>
            <a:off x="4436198" y="0"/>
            <a:ext cx="4707802" cy="6858000"/>
            <a:chOff x="4436198" y="0"/>
            <a:chExt cx="4707802" cy="6858000"/>
          </a:xfrm>
        </p:grpSpPr>
        <p:sp>
          <p:nvSpPr>
            <p:cNvPr id="10" name="Rechthoek 9"/>
            <p:cNvSpPr/>
            <p:nvPr/>
          </p:nvSpPr>
          <p:spPr>
            <a:xfrm>
              <a:off x="4436198" y="0"/>
              <a:ext cx="4707802" cy="6858000"/>
            </a:xfrm>
            <a:prstGeom prst="rect">
              <a:avLst/>
            </a:prstGeom>
            <a:solidFill>
              <a:srgbClr val="0A3B81"/>
            </a:solidFill>
            <a:ln>
              <a:solidFill>
                <a:srgbClr val="0A3B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8" name="Afbeelding 7"/>
            <p:cNvPicPr>
              <a:picLocks noChangeAspect="1"/>
            </p:cNvPicPr>
            <p:nvPr/>
          </p:nvPicPr>
          <p:blipFill>
            <a:blip r:embed="rId3"/>
            <a:stretch>
              <a:fillRect/>
            </a:stretch>
          </p:blipFill>
          <p:spPr>
            <a:xfrm>
              <a:off x="5172713" y="0"/>
              <a:ext cx="3234772" cy="6858000"/>
            </a:xfrm>
            <a:prstGeom prst="rect">
              <a:avLst/>
            </a:prstGeom>
          </p:spPr>
        </p:pic>
      </p:grpSp>
    </p:spTree>
    <p:extLst>
      <p:ext uri="{BB962C8B-B14F-4D97-AF65-F5344CB8AC3E}">
        <p14:creationId xmlns:p14="http://schemas.microsoft.com/office/powerpoint/2010/main" val="15910113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jdelijke aanduiding voor voettekst 4"/>
          <p:cNvSpPr>
            <a:spLocks noGrp="1"/>
          </p:cNvSpPr>
          <p:nvPr>
            <p:ph type="ftr" sz="quarter" idx="11"/>
          </p:nvPr>
        </p:nvSpPr>
        <p:spPr/>
        <p:txBody>
          <a:bodyPr/>
          <a:lstStyle/>
          <a:p>
            <a:r>
              <a:rPr lang="nl-NL" smtClean="0"/>
              <a:t>Mobility as a service: Deur tot deur met de NS</a:t>
            </a:r>
            <a:endParaRPr lang="nl-NL"/>
          </a:p>
        </p:txBody>
      </p:sp>
      <p:sp>
        <p:nvSpPr>
          <p:cNvPr id="6" name="Tijdelijke aanduiding voor dianummer 5"/>
          <p:cNvSpPr>
            <a:spLocks noGrp="1"/>
          </p:cNvSpPr>
          <p:nvPr>
            <p:ph type="sldNum" sz="quarter" idx="12"/>
          </p:nvPr>
        </p:nvSpPr>
        <p:spPr/>
        <p:txBody>
          <a:bodyPr/>
          <a:lstStyle/>
          <a:p>
            <a:fld id="{8FC039F0-3688-4D6E-8627-099442050809}" type="slidenum">
              <a:rPr lang="nl-NL" smtClean="0"/>
              <a:pPr/>
              <a:t>7</a:t>
            </a:fld>
            <a:endParaRPr lang="nl-NL" dirty="0"/>
          </a:p>
        </p:txBody>
      </p:sp>
      <p:grpSp>
        <p:nvGrpSpPr>
          <p:cNvPr id="9" name="Groep 8"/>
          <p:cNvGrpSpPr/>
          <p:nvPr/>
        </p:nvGrpSpPr>
        <p:grpSpPr>
          <a:xfrm>
            <a:off x="0" y="-15605"/>
            <a:ext cx="9144000" cy="6443565"/>
            <a:chOff x="0" y="-15605"/>
            <a:chExt cx="9144000" cy="6443565"/>
          </a:xfrm>
        </p:grpSpPr>
        <p:sp>
          <p:nvSpPr>
            <p:cNvPr id="8" name="Rechthoek 7"/>
            <p:cNvSpPr/>
            <p:nvPr/>
          </p:nvSpPr>
          <p:spPr>
            <a:xfrm>
              <a:off x="0" y="-15605"/>
              <a:ext cx="9144000" cy="6443565"/>
            </a:xfrm>
            <a:prstGeom prst="rect">
              <a:avLst/>
            </a:prstGeom>
            <a:solidFill>
              <a:srgbClr val="FFC917"/>
            </a:solidFill>
            <a:ln>
              <a:solidFill>
                <a:srgbClr val="FFC9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7" name="Afbeelding 6"/>
            <p:cNvPicPr>
              <a:picLocks noChangeAspect="1"/>
            </p:cNvPicPr>
            <p:nvPr/>
          </p:nvPicPr>
          <p:blipFill>
            <a:blip r:embed="rId3"/>
            <a:stretch>
              <a:fillRect/>
            </a:stretch>
          </p:blipFill>
          <p:spPr>
            <a:xfrm>
              <a:off x="805759" y="252041"/>
              <a:ext cx="7704499" cy="6007675"/>
            </a:xfrm>
            <a:prstGeom prst="rect">
              <a:avLst/>
            </a:prstGeom>
          </p:spPr>
        </p:pic>
      </p:grpSp>
    </p:spTree>
    <p:extLst>
      <p:ext uri="{BB962C8B-B14F-4D97-AF65-F5344CB8AC3E}">
        <p14:creationId xmlns:p14="http://schemas.microsoft.com/office/powerpoint/2010/main" val="3649695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Drukte in de trein en op de stations</a:t>
            </a:r>
            <a:endParaRPr lang="nl-NL" dirty="0"/>
          </a:p>
        </p:txBody>
      </p:sp>
      <p:sp>
        <p:nvSpPr>
          <p:cNvPr id="3" name="Tijdelijke aanduiding voor inhoud 2"/>
          <p:cNvSpPr>
            <a:spLocks noGrp="1"/>
          </p:cNvSpPr>
          <p:nvPr>
            <p:ph sz="half" idx="1"/>
          </p:nvPr>
        </p:nvSpPr>
        <p:spPr/>
        <p:txBody>
          <a:bodyPr/>
          <a:lstStyle/>
          <a:p>
            <a:endParaRPr lang="nl-NL" dirty="0"/>
          </a:p>
        </p:txBody>
      </p:sp>
      <p:sp>
        <p:nvSpPr>
          <p:cNvPr id="4" name="Tijdelijke aanduiding voor inhoud 3"/>
          <p:cNvSpPr>
            <a:spLocks noGrp="1"/>
          </p:cNvSpPr>
          <p:nvPr>
            <p:ph sz="half" idx="2"/>
          </p:nvPr>
        </p:nvSpPr>
        <p:spPr/>
        <p:txBody>
          <a:bodyPr/>
          <a:lstStyle/>
          <a:p>
            <a:endParaRPr lang="nl-NL" dirty="0"/>
          </a:p>
        </p:txBody>
      </p:sp>
      <p:sp>
        <p:nvSpPr>
          <p:cNvPr id="5" name="Tijdelijke aanduiding voor voettekst 4"/>
          <p:cNvSpPr>
            <a:spLocks noGrp="1"/>
          </p:cNvSpPr>
          <p:nvPr>
            <p:ph type="ftr" sz="quarter" idx="11"/>
          </p:nvPr>
        </p:nvSpPr>
        <p:spPr/>
        <p:txBody>
          <a:bodyPr/>
          <a:lstStyle/>
          <a:p>
            <a:r>
              <a:rPr lang="nl-NL" smtClean="0"/>
              <a:t>Mobility as a service: Deur tot deur met de NS</a:t>
            </a:r>
            <a:endParaRPr lang="nl-NL"/>
          </a:p>
        </p:txBody>
      </p:sp>
      <p:sp>
        <p:nvSpPr>
          <p:cNvPr id="6" name="Tijdelijke aanduiding voor dianummer 5"/>
          <p:cNvSpPr>
            <a:spLocks noGrp="1"/>
          </p:cNvSpPr>
          <p:nvPr>
            <p:ph type="sldNum" sz="quarter" idx="12"/>
          </p:nvPr>
        </p:nvSpPr>
        <p:spPr/>
        <p:txBody>
          <a:bodyPr/>
          <a:lstStyle/>
          <a:p>
            <a:fld id="{8FC039F0-3688-4D6E-8627-099442050809}" type="slidenum">
              <a:rPr lang="nl-NL" smtClean="0"/>
              <a:pPr/>
              <a:t>8</a:t>
            </a:fld>
            <a:endParaRPr lang="nl-NL" dirty="0"/>
          </a:p>
        </p:txBody>
      </p:sp>
      <p:pic>
        <p:nvPicPr>
          <p:cNvPr id="1026" name="Picture 2" descr="OV fan OV geen fan? | Filedi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8737" y="3725294"/>
            <a:ext cx="3528609" cy="182778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S wil al jaren een minder drukke ochtendspits, waarom gaat dat zo  moeilijk? | N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08738" y="1644381"/>
            <a:ext cx="3528609" cy="198484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De drukste treinen van het land rijden in Oss | NO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7640" y="1644381"/>
            <a:ext cx="3528610" cy="198484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NS Stations, ProRail en gemeente delen beheerskosten stallingen rond  Utrecht CS - VerkeersNetVerkeersNe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7640" y="3725294"/>
            <a:ext cx="3528610" cy="182778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arde lockdown: dit zijn de nieuwe maatregelen | 1Limburg | Nieuws en sport  uit Limbur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69554" y="3744344"/>
            <a:ext cx="4441627" cy="249841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Achterhaald bericht - Wij zijn jammer genoeg weer even in lockdown! -  Vrijburcht"/>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9068" y="1028234"/>
            <a:ext cx="4126620" cy="2811604"/>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0" descr="NS roept op de trein alleen te gebruiken voor strikt noodzakelijke reizen -  OOG Radio en Televisi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721880" y="1045452"/>
            <a:ext cx="4130675" cy="27634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556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Impact Corona</a:t>
            </a:r>
            <a:endParaRPr lang="nl-NL" dirty="0"/>
          </a:p>
        </p:txBody>
      </p:sp>
      <p:sp>
        <p:nvSpPr>
          <p:cNvPr id="3" name="Tijdelijke aanduiding voor inhoud 2"/>
          <p:cNvSpPr>
            <a:spLocks noGrp="1"/>
          </p:cNvSpPr>
          <p:nvPr>
            <p:ph idx="1"/>
          </p:nvPr>
        </p:nvSpPr>
        <p:spPr/>
        <p:txBody>
          <a:bodyPr/>
          <a:lstStyle/>
          <a:p>
            <a:r>
              <a:rPr lang="nl-NL" sz="1600" dirty="0" smtClean="0"/>
              <a:t>Aantal OV-fiets ritten gedaald naar 3 miljoen in 2020 </a:t>
            </a:r>
            <a:endParaRPr lang="nl-NL" sz="1600" dirty="0" smtClean="0">
              <a:solidFill>
                <a:srgbClr val="FF0000"/>
              </a:solidFill>
            </a:endParaRPr>
          </a:p>
          <a:p>
            <a:r>
              <a:rPr lang="nl-NL" sz="1600" dirty="0" smtClean="0"/>
              <a:t>Daling van </a:t>
            </a:r>
            <a:r>
              <a:rPr lang="nl-NL" sz="1600" dirty="0" smtClean="0">
                <a:solidFill>
                  <a:srgbClr val="FF0000"/>
                </a:solidFill>
              </a:rPr>
              <a:t>40% </a:t>
            </a:r>
            <a:r>
              <a:rPr lang="nl-NL" sz="1600" dirty="0" smtClean="0"/>
              <a:t>t.o.v. 2019</a:t>
            </a:r>
          </a:p>
          <a:p>
            <a:r>
              <a:rPr lang="nl-NL" sz="1600" dirty="0" smtClean="0"/>
              <a:t>Eerste daling sinds oprichting OV-fiets in 2003</a:t>
            </a:r>
          </a:p>
          <a:p>
            <a:r>
              <a:rPr lang="nl-NL" sz="1600" dirty="0" smtClean="0"/>
              <a:t>Daling minder hard dan aantal treinreizigers</a:t>
            </a:r>
            <a:endParaRPr lang="nl-NL" sz="1600" dirty="0"/>
          </a:p>
        </p:txBody>
      </p:sp>
      <p:sp>
        <p:nvSpPr>
          <p:cNvPr id="4" name="Tijdelijke aanduiding voor voettekst 3"/>
          <p:cNvSpPr>
            <a:spLocks noGrp="1"/>
          </p:cNvSpPr>
          <p:nvPr>
            <p:ph type="ftr" sz="quarter" idx="11"/>
          </p:nvPr>
        </p:nvSpPr>
        <p:spPr/>
        <p:txBody>
          <a:bodyPr/>
          <a:lstStyle/>
          <a:p>
            <a:r>
              <a:rPr lang="nl-NL" smtClean="0"/>
              <a:t>Mobility as a service: Deur tot deur met de NS</a:t>
            </a:r>
            <a:endParaRPr lang="nl-NL" dirty="0"/>
          </a:p>
        </p:txBody>
      </p:sp>
      <p:sp>
        <p:nvSpPr>
          <p:cNvPr id="5" name="Tijdelijke aanduiding voor dianummer 4"/>
          <p:cNvSpPr>
            <a:spLocks noGrp="1"/>
          </p:cNvSpPr>
          <p:nvPr>
            <p:ph type="sldNum" sz="quarter" idx="12"/>
          </p:nvPr>
        </p:nvSpPr>
        <p:spPr/>
        <p:txBody>
          <a:bodyPr/>
          <a:lstStyle/>
          <a:p>
            <a:fld id="{8FC039F0-3688-4D6E-8627-099442050809}" type="slidenum">
              <a:rPr lang="nl-NL" smtClean="0"/>
              <a:pPr/>
              <a:t>9</a:t>
            </a:fld>
            <a:endParaRPr lang="nl-NL" dirty="0"/>
          </a:p>
        </p:txBody>
      </p:sp>
      <p:pic>
        <p:nvPicPr>
          <p:cNvPr id="2050" name="Picture 2" descr="Fietsenstalling Utrecht Centraal – henk 50"/>
          <p:cNvPicPr>
            <a:picLocks noGrp="1" noChangeAspect="1" noChangeArrowheads="1"/>
          </p:cNvPicPr>
          <p:nvPr>
            <p:ph sz="half" idx="4294967295"/>
          </p:nvPr>
        </p:nvPicPr>
        <p:blipFill>
          <a:blip r:embed="rId3" cstate="print">
            <a:extLst>
              <a:ext uri="{28A0092B-C50C-407E-A947-70E740481C1C}">
                <a14:useLocalDpi xmlns:a14="http://schemas.microsoft.com/office/drawing/2010/main" val="0"/>
              </a:ext>
            </a:extLst>
          </a:blip>
          <a:srcRect/>
          <a:stretch>
            <a:fillRect/>
          </a:stretch>
        </p:blipFill>
        <p:spPr bwMode="auto">
          <a:xfrm>
            <a:off x="2254911" y="3343275"/>
            <a:ext cx="4627562" cy="2740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20361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82493" y="2465575"/>
            <a:ext cx="4600053" cy="865673"/>
          </a:xfrm>
        </p:spPr>
        <p:txBody>
          <a:bodyPr>
            <a:normAutofit fontScale="90000"/>
          </a:bodyPr>
          <a:lstStyle/>
          <a:p>
            <a:pPr algn="ctr"/>
            <a:r>
              <a:rPr lang="nl-NL" sz="3100" b="1" dirty="0" smtClean="0"/>
              <a:t>Beheer en Onderhoud </a:t>
            </a:r>
            <a:br>
              <a:rPr lang="nl-NL" sz="3100" b="1" dirty="0" smtClean="0"/>
            </a:br>
            <a:r>
              <a:rPr lang="nl-NL" sz="3100" b="1" dirty="0" smtClean="0"/>
              <a:t>OV Fiets</a:t>
            </a:r>
            <a:r>
              <a:rPr lang="nl-NL" dirty="0" smtClean="0"/>
              <a:t/>
            </a:r>
            <a:br>
              <a:rPr lang="nl-NL" dirty="0" smtClean="0"/>
            </a:br>
            <a:r>
              <a:rPr lang="nl-NL" i="1" dirty="0" smtClean="0"/>
              <a:t>het logistieke proces van reparatie en retour</a:t>
            </a:r>
            <a:endParaRPr lang="nl-NL" i="1" dirty="0"/>
          </a:p>
        </p:txBody>
      </p:sp>
      <p:sp>
        <p:nvSpPr>
          <p:cNvPr id="4" name="Tijdelijke aanduiding voor voettekst 3"/>
          <p:cNvSpPr>
            <a:spLocks noGrp="1"/>
          </p:cNvSpPr>
          <p:nvPr>
            <p:ph type="ftr" sz="quarter" idx="11"/>
          </p:nvPr>
        </p:nvSpPr>
        <p:spPr/>
        <p:txBody>
          <a:bodyPr/>
          <a:lstStyle/>
          <a:p>
            <a:r>
              <a:rPr lang="nl-NL" smtClean="0"/>
              <a:t>Mobility as a service: Deur tot deur met de NS</a:t>
            </a:r>
            <a:endParaRPr lang="nl-NL" dirty="0"/>
          </a:p>
        </p:txBody>
      </p:sp>
      <p:sp>
        <p:nvSpPr>
          <p:cNvPr id="5" name="Tijdelijke aanduiding voor dianummer 4"/>
          <p:cNvSpPr>
            <a:spLocks noGrp="1"/>
          </p:cNvSpPr>
          <p:nvPr>
            <p:ph type="sldNum" sz="quarter" idx="12"/>
          </p:nvPr>
        </p:nvSpPr>
        <p:spPr/>
        <p:txBody>
          <a:bodyPr/>
          <a:lstStyle/>
          <a:p>
            <a:fld id="{8FC039F0-3688-4D6E-8627-099442050809}" type="slidenum">
              <a:rPr lang="nl-NL" smtClean="0"/>
              <a:pPr/>
              <a:t>10</a:t>
            </a:fld>
            <a:endParaRPr lang="nl-NL" dirty="0"/>
          </a:p>
        </p:txBody>
      </p:sp>
      <p:pic>
        <p:nvPicPr>
          <p:cNvPr id="2050" name="Picture 2" descr="Weer meer ritten gemaakt met ov-fiets | Nederlands Dagblad"/>
          <p:cNvPicPr>
            <a:picLocks noChangeAspect="1" noChangeArrowheads="1"/>
          </p:cNvPicPr>
          <p:nvPr/>
        </p:nvPicPr>
        <p:blipFill rotWithShape="1">
          <a:blip r:embed="rId2">
            <a:extLst>
              <a:ext uri="{28A0092B-C50C-407E-A947-70E740481C1C}">
                <a14:useLocalDpi xmlns:a14="http://schemas.microsoft.com/office/drawing/2010/main" val="0"/>
              </a:ext>
            </a:extLst>
          </a:blip>
          <a:srcRect l="33650" r="30673"/>
          <a:stretch/>
        </p:blipFill>
        <p:spPr bwMode="auto">
          <a:xfrm>
            <a:off x="5252807" y="0"/>
            <a:ext cx="3891193" cy="6410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59884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smtClean="0"/>
              <a:t>Waar komen we vandaan? </a:t>
            </a:r>
            <a:endParaRPr lang="nl-NL" dirty="0"/>
          </a:p>
        </p:txBody>
      </p:sp>
      <p:sp>
        <p:nvSpPr>
          <p:cNvPr id="3" name="Tijdelijke aanduiding voor inhoud 2"/>
          <p:cNvSpPr>
            <a:spLocks noGrp="1"/>
          </p:cNvSpPr>
          <p:nvPr>
            <p:ph sz="half" idx="1"/>
          </p:nvPr>
        </p:nvSpPr>
        <p:spPr/>
        <p:txBody>
          <a:bodyPr/>
          <a:lstStyle/>
          <a:p>
            <a:pPr marL="0" indent="0">
              <a:buClr>
                <a:srgbClr val="FFC000"/>
              </a:buClr>
              <a:buNone/>
            </a:pPr>
            <a:r>
              <a:rPr lang="nl-NL" sz="1600" b="1" dirty="0" smtClean="0">
                <a:latin typeface="+mn-lt"/>
              </a:rPr>
              <a:t>Beheer &amp; onderhoud</a:t>
            </a:r>
            <a:endParaRPr lang="nl-NL" sz="1600" b="1" dirty="0">
              <a:latin typeface="+mn-lt"/>
            </a:endParaRPr>
          </a:p>
          <a:p>
            <a:pPr>
              <a:buClr>
                <a:srgbClr val="FFC000"/>
              </a:buClr>
              <a:buFont typeface="Wingdings" panose="05000000000000000000" pitchFamily="2" charset="2"/>
              <a:buChar char="§"/>
            </a:pPr>
            <a:r>
              <a:rPr lang="nl-NL" sz="1600" dirty="0">
                <a:latin typeface="+mn-lt"/>
              </a:rPr>
              <a:t>Een groot deel van het onderhoud is </a:t>
            </a:r>
            <a:r>
              <a:rPr lang="nl-NL" sz="1600" dirty="0" smtClean="0">
                <a:latin typeface="+mn-lt"/>
              </a:rPr>
              <a:t>uitbesteed</a:t>
            </a:r>
            <a:endParaRPr lang="nl-NL" sz="1600" dirty="0">
              <a:latin typeface="+mn-lt"/>
            </a:endParaRPr>
          </a:p>
          <a:p>
            <a:pPr>
              <a:buClr>
                <a:srgbClr val="FFC000"/>
              </a:buClr>
              <a:buFont typeface="Wingdings" panose="05000000000000000000" pitchFamily="2" charset="2"/>
              <a:buChar char="§"/>
            </a:pPr>
            <a:r>
              <a:rPr lang="nl-NL" sz="1600" dirty="0">
                <a:latin typeface="+mn-lt"/>
              </a:rPr>
              <a:t>Dit onderhoud gebeurt op locatie of in één van de 5 </a:t>
            </a:r>
            <a:r>
              <a:rPr lang="nl-NL" sz="1600" dirty="0" smtClean="0">
                <a:latin typeface="+mn-lt"/>
              </a:rPr>
              <a:t>loodsen</a:t>
            </a:r>
          </a:p>
          <a:p>
            <a:pPr>
              <a:buClr>
                <a:srgbClr val="FFC000"/>
              </a:buClr>
              <a:buFont typeface="Wingdings" panose="05000000000000000000" pitchFamily="2" charset="2"/>
              <a:buChar char="§"/>
            </a:pPr>
            <a:r>
              <a:rPr lang="nl-NL" sz="1600" dirty="0" smtClean="0">
                <a:latin typeface="+mn-lt"/>
              </a:rPr>
              <a:t>Partner bezoekt iedere locatie iedere twee weken</a:t>
            </a:r>
            <a:endParaRPr lang="nl-NL" sz="1600" dirty="0">
              <a:latin typeface="+mn-lt"/>
            </a:endParaRPr>
          </a:p>
          <a:p>
            <a:pPr>
              <a:buClr>
                <a:srgbClr val="FFC000"/>
              </a:buClr>
              <a:buFont typeface="Wingdings" panose="05000000000000000000" pitchFamily="2" charset="2"/>
              <a:buChar char="§"/>
            </a:pPr>
            <a:r>
              <a:rPr lang="nl-NL" sz="1600" dirty="0">
                <a:latin typeface="+mn-lt"/>
              </a:rPr>
              <a:t>Bemenste stallingen met F&amp;S (25 stallingen) doen zoveel mogelijk onderhoud zelf</a:t>
            </a:r>
          </a:p>
          <a:p>
            <a:pPr>
              <a:buClr>
                <a:srgbClr val="FFC000"/>
              </a:buClr>
              <a:buFont typeface="Wingdings" panose="05000000000000000000" pitchFamily="2" charset="2"/>
              <a:buChar char="§"/>
            </a:pPr>
            <a:r>
              <a:rPr lang="nl-NL" sz="1600" dirty="0">
                <a:latin typeface="+mn-lt"/>
              </a:rPr>
              <a:t>Onderhoud gestuurd door defectmeldingen van </a:t>
            </a:r>
            <a:r>
              <a:rPr lang="nl-NL" sz="1600" dirty="0" smtClean="0">
                <a:latin typeface="+mn-lt"/>
              </a:rPr>
              <a:t>reizigers.</a:t>
            </a:r>
            <a:endParaRPr lang="nl-NL" sz="1600" dirty="0">
              <a:latin typeface="+mn-lt"/>
            </a:endParaRPr>
          </a:p>
          <a:p>
            <a:pPr marL="0" indent="0">
              <a:buNone/>
            </a:pPr>
            <a:r>
              <a:rPr lang="nl-NL" sz="1600" dirty="0"/>
              <a:t/>
            </a:r>
            <a:br>
              <a:rPr lang="nl-NL" sz="1600" dirty="0"/>
            </a:br>
            <a:endParaRPr lang="nl-NL" sz="1600" dirty="0"/>
          </a:p>
        </p:txBody>
      </p:sp>
      <p:pic>
        <p:nvPicPr>
          <p:cNvPr id="15" name="Tijdelijke aanduiding voor inhoud 14"/>
          <p:cNvPicPr>
            <a:picLocks noGrp="1" noChangeAspect="1"/>
          </p:cNvPicPr>
          <p:nvPr>
            <p:ph sz="half" idx="2"/>
          </p:nvPr>
        </p:nvPicPr>
        <p:blipFill>
          <a:blip r:embed="rId3"/>
          <a:stretch>
            <a:fillRect/>
          </a:stretch>
        </p:blipFill>
        <p:spPr>
          <a:xfrm>
            <a:off x="4661405" y="1644650"/>
            <a:ext cx="3823278" cy="4440238"/>
          </a:xfrm>
          <a:prstGeom prst="rect">
            <a:avLst/>
          </a:prstGeom>
        </p:spPr>
      </p:pic>
      <p:sp>
        <p:nvSpPr>
          <p:cNvPr id="4" name="Tijdelijke aanduiding voor voettekst 3"/>
          <p:cNvSpPr>
            <a:spLocks noGrp="1"/>
          </p:cNvSpPr>
          <p:nvPr>
            <p:ph type="ftr" sz="quarter" idx="11"/>
          </p:nvPr>
        </p:nvSpPr>
        <p:spPr/>
        <p:txBody>
          <a:bodyPr/>
          <a:lstStyle/>
          <a:p>
            <a:r>
              <a:rPr lang="nl-NL" dirty="0" err="1" smtClean="0"/>
              <a:t>Mobility</a:t>
            </a:r>
            <a:r>
              <a:rPr lang="nl-NL" dirty="0" smtClean="0"/>
              <a:t> as a service: Deur tot deur met de NS</a:t>
            </a:r>
            <a:endParaRPr lang="nl-NL" dirty="0"/>
          </a:p>
        </p:txBody>
      </p:sp>
      <p:sp>
        <p:nvSpPr>
          <p:cNvPr id="5" name="Tijdelijke aanduiding voor dianummer 4"/>
          <p:cNvSpPr>
            <a:spLocks noGrp="1"/>
          </p:cNvSpPr>
          <p:nvPr>
            <p:ph type="sldNum" sz="quarter" idx="12"/>
          </p:nvPr>
        </p:nvSpPr>
        <p:spPr/>
        <p:txBody>
          <a:bodyPr/>
          <a:lstStyle/>
          <a:p>
            <a:fld id="{8FC039F0-3688-4D6E-8627-099442050809}" type="slidenum">
              <a:rPr lang="nl-NL" smtClean="0"/>
              <a:pPr/>
              <a:t>11</a:t>
            </a:fld>
            <a:endParaRPr lang="nl-NL" dirty="0"/>
          </a:p>
        </p:txBody>
      </p:sp>
    </p:spTree>
    <p:extLst>
      <p:ext uri="{BB962C8B-B14F-4D97-AF65-F5344CB8AC3E}">
        <p14:creationId xmlns:p14="http://schemas.microsoft.com/office/powerpoint/2010/main" val="33560090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Gevolgen van “uit ons jasje gegroeid”</a:t>
            </a:r>
            <a:endParaRPr lang="nl-NL" dirty="0"/>
          </a:p>
        </p:txBody>
      </p:sp>
      <p:sp>
        <p:nvSpPr>
          <p:cNvPr id="5" name="Tijdelijke aanduiding voor voettekst 4"/>
          <p:cNvSpPr>
            <a:spLocks noGrp="1"/>
          </p:cNvSpPr>
          <p:nvPr>
            <p:ph type="ftr" sz="quarter" idx="11"/>
          </p:nvPr>
        </p:nvSpPr>
        <p:spPr/>
        <p:txBody>
          <a:bodyPr/>
          <a:lstStyle/>
          <a:p>
            <a:r>
              <a:rPr lang="nl-NL" smtClean="0"/>
              <a:t>Mobility as a service: Deur tot deur met de NS</a:t>
            </a:r>
            <a:endParaRPr lang="nl-NL"/>
          </a:p>
        </p:txBody>
      </p:sp>
      <p:sp>
        <p:nvSpPr>
          <p:cNvPr id="6" name="Tijdelijke aanduiding voor dianummer 5"/>
          <p:cNvSpPr>
            <a:spLocks noGrp="1"/>
          </p:cNvSpPr>
          <p:nvPr>
            <p:ph type="sldNum" sz="quarter" idx="12"/>
          </p:nvPr>
        </p:nvSpPr>
        <p:spPr/>
        <p:txBody>
          <a:bodyPr/>
          <a:lstStyle/>
          <a:p>
            <a:fld id="{8FC039F0-3688-4D6E-8627-099442050809}" type="slidenum">
              <a:rPr lang="nl-NL" smtClean="0"/>
              <a:pPr/>
              <a:t>12</a:t>
            </a:fld>
            <a:endParaRPr lang="nl-NL" dirty="0"/>
          </a:p>
        </p:txBody>
      </p:sp>
      <p:sp>
        <p:nvSpPr>
          <p:cNvPr id="7" name="Tijdelijke aanduiding voor inhoud 2"/>
          <p:cNvSpPr txBox="1">
            <a:spLocks/>
          </p:cNvSpPr>
          <p:nvPr/>
        </p:nvSpPr>
        <p:spPr>
          <a:xfrm>
            <a:off x="5043055" y="1758524"/>
            <a:ext cx="3694545" cy="4098417"/>
          </a:xfrm>
          <a:prstGeom prst="rect">
            <a:avLst/>
          </a:prstGeom>
        </p:spPr>
        <p:txBody>
          <a:bodyPr vert="horz" lIns="0" tIns="0" rIns="0" bIns="0" rtlCol="0">
            <a:noAutofit/>
          </a:bodyPr>
          <a:lstStyle>
            <a:lvl1pPr marL="288000" marR="0" indent="-288000" algn="l" defTabSz="914400" rtl="0" eaLnBrk="1" fontAlgn="auto" latinLnBrk="0" hangingPunct="1">
              <a:lnSpc>
                <a:spcPts val="2400"/>
              </a:lnSpc>
              <a:spcBef>
                <a:spcPts val="600"/>
              </a:spcBef>
              <a:spcAft>
                <a:spcPts val="0"/>
              </a:spcAft>
              <a:buClr>
                <a:srgbClr val="FFCC33"/>
              </a:buClr>
              <a:buSzPct val="80000"/>
              <a:buFontTx/>
              <a:buChar char="■"/>
              <a:tabLst/>
              <a:defRPr sz="2000" kern="1200" baseline="0">
                <a:solidFill>
                  <a:schemeClr val="accent1"/>
                </a:solidFill>
                <a:latin typeface="+mj-lt"/>
                <a:ea typeface="+mn-ea"/>
                <a:cs typeface="+mn-cs"/>
              </a:defRPr>
            </a:lvl1pPr>
            <a:lvl2pPr marL="576000" marR="0" indent="-288000" algn="l" defTabSz="914400" rtl="0" eaLnBrk="1" fontAlgn="auto" latinLnBrk="0" hangingPunct="1">
              <a:lnSpc>
                <a:spcPts val="2400"/>
              </a:lnSpc>
              <a:spcBef>
                <a:spcPts val="600"/>
              </a:spcBef>
              <a:spcAft>
                <a:spcPts val="0"/>
              </a:spcAft>
              <a:buClrTx/>
              <a:buSzTx/>
              <a:buFont typeface="Arial" panose="020B0604020202020204" pitchFamily="34" charset="0"/>
              <a:buChar char="•"/>
              <a:tabLst/>
              <a:defRPr sz="2000" kern="1200" baseline="0">
                <a:solidFill>
                  <a:schemeClr val="accent1"/>
                </a:solidFill>
                <a:latin typeface="NS Sans" panose="02000400000000000000" pitchFamily="2" charset="0"/>
                <a:ea typeface="+mn-ea"/>
                <a:cs typeface="+mn-cs"/>
              </a:defRPr>
            </a:lvl2pPr>
            <a:lvl3pPr marL="720000" marR="0" indent="-144000" algn="l" defTabSz="914400" rtl="0" eaLnBrk="1" fontAlgn="auto" latinLnBrk="0" hangingPunct="1">
              <a:lnSpc>
                <a:spcPts val="2200"/>
              </a:lnSpc>
              <a:spcBef>
                <a:spcPts val="800"/>
              </a:spcBef>
              <a:spcAft>
                <a:spcPts val="0"/>
              </a:spcAft>
              <a:buClr>
                <a:schemeClr val="accent1"/>
              </a:buClr>
              <a:buSzTx/>
              <a:buFont typeface="NS Sans" panose="02000400000000000000" pitchFamily="2" charset="0"/>
              <a:buChar char="-"/>
              <a:tabLst/>
              <a:defRPr sz="1800" kern="1200" baseline="0">
                <a:solidFill>
                  <a:schemeClr val="accent1"/>
                </a:solidFill>
                <a:latin typeface="NS Sans" panose="02000400000000000000" pitchFamily="2" charset="0"/>
                <a:ea typeface="+mn-ea"/>
                <a:cs typeface="+mn-cs"/>
              </a:defRPr>
            </a:lvl3pPr>
            <a:lvl4pPr marL="720000" marR="0" indent="-144000" algn="l" defTabSz="914400" rtl="0" eaLnBrk="1" fontAlgn="auto" latinLnBrk="0" hangingPunct="1">
              <a:lnSpc>
                <a:spcPts val="2200"/>
              </a:lnSpc>
              <a:spcBef>
                <a:spcPts val="800"/>
              </a:spcBef>
              <a:spcAft>
                <a:spcPts val="0"/>
              </a:spcAft>
              <a:buClr>
                <a:schemeClr val="accent1"/>
              </a:buClr>
              <a:buSzTx/>
              <a:buFont typeface="NS Sans" panose="02000400000000000000" pitchFamily="2" charset="0"/>
              <a:buChar char="-"/>
              <a:tabLst/>
              <a:defRPr sz="1800" kern="1200" baseline="0">
                <a:solidFill>
                  <a:schemeClr val="accent1"/>
                </a:solidFill>
                <a:latin typeface="NS Sans" panose="02000400000000000000" pitchFamily="2" charset="0"/>
                <a:ea typeface="+mn-ea"/>
                <a:cs typeface="+mn-cs"/>
              </a:defRPr>
            </a:lvl4pPr>
            <a:lvl5pPr marL="720000" marR="0" indent="-144000" algn="l" defTabSz="914400" rtl="0" eaLnBrk="1" fontAlgn="auto" latinLnBrk="0" hangingPunct="1">
              <a:lnSpc>
                <a:spcPts val="2200"/>
              </a:lnSpc>
              <a:spcBef>
                <a:spcPts val="800"/>
              </a:spcBef>
              <a:spcAft>
                <a:spcPts val="0"/>
              </a:spcAft>
              <a:buClr>
                <a:schemeClr val="accent1"/>
              </a:buClr>
              <a:buSzTx/>
              <a:buFont typeface="NS Sans" panose="02000400000000000000" pitchFamily="2" charset="0"/>
              <a:buChar char="-"/>
              <a:tabLst/>
              <a:defRPr sz="1800" kern="1200" baseline="0">
                <a:solidFill>
                  <a:schemeClr val="accent1"/>
                </a:solidFill>
                <a:latin typeface="NS Sans" panose="02000400000000000000" pitchFamily="2"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Tx/>
              <a:buNone/>
            </a:pPr>
            <a:r>
              <a:rPr lang="nl-NL" sz="1600" b="1" dirty="0" smtClean="0"/>
              <a:t>NS</a:t>
            </a:r>
          </a:p>
          <a:p>
            <a:r>
              <a:rPr lang="nl-NL" sz="1600" dirty="0"/>
              <a:t>Onderhoudskosten per rit stijgen</a:t>
            </a:r>
          </a:p>
          <a:p>
            <a:r>
              <a:rPr lang="nl-NL" sz="1600" dirty="0" smtClean="0"/>
              <a:t>Onnodig </a:t>
            </a:r>
            <a:r>
              <a:rPr lang="nl-NL" sz="1600" dirty="0"/>
              <a:t>complexe organisatie en processen</a:t>
            </a:r>
          </a:p>
          <a:p>
            <a:r>
              <a:rPr lang="nl-NL" sz="1600" dirty="0"/>
              <a:t>Uitgiftepunten worden overdag bezocht terwijl dan de meeste OV-fietsen verhuurd zijn</a:t>
            </a:r>
          </a:p>
          <a:p>
            <a:r>
              <a:rPr lang="nl-NL" sz="1600" dirty="0"/>
              <a:t>Te weinig grip op dit kernproces</a:t>
            </a:r>
          </a:p>
        </p:txBody>
      </p:sp>
      <p:sp>
        <p:nvSpPr>
          <p:cNvPr id="8" name="Tijdelijke aanduiding voor inhoud 2"/>
          <p:cNvSpPr txBox="1">
            <a:spLocks/>
          </p:cNvSpPr>
          <p:nvPr/>
        </p:nvSpPr>
        <p:spPr>
          <a:xfrm>
            <a:off x="537269" y="1800020"/>
            <a:ext cx="3800776" cy="3923476"/>
          </a:xfrm>
          <a:prstGeom prst="rect">
            <a:avLst/>
          </a:prstGeom>
        </p:spPr>
        <p:txBody>
          <a:bodyPr vert="horz" lIns="0" tIns="0" rIns="0" bIns="0" rtlCol="0">
            <a:noAutofit/>
          </a:bodyPr>
          <a:lstStyle>
            <a:lvl1pPr marL="288000" indent="-288000" algn="l" defTabSz="914400" rtl="0" eaLnBrk="1" latinLnBrk="0" hangingPunct="1">
              <a:lnSpc>
                <a:spcPts val="2400"/>
              </a:lnSpc>
              <a:spcBef>
                <a:spcPts val="600"/>
              </a:spcBef>
              <a:buClr>
                <a:schemeClr val="accent2"/>
              </a:buClr>
              <a:buSzPct val="80000"/>
              <a:buFontTx/>
              <a:buChar char="■"/>
              <a:defRPr sz="2000" kern="1200" baseline="0">
                <a:solidFill>
                  <a:schemeClr val="accent1"/>
                </a:solidFill>
                <a:latin typeface="+mn-lt"/>
                <a:ea typeface="+mn-ea"/>
                <a:cs typeface="+mn-cs"/>
              </a:defRPr>
            </a:lvl1pPr>
            <a:lvl2pPr marL="576000" indent="-288000" algn="l" defTabSz="914400" rtl="0" eaLnBrk="1" latinLnBrk="0" hangingPunct="1">
              <a:lnSpc>
                <a:spcPts val="2400"/>
              </a:lnSpc>
              <a:spcBef>
                <a:spcPts val="600"/>
              </a:spcBef>
              <a:buFont typeface="Arial" panose="020B0604020202020204" pitchFamily="34" charset="0"/>
              <a:buChar char="•"/>
              <a:defRPr sz="2000" kern="1200" baseline="0">
                <a:solidFill>
                  <a:schemeClr val="accent1"/>
                </a:solidFill>
                <a:latin typeface="+mn-lt"/>
                <a:ea typeface="+mn-ea"/>
                <a:cs typeface="+mn-cs"/>
              </a:defRPr>
            </a:lvl2pPr>
            <a:lvl3pPr marL="720000" indent="-144000" algn="l" defTabSz="914400" rtl="0" eaLnBrk="1" latinLnBrk="0" hangingPunct="1">
              <a:lnSpc>
                <a:spcPts val="2200"/>
              </a:lnSpc>
              <a:spcBef>
                <a:spcPts val="800"/>
              </a:spcBef>
              <a:buClr>
                <a:schemeClr val="accent1"/>
              </a:buClr>
              <a:buFont typeface="NS Sans" panose="02000400000000000000" pitchFamily="2" charset="0"/>
              <a:buChar char="-"/>
              <a:defRPr sz="1800" kern="1200" baseline="0">
                <a:solidFill>
                  <a:schemeClr val="accent1"/>
                </a:solidFill>
                <a:latin typeface="+mn-lt"/>
                <a:ea typeface="+mn-ea"/>
                <a:cs typeface="+mn-cs"/>
              </a:defRPr>
            </a:lvl3pPr>
            <a:lvl4pPr marL="720000" indent="-144000" algn="l" defTabSz="914400" rtl="0" eaLnBrk="1" latinLnBrk="0" hangingPunct="1">
              <a:lnSpc>
                <a:spcPts val="2200"/>
              </a:lnSpc>
              <a:spcBef>
                <a:spcPts val="800"/>
              </a:spcBef>
              <a:buClr>
                <a:schemeClr val="accent1"/>
              </a:buClr>
              <a:buFont typeface="NS Sans" panose="02000400000000000000" pitchFamily="2" charset="0"/>
              <a:buChar char="-"/>
              <a:defRPr sz="1800" kern="1200" baseline="0">
                <a:solidFill>
                  <a:schemeClr val="accent1"/>
                </a:solidFill>
                <a:latin typeface="+mn-lt"/>
                <a:ea typeface="+mn-ea"/>
                <a:cs typeface="+mn-cs"/>
              </a:defRPr>
            </a:lvl4pPr>
            <a:lvl5pPr marL="720000" indent="-144000" algn="l" defTabSz="914400" rtl="0" eaLnBrk="1" latinLnBrk="0" hangingPunct="1">
              <a:lnSpc>
                <a:spcPts val="2200"/>
              </a:lnSpc>
              <a:spcBef>
                <a:spcPts val="800"/>
              </a:spcBef>
              <a:buClr>
                <a:schemeClr val="accent1"/>
              </a:buClr>
              <a:buFont typeface="NS Sans" panose="02000400000000000000" pitchFamily="2" charset="0"/>
              <a:buChar char="-"/>
              <a:defRPr sz="1800" kern="1200" baseline="0">
                <a:solidFill>
                  <a:schemeClr val="accent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50000"/>
              </a:lnSpc>
              <a:buNone/>
            </a:pPr>
            <a:r>
              <a:rPr lang="nl-NL" sz="1600" b="1" dirty="0" smtClean="0"/>
              <a:t>De reiziger</a:t>
            </a:r>
          </a:p>
          <a:p>
            <a:r>
              <a:rPr lang="nl-NL" sz="1600" dirty="0"/>
              <a:t>Nee-verkoop richting </a:t>
            </a:r>
            <a:r>
              <a:rPr lang="nl-NL" sz="1600" dirty="0" smtClean="0"/>
              <a:t>reizigers</a:t>
            </a:r>
            <a:endParaRPr lang="nl-NL" sz="1600" dirty="0"/>
          </a:p>
          <a:p>
            <a:r>
              <a:rPr lang="nl-NL" sz="1600" dirty="0" smtClean="0"/>
              <a:t>Te veel OV-fietsen in gebruik met defecten</a:t>
            </a:r>
          </a:p>
          <a:p>
            <a:pPr marL="0" indent="0">
              <a:buNone/>
            </a:pPr>
            <a:endParaRPr lang="nl-NL" sz="1600" i="1" dirty="0"/>
          </a:p>
        </p:txBody>
      </p:sp>
      <p:pic>
        <p:nvPicPr>
          <p:cNvPr id="10" name="Tijdelijke aanduiding voor inhoud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0" y="3739724"/>
            <a:ext cx="4002088" cy="2663259"/>
          </a:xfrm>
          <a:prstGeom prst="rect">
            <a:avLst/>
          </a:prstGeom>
        </p:spPr>
      </p:pic>
    </p:spTree>
    <p:extLst>
      <p:ext uri="{BB962C8B-B14F-4D97-AF65-F5344CB8AC3E}">
        <p14:creationId xmlns:p14="http://schemas.microsoft.com/office/powerpoint/2010/main" val="10625906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jdelijke aanduiding voor voettekst 4"/>
          <p:cNvSpPr>
            <a:spLocks noGrp="1"/>
          </p:cNvSpPr>
          <p:nvPr>
            <p:ph type="ftr" sz="quarter" idx="11"/>
          </p:nvPr>
        </p:nvSpPr>
        <p:spPr/>
        <p:txBody>
          <a:bodyPr/>
          <a:lstStyle/>
          <a:p>
            <a:r>
              <a:rPr lang="nl-NL" smtClean="0"/>
              <a:t>Mobility as a service: Deur tot deur met de NS</a:t>
            </a:r>
            <a:endParaRPr lang="nl-NL"/>
          </a:p>
        </p:txBody>
      </p:sp>
      <p:sp>
        <p:nvSpPr>
          <p:cNvPr id="6" name="Tijdelijke aanduiding voor dianummer 5"/>
          <p:cNvSpPr>
            <a:spLocks noGrp="1"/>
          </p:cNvSpPr>
          <p:nvPr>
            <p:ph type="sldNum" sz="quarter" idx="12"/>
          </p:nvPr>
        </p:nvSpPr>
        <p:spPr/>
        <p:txBody>
          <a:bodyPr/>
          <a:lstStyle/>
          <a:p>
            <a:fld id="{8FC039F0-3688-4D6E-8627-099442050809}" type="slidenum">
              <a:rPr lang="nl-NL" smtClean="0"/>
              <a:pPr/>
              <a:t>13</a:t>
            </a:fld>
            <a:endParaRPr lang="nl-NL" dirty="0"/>
          </a:p>
        </p:txBody>
      </p:sp>
      <p:sp>
        <p:nvSpPr>
          <p:cNvPr id="7" name="Tijdelijke aanduiding voor inhoud 7"/>
          <p:cNvSpPr txBox="1">
            <a:spLocks/>
          </p:cNvSpPr>
          <p:nvPr/>
        </p:nvSpPr>
        <p:spPr>
          <a:xfrm>
            <a:off x="445225" y="2347794"/>
            <a:ext cx="7999468" cy="1797184"/>
          </a:xfrm>
          <a:prstGeom prst="rect">
            <a:avLst/>
          </a:prstGeom>
        </p:spPr>
        <p:txBody>
          <a:bodyPr vert="horz" lIns="0" tIns="0" rIns="0" bIns="0" rtlCol="0" anchor="ctr">
            <a:noAutofit/>
          </a:bodyPr>
          <a:lstStyle>
            <a:lvl1pPr marL="288000" indent="-288000" algn="l" defTabSz="914400" rtl="0" eaLnBrk="1" latinLnBrk="0" hangingPunct="1">
              <a:lnSpc>
                <a:spcPts val="2400"/>
              </a:lnSpc>
              <a:spcBef>
                <a:spcPts val="600"/>
              </a:spcBef>
              <a:buClr>
                <a:schemeClr val="accent2"/>
              </a:buClr>
              <a:buSzPct val="80000"/>
              <a:buFontTx/>
              <a:buChar char="■"/>
              <a:defRPr sz="2000" kern="1200" baseline="0">
                <a:solidFill>
                  <a:schemeClr val="accent1"/>
                </a:solidFill>
                <a:latin typeface="+mn-lt"/>
                <a:ea typeface="+mn-ea"/>
                <a:cs typeface="+mn-cs"/>
              </a:defRPr>
            </a:lvl1pPr>
            <a:lvl2pPr marL="576000" indent="-288000" algn="l" defTabSz="914400" rtl="0" eaLnBrk="1" latinLnBrk="0" hangingPunct="1">
              <a:lnSpc>
                <a:spcPts val="2400"/>
              </a:lnSpc>
              <a:spcBef>
                <a:spcPts val="600"/>
              </a:spcBef>
              <a:buFont typeface="Arial" panose="020B0604020202020204" pitchFamily="34" charset="0"/>
              <a:buChar char="•"/>
              <a:defRPr sz="2000" kern="1200" baseline="0">
                <a:solidFill>
                  <a:schemeClr val="accent1"/>
                </a:solidFill>
                <a:latin typeface="+mn-lt"/>
                <a:ea typeface="+mn-ea"/>
                <a:cs typeface="+mn-cs"/>
              </a:defRPr>
            </a:lvl2pPr>
            <a:lvl3pPr marL="720000" indent="-144000" algn="l" defTabSz="914400" rtl="0" eaLnBrk="1" latinLnBrk="0" hangingPunct="1">
              <a:lnSpc>
                <a:spcPts val="2200"/>
              </a:lnSpc>
              <a:spcBef>
                <a:spcPts val="800"/>
              </a:spcBef>
              <a:buClr>
                <a:schemeClr val="accent1"/>
              </a:buClr>
              <a:buFont typeface="NS Sans" panose="02000400000000000000" pitchFamily="2" charset="0"/>
              <a:buChar char="-"/>
              <a:defRPr sz="1800" kern="1200" baseline="0">
                <a:solidFill>
                  <a:schemeClr val="accent1"/>
                </a:solidFill>
                <a:latin typeface="+mn-lt"/>
                <a:ea typeface="+mn-ea"/>
                <a:cs typeface="+mn-cs"/>
              </a:defRPr>
            </a:lvl3pPr>
            <a:lvl4pPr marL="720000" indent="-144000" algn="l" defTabSz="914400" rtl="0" eaLnBrk="1" latinLnBrk="0" hangingPunct="1">
              <a:lnSpc>
                <a:spcPts val="2200"/>
              </a:lnSpc>
              <a:spcBef>
                <a:spcPts val="800"/>
              </a:spcBef>
              <a:buClr>
                <a:schemeClr val="accent1"/>
              </a:buClr>
              <a:buFont typeface="NS Sans" panose="02000400000000000000" pitchFamily="2" charset="0"/>
              <a:buChar char="-"/>
              <a:defRPr sz="1800" kern="1200" baseline="0">
                <a:solidFill>
                  <a:schemeClr val="accent1"/>
                </a:solidFill>
                <a:latin typeface="+mn-lt"/>
                <a:ea typeface="+mn-ea"/>
                <a:cs typeface="+mn-cs"/>
              </a:defRPr>
            </a:lvl4pPr>
            <a:lvl5pPr marL="720000" indent="-144000" algn="l" defTabSz="914400" rtl="0" eaLnBrk="1" latinLnBrk="0" hangingPunct="1">
              <a:lnSpc>
                <a:spcPts val="2200"/>
              </a:lnSpc>
              <a:spcBef>
                <a:spcPts val="800"/>
              </a:spcBef>
              <a:buClr>
                <a:schemeClr val="accent1"/>
              </a:buClr>
              <a:buFont typeface="NS Sans" panose="02000400000000000000" pitchFamily="2" charset="0"/>
              <a:buChar char="-"/>
              <a:defRPr sz="1800" kern="1200" baseline="0">
                <a:solidFill>
                  <a:schemeClr val="accent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Tx/>
              <a:buNone/>
            </a:pPr>
            <a:r>
              <a:rPr lang="nl-NL" sz="2400" b="1" dirty="0" smtClean="0"/>
              <a:t>Hoe kunnen we als NS zorgen dat de OV-fiets voor reizigers in de toekomst beschikbaar blijft?</a:t>
            </a:r>
          </a:p>
          <a:p>
            <a:endParaRPr lang="nl-NL" dirty="0"/>
          </a:p>
        </p:txBody>
      </p:sp>
    </p:spTree>
    <p:extLst>
      <p:ext uri="{BB962C8B-B14F-4D97-AF65-F5344CB8AC3E}">
        <p14:creationId xmlns:p14="http://schemas.microsoft.com/office/powerpoint/2010/main" val="4442050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72133" y="546240"/>
            <a:ext cx="8002288" cy="552359"/>
          </a:xfrm>
        </p:spPr>
        <p:txBody>
          <a:bodyPr/>
          <a:lstStyle/>
          <a:p>
            <a:r>
              <a:rPr lang="nl-NL" dirty="0" smtClean="0"/>
              <a:t>Beheer en Onderhoud OV-fiets 2.0</a:t>
            </a:r>
            <a:endParaRPr lang="nl-NL" dirty="0"/>
          </a:p>
        </p:txBody>
      </p:sp>
      <p:sp>
        <p:nvSpPr>
          <p:cNvPr id="4" name="Tijdelijke aanduiding voor voettekst 3"/>
          <p:cNvSpPr>
            <a:spLocks noGrp="1"/>
          </p:cNvSpPr>
          <p:nvPr>
            <p:ph type="ftr" sz="quarter" idx="11"/>
          </p:nvPr>
        </p:nvSpPr>
        <p:spPr/>
        <p:txBody>
          <a:bodyPr/>
          <a:lstStyle/>
          <a:p>
            <a:r>
              <a:rPr lang="nl-NL" dirty="0" err="1"/>
              <a:t>Mobility</a:t>
            </a:r>
            <a:r>
              <a:rPr lang="nl-NL" dirty="0"/>
              <a:t> as a service: Deur tot deur met de NS</a:t>
            </a:r>
          </a:p>
        </p:txBody>
      </p:sp>
      <p:sp>
        <p:nvSpPr>
          <p:cNvPr id="5" name="Tijdelijke aanduiding voor dianummer 4"/>
          <p:cNvSpPr>
            <a:spLocks noGrp="1"/>
          </p:cNvSpPr>
          <p:nvPr>
            <p:ph type="sldNum" sz="quarter" idx="12"/>
          </p:nvPr>
        </p:nvSpPr>
        <p:spPr/>
        <p:txBody>
          <a:bodyPr/>
          <a:lstStyle/>
          <a:p>
            <a:fld id="{8FC039F0-3688-4D6E-8627-099442050809}" type="slidenum">
              <a:rPr lang="nl-NL" smtClean="0"/>
              <a:pPr/>
              <a:t>14</a:t>
            </a:fld>
            <a:endParaRPr lang="nl-NL" dirty="0"/>
          </a:p>
        </p:txBody>
      </p:sp>
      <p:grpSp>
        <p:nvGrpSpPr>
          <p:cNvPr id="32" name="Groep 31"/>
          <p:cNvGrpSpPr/>
          <p:nvPr/>
        </p:nvGrpSpPr>
        <p:grpSpPr>
          <a:xfrm>
            <a:off x="323828" y="2046594"/>
            <a:ext cx="8524143" cy="4106324"/>
            <a:chOff x="537268" y="1961801"/>
            <a:chExt cx="7982395" cy="3347130"/>
          </a:xfrm>
        </p:grpSpPr>
        <p:sp>
          <p:nvSpPr>
            <p:cNvPr id="8" name="Rectangle 19"/>
            <p:cNvSpPr>
              <a:spLocks noChangeArrowheads="1"/>
            </p:cNvSpPr>
            <p:nvPr/>
          </p:nvSpPr>
          <p:spPr bwMode="auto">
            <a:xfrm>
              <a:off x="537268" y="3179702"/>
              <a:ext cx="4772765" cy="497798"/>
            </a:xfrm>
            <a:prstGeom prst="rect">
              <a:avLst/>
            </a:prstGeom>
            <a:solidFill>
              <a:schemeClr val="bg2"/>
            </a:solidFill>
            <a:ln w="19050" algn="ctr">
              <a:noFill/>
              <a:miter lim="800000"/>
              <a:headEnd/>
              <a:tailEnd/>
            </a:ln>
          </p:spPr>
          <p:txBody>
            <a:bodyPr wrap="square" tIns="91440" bIns="91440" anchor="ctr"/>
            <a:lstStyle/>
            <a:p>
              <a:pPr>
                <a:spcBef>
                  <a:spcPct val="0"/>
                </a:spcBef>
              </a:pPr>
              <a:r>
                <a:rPr lang="nl-NL" altLang="ja-JP" sz="1400" dirty="0" smtClean="0">
                  <a:solidFill>
                    <a:schemeClr val="accent1"/>
                  </a:solidFill>
                  <a:ea typeface="ＭＳ Ｐゴシック" pitchFamily="50" charset="-128"/>
                </a:rPr>
                <a:t>2. Kosten </a:t>
              </a:r>
              <a:r>
                <a:rPr lang="nl-NL" altLang="ja-JP" sz="1400" dirty="0">
                  <a:solidFill>
                    <a:schemeClr val="accent1"/>
                  </a:solidFill>
                  <a:ea typeface="ＭＳ Ｐゴシック" pitchFamily="50" charset="-128"/>
                </a:rPr>
                <a:t>verlagen van het </a:t>
              </a:r>
              <a:r>
                <a:rPr lang="nl-NL" altLang="ja-JP" sz="1400" dirty="0" smtClean="0">
                  <a:solidFill>
                    <a:schemeClr val="accent1"/>
                  </a:solidFill>
                  <a:ea typeface="ＭＳ Ｐゴシック" pitchFamily="50" charset="-128"/>
                </a:rPr>
                <a:t>beheer &amp; onderhoud proces </a:t>
              </a:r>
              <a:endParaRPr lang="nl-NL" altLang="ja-JP" sz="1400" dirty="0">
                <a:solidFill>
                  <a:schemeClr val="accent1"/>
                </a:solidFill>
                <a:ea typeface="ＭＳ Ｐゴシック" pitchFamily="50" charset="-128"/>
              </a:endParaRPr>
            </a:p>
          </p:txBody>
        </p:sp>
        <p:sp>
          <p:nvSpPr>
            <p:cNvPr id="17" name="Rectangle 19"/>
            <p:cNvSpPr>
              <a:spLocks noChangeArrowheads="1"/>
            </p:cNvSpPr>
            <p:nvPr/>
          </p:nvSpPr>
          <p:spPr bwMode="auto">
            <a:xfrm>
              <a:off x="6059783" y="2275172"/>
              <a:ext cx="2459880" cy="2613725"/>
            </a:xfrm>
            <a:prstGeom prst="rect">
              <a:avLst/>
            </a:prstGeom>
            <a:solidFill>
              <a:schemeClr val="accent2"/>
            </a:solidFill>
            <a:ln w="19050" algn="ctr">
              <a:noFill/>
              <a:miter lim="800000"/>
              <a:headEnd/>
              <a:tailEnd/>
            </a:ln>
          </p:spPr>
          <p:txBody>
            <a:bodyPr wrap="none" tIns="91440" bIns="91440" anchor="ctr"/>
            <a:lstStyle/>
            <a:p>
              <a:pPr algn="ctr" eaLnBrk="1" hangingPunct="1">
                <a:spcBef>
                  <a:spcPct val="0"/>
                </a:spcBef>
              </a:pPr>
              <a:endParaRPr lang="nl-NL" altLang="ja-JP" sz="1400" dirty="0">
                <a:ea typeface="ＭＳ Ｐゴシック" pitchFamily="50" charset="-128"/>
              </a:endParaRPr>
            </a:p>
          </p:txBody>
        </p:sp>
        <p:sp>
          <p:nvSpPr>
            <p:cNvPr id="6" name="Rectangle 19"/>
            <p:cNvSpPr>
              <a:spLocks noChangeArrowheads="1"/>
            </p:cNvSpPr>
            <p:nvPr/>
          </p:nvSpPr>
          <p:spPr bwMode="auto">
            <a:xfrm>
              <a:off x="537269" y="4391099"/>
              <a:ext cx="4772765" cy="497798"/>
            </a:xfrm>
            <a:prstGeom prst="rect">
              <a:avLst/>
            </a:prstGeom>
            <a:solidFill>
              <a:schemeClr val="bg2"/>
            </a:solidFill>
            <a:ln w="19050" algn="ctr">
              <a:noFill/>
              <a:miter lim="800000"/>
              <a:headEnd/>
              <a:tailEnd/>
            </a:ln>
          </p:spPr>
          <p:txBody>
            <a:bodyPr wrap="square" tIns="91440" bIns="91440" anchor="ctr"/>
            <a:lstStyle/>
            <a:p>
              <a:pPr>
                <a:spcBef>
                  <a:spcPct val="0"/>
                </a:spcBef>
              </a:pPr>
              <a:r>
                <a:rPr lang="nl-NL" altLang="ja-JP" sz="1400" dirty="0" smtClean="0">
                  <a:solidFill>
                    <a:schemeClr val="accent1"/>
                  </a:solidFill>
                  <a:ea typeface="ＭＳ Ｐゴシック" pitchFamily="50" charset="-128"/>
                </a:rPr>
                <a:t>4. Van </a:t>
              </a:r>
              <a:r>
                <a:rPr lang="nl-NL" altLang="ja-JP" sz="1400" dirty="0">
                  <a:solidFill>
                    <a:schemeClr val="accent1"/>
                  </a:solidFill>
                  <a:ea typeface="ＭＳ Ｐゴシック" pitchFamily="50" charset="-128"/>
                </a:rPr>
                <a:t>reactief naar proactief onderhoud </a:t>
              </a:r>
            </a:p>
          </p:txBody>
        </p:sp>
        <p:sp>
          <p:nvSpPr>
            <p:cNvPr id="7" name="Rectangle 19"/>
            <p:cNvSpPr>
              <a:spLocks noChangeArrowheads="1"/>
            </p:cNvSpPr>
            <p:nvPr/>
          </p:nvSpPr>
          <p:spPr bwMode="auto">
            <a:xfrm>
              <a:off x="537270" y="3782224"/>
              <a:ext cx="4772765" cy="497798"/>
            </a:xfrm>
            <a:prstGeom prst="rect">
              <a:avLst/>
            </a:prstGeom>
            <a:solidFill>
              <a:schemeClr val="bg2"/>
            </a:solidFill>
            <a:ln w="19050" algn="ctr">
              <a:noFill/>
              <a:miter lim="800000"/>
              <a:headEnd/>
              <a:tailEnd/>
            </a:ln>
          </p:spPr>
          <p:txBody>
            <a:bodyPr wrap="square" tIns="91440" bIns="91440" anchor="ctr"/>
            <a:lstStyle/>
            <a:p>
              <a:pPr>
                <a:spcBef>
                  <a:spcPct val="0"/>
                </a:spcBef>
              </a:pPr>
              <a:r>
                <a:rPr lang="nl-NL" altLang="ja-JP" sz="1400" dirty="0" smtClean="0">
                  <a:solidFill>
                    <a:schemeClr val="accent1"/>
                  </a:solidFill>
                  <a:ea typeface="ＭＳ Ｐゴシック" pitchFamily="50" charset="-128"/>
                </a:rPr>
                <a:t>3. Kwaliteit </a:t>
              </a:r>
              <a:r>
                <a:rPr lang="nl-NL" altLang="ja-JP" sz="1400" dirty="0">
                  <a:solidFill>
                    <a:schemeClr val="accent1"/>
                  </a:solidFill>
                  <a:ea typeface="ＭＳ Ｐゴシック" pitchFamily="50" charset="-128"/>
                </a:rPr>
                <a:t>verhogen door een verdubbeling van het aantal controles</a:t>
              </a:r>
            </a:p>
          </p:txBody>
        </p:sp>
        <p:sp>
          <p:nvSpPr>
            <p:cNvPr id="9" name="Rectangle 19"/>
            <p:cNvSpPr>
              <a:spLocks noChangeArrowheads="1"/>
            </p:cNvSpPr>
            <p:nvPr/>
          </p:nvSpPr>
          <p:spPr bwMode="auto">
            <a:xfrm>
              <a:off x="548235" y="2305852"/>
              <a:ext cx="4772765" cy="789556"/>
            </a:xfrm>
            <a:prstGeom prst="rect">
              <a:avLst/>
            </a:prstGeom>
            <a:solidFill>
              <a:schemeClr val="bg2"/>
            </a:solidFill>
            <a:ln w="19050" algn="ctr">
              <a:noFill/>
              <a:miter lim="800000"/>
              <a:headEnd/>
              <a:tailEnd/>
            </a:ln>
          </p:spPr>
          <p:txBody>
            <a:bodyPr wrap="square" tIns="91440" bIns="91440" anchor="ctr"/>
            <a:lstStyle/>
            <a:p>
              <a:pPr>
                <a:spcBef>
                  <a:spcPct val="0"/>
                </a:spcBef>
              </a:pPr>
              <a:r>
                <a:rPr lang="nl-NL" altLang="ja-JP" sz="1400" dirty="0" smtClean="0">
                  <a:solidFill>
                    <a:schemeClr val="accent1"/>
                  </a:solidFill>
                  <a:ea typeface="ＭＳ Ｐゴシック" pitchFamily="50" charset="-128"/>
                </a:rPr>
                <a:t>1. Beschikbaarheid </a:t>
              </a:r>
              <a:r>
                <a:rPr lang="nl-NL" altLang="ja-JP" sz="1400" dirty="0">
                  <a:solidFill>
                    <a:schemeClr val="accent1"/>
                  </a:solidFill>
                  <a:ea typeface="ＭＳ Ｐゴシック" pitchFamily="50" charset="-128"/>
                </a:rPr>
                <a:t>OV-fiets verbeteren door meer reparatie op locatie en focus op 100% beschikbaarheid op uitgiftepunten</a:t>
              </a:r>
            </a:p>
          </p:txBody>
        </p:sp>
        <p:sp>
          <p:nvSpPr>
            <p:cNvPr id="10" name="AutoShape 12"/>
            <p:cNvSpPr>
              <a:spLocks noChangeArrowheads="1"/>
            </p:cNvSpPr>
            <p:nvPr/>
          </p:nvSpPr>
          <p:spPr bwMode="auto">
            <a:xfrm>
              <a:off x="5487942" y="2305852"/>
              <a:ext cx="365125" cy="2583044"/>
            </a:xfrm>
            <a:prstGeom prst="homePlate">
              <a:avLst>
                <a:gd name="adj" fmla="val 100000"/>
              </a:avLst>
            </a:prstGeom>
            <a:solidFill>
              <a:schemeClr val="accent1"/>
            </a:solidFill>
            <a:ln w="6350" algn="ctr">
              <a:noFill/>
              <a:miter lim="800000"/>
              <a:headEnd/>
              <a:tailEnd/>
            </a:ln>
          </p:spPr>
          <p:txBody>
            <a:bodyPr tIns="91440" bIns="91440" anchor="ctr"/>
            <a:lstStyle/>
            <a:p>
              <a:pPr algn="ctr">
                <a:spcBef>
                  <a:spcPct val="0"/>
                </a:spcBef>
              </a:pPr>
              <a:endParaRPr lang="nl-NL" sz="1400" dirty="0"/>
            </a:p>
          </p:txBody>
        </p:sp>
        <p:grpSp>
          <p:nvGrpSpPr>
            <p:cNvPr id="11" name="Group 21"/>
            <p:cNvGrpSpPr>
              <a:grpSpLocks/>
            </p:cNvGrpSpPr>
            <p:nvPr/>
          </p:nvGrpSpPr>
          <p:grpSpPr bwMode="auto">
            <a:xfrm>
              <a:off x="537269" y="1968947"/>
              <a:ext cx="4772765" cy="250874"/>
              <a:chOff x="855663" y="1169963"/>
              <a:chExt cx="4827588" cy="250874"/>
            </a:xfrm>
          </p:grpSpPr>
          <p:sp>
            <p:nvSpPr>
              <p:cNvPr id="12" name="Line 14"/>
              <p:cNvSpPr>
                <a:spLocks noChangeShapeType="1"/>
              </p:cNvSpPr>
              <p:nvPr/>
            </p:nvSpPr>
            <p:spPr bwMode="gray">
              <a:xfrm>
                <a:off x="855663" y="1295400"/>
                <a:ext cx="4827588" cy="0"/>
              </a:xfrm>
              <a:prstGeom prst="line">
                <a:avLst/>
              </a:prstGeom>
              <a:noFill/>
              <a:ln w="12700" cap="rnd">
                <a:solidFill>
                  <a:schemeClr val="accent1"/>
                </a:solidFill>
                <a:round/>
                <a:headEnd/>
                <a:tailEnd/>
              </a:ln>
            </p:spPr>
            <p:txBody>
              <a:bodyPr wrap="none" anchor="ctr" anchorCtr="1"/>
              <a:lstStyle/>
              <a:p>
                <a:endParaRPr lang="nl-NL" dirty="0"/>
              </a:p>
            </p:txBody>
          </p:sp>
          <p:sp>
            <p:nvSpPr>
              <p:cNvPr id="13" name="Text Box 15"/>
              <p:cNvSpPr txBox="1">
                <a:spLocks noChangeArrowheads="1"/>
              </p:cNvSpPr>
              <p:nvPr/>
            </p:nvSpPr>
            <p:spPr bwMode="auto">
              <a:xfrm>
                <a:off x="2593049" y="1169963"/>
                <a:ext cx="1352866" cy="250874"/>
              </a:xfrm>
              <a:prstGeom prst="rect">
                <a:avLst/>
              </a:prstGeom>
              <a:solidFill>
                <a:schemeClr val="bg1"/>
              </a:solidFill>
              <a:ln w="9525">
                <a:noFill/>
                <a:miter lim="800000"/>
                <a:headEnd type="none" w="sm" len="sm"/>
                <a:tailEnd type="none" w="sm" len="sm"/>
              </a:ln>
            </p:spPr>
            <p:txBody>
              <a:bodyPr wrap="none" anchor="ctr" anchorCtr="1">
                <a:spAutoFit/>
              </a:bodyPr>
              <a:lstStyle/>
              <a:p>
                <a:pPr algn="ctr">
                  <a:spcBef>
                    <a:spcPct val="0"/>
                  </a:spcBef>
                </a:pPr>
                <a:r>
                  <a:rPr lang="nl-NL" altLang="ja-JP" sz="1400" b="1" dirty="0" smtClean="0">
                    <a:solidFill>
                      <a:schemeClr val="accent1"/>
                    </a:solidFill>
                  </a:rPr>
                  <a:t>Doelstellingen</a:t>
                </a:r>
                <a:endParaRPr lang="nl-NL" altLang="ja-JP" sz="1600" b="1" dirty="0">
                  <a:solidFill>
                    <a:schemeClr val="accent1"/>
                  </a:solidFill>
                </a:endParaRPr>
              </a:p>
            </p:txBody>
          </p:sp>
        </p:grpSp>
        <p:grpSp>
          <p:nvGrpSpPr>
            <p:cNvPr id="14" name="Group 16"/>
            <p:cNvGrpSpPr>
              <a:grpSpLocks/>
            </p:cNvGrpSpPr>
            <p:nvPr/>
          </p:nvGrpSpPr>
          <p:grpSpPr bwMode="auto">
            <a:xfrm>
              <a:off x="6027943" y="1961801"/>
              <a:ext cx="2459881" cy="250921"/>
              <a:chOff x="576" y="746"/>
              <a:chExt cx="3024" cy="139"/>
            </a:xfrm>
          </p:grpSpPr>
          <p:sp>
            <p:nvSpPr>
              <p:cNvPr id="15" name="Line 17"/>
              <p:cNvSpPr>
                <a:spLocks noChangeShapeType="1"/>
              </p:cNvSpPr>
              <p:nvPr/>
            </p:nvSpPr>
            <p:spPr bwMode="gray">
              <a:xfrm>
                <a:off x="576" y="816"/>
                <a:ext cx="3024" cy="0"/>
              </a:xfrm>
              <a:prstGeom prst="line">
                <a:avLst/>
              </a:prstGeom>
              <a:noFill/>
              <a:ln w="12700" cap="rnd">
                <a:solidFill>
                  <a:schemeClr val="accent1"/>
                </a:solidFill>
                <a:round/>
                <a:headEnd/>
                <a:tailEnd/>
              </a:ln>
            </p:spPr>
            <p:txBody>
              <a:bodyPr wrap="none" anchor="ctr" anchorCtr="1"/>
              <a:lstStyle/>
              <a:p>
                <a:endParaRPr lang="nl-NL" dirty="0"/>
              </a:p>
            </p:txBody>
          </p:sp>
          <p:sp>
            <p:nvSpPr>
              <p:cNvPr id="16" name="Text Box 18"/>
              <p:cNvSpPr txBox="1">
                <a:spLocks noChangeArrowheads="1"/>
              </p:cNvSpPr>
              <p:nvPr/>
            </p:nvSpPr>
            <p:spPr bwMode="auto">
              <a:xfrm>
                <a:off x="1514" y="746"/>
                <a:ext cx="1142" cy="139"/>
              </a:xfrm>
              <a:prstGeom prst="rect">
                <a:avLst/>
              </a:prstGeom>
              <a:solidFill>
                <a:schemeClr val="bg1"/>
              </a:solidFill>
              <a:ln w="9525">
                <a:noFill/>
                <a:miter lim="800000"/>
                <a:headEnd type="none" w="sm" len="sm"/>
                <a:tailEnd type="none" w="sm" len="sm"/>
              </a:ln>
            </p:spPr>
            <p:txBody>
              <a:bodyPr wrap="none" anchor="ctr" anchorCtr="1">
                <a:spAutoFit/>
              </a:bodyPr>
              <a:lstStyle/>
              <a:p>
                <a:pPr algn="ctr">
                  <a:spcBef>
                    <a:spcPct val="0"/>
                  </a:spcBef>
                </a:pPr>
                <a:r>
                  <a:rPr lang="nl-NL" altLang="ja-JP" sz="1400" b="1" dirty="0" smtClean="0">
                    <a:solidFill>
                      <a:schemeClr val="accent1"/>
                    </a:solidFill>
                  </a:rPr>
                  <a:t>Resultaat</a:t>
                </a:r>
                <a:endParaRPr lang="nl-NL" altLang="ja-JP" sz="1600" b="1" dirty="0">
                  <a:solidFill>
                    <a:schemeClr val="accent1"/>
                  </a:solidFill>
                </a:endParaRPr>
              </a:p>
            </p:txBody>
          </p:sp>
        </p:grpSp>
        <p:sp>
          <p:nvSpPr>
            <p:cNvPr id="18" name="Tekstvak 17"/>
            <p:cNvSpPr txBox="1"/>
            <p:nvPr/>
          </p:nvSpPr>
          <p:spPr>
            <a:xfrm>
              <a:off x="6016982" y="2248273"/>
              <a:ext cx="2470845" cy="3060658"/>
            </a:xfrm>
            <a:prstGeom prst="rect">
              <a:avLst/>
            </a:prstGeom>
            <a:noFill/>
          </p:spPr>
          <p:txBody>
            <a:bodyPr wrap="square" rtlCol="0" anchor="t">
              <a:spAutoFit/>
            </a:bodyPr>
            <a:lstStyle/>
            <a:p>
              <a:r>
                <a:rPr lang="nl-NL" sz="1400" b="1" dirty="0" smtClean="0">
                  <a:solidFill>
                    <a:schemeClr val="accent1"/>
                  </a:solidFill>
                </a:rPr>
                <a:t>Een oplossing die robuust en klaar is voor de toekomst</a:t>
              </a:r>
              <a:endParaRPr lang="nl-NL" sz="1400" dirty="0" smtClean="0">
                <a:solidFill>
                  <a:schemeClr val="accent1"/>
                </a:solidFill>
              </a:endParaRPr>
            </a:p>
            <a:p>
              <a:pPr marL="180975" indent="-180975">
                <a:buFont typeface="Arial" panose="020B0604020202020204" pitchFamily="34" charset="0"/>
                <a:buChar char="•"/>
              </a:pPr>
              <a:r>
                <a:rPr lang="nl-NL" sz="1400" dirty="0" smtClean="0">
                  <a:solidFill>
                    <a:schemeClr val="accent1"/>
                  </a:solidFill>
                </a:rPr>
                <a:t>Regie </a:t>
              </a:r>
              <a:r>
                <a:rPr lang="nl-NL" sz="1400" dirty="0">
                  <a:solidFill>
                    <a:schemeClr val="accent1"/>
                  </a:solidFill>
                </a:rPr>
                <a:t>op het kernproces van OV-fiets </a:t>
              </a:r>
            </a:p>
            <a:p>
              <a:pPr marL="180975" indent="-180975">
                <a:buFont typeface="Arial" panose="020B0604020202020204" pitchFamily="34" charset="0"/>
                <a:buChar char="•"/>
              </a:pPr>
              <a:r>
                <a:rPr lang="nl-NL" sz="1400" dirty="0">
                  <a:solidFill>
                    <a:schemeClr val="accent1"/>
                  </a:solidFill>
                </a:rPr>
                <a:t>Verbeterde OV-fiets beschikbaarheid en daarmee een groei in omzet. </a:t>
              </a:r>
            </a:p>
            <a:p>
              <a:pPr marL="180975" indent="-180975">
                <a:buFont typeface="Arial" panose="020B0604020202020204" pitchFamily="34" charset="0"/>
                <a:buChar char="•"/>
              </a:pPr>
              <a:r>
                <a:rPr lang="nl-NL" sz="1400" dirty="0">
                  <a:solidFill>
                    <a:schemeClr val="accent1"/>
                  </a:solidFill>
                </a:rPr>
                <a:t>Flexibiliteit om in te spelen op toekomstige innovaties. </a:t>
              </a:r>
            </a:p>
            <a:p>
              <a:pPr marL="180975" indent="-180975">
                <a:buFont typeface="Arial" panose="020B0604020202020204" pitchFamily="34" charset="0"/>
                <a:buChar char="•"/>
              </a:pPr>
              <a:r>
                <a:rPr lang="nl-NL" sz="1400" dirty="0">
                  <a:solidFill>
                    <a:schemeClr val="accent1"/>
                  </a:solidFill>
                </a:rPr>
                <a:t>Meer operationele executiekracht door het verminderen van de complexiteit. </a:t>
              </a:r>
            </a:p>
            <a:p>
              <a:pPr marL="180975" indent="-180975">
                <a:buFont typeface="Arial" panose="020B0604020202020204" pitchFamily="34" charset="0"/>
                <a:buChar char="•"/>
              </a:pPr>
              <a:r>
                <a:rPr lang="nl-NL" sz="1400" dirty="0">
                  <a:solidFill>
                    <a:schemeClr val="accent1"/>
                  </a:solidFill>
                </a:rPr>
                <a:t>Data gedreven onderhoud </a:t>
              </a:r>
            </a:p>
            <a:p>
              <a:endParaRPr lang="nl-NL" sz="1400" dirty="0">
                <a:solidFill>
                  <a:schemeClr val="accent1"/>
                </a:solidFill>
                <a:sym typeface="Wingdings" panose="05000000000000000000" pitchFamily="2" charset="2"/>
              </a:endParaRPr>
            </a:p>
            <a:p>
              <a:pPr marL="180975" indent="-180975">
                <a:buFont typeface="Arial" panose="020B0604020202020204" pitchFamily="34" charset="0"/>
                <a:buChar char="•"/>
              </a:pPr>
              <a:endParaRPr lang="nl-NL" sz="1400" dirty="0">
                <a:solidFill>
                  <a:schemeClr val="accent1"/>
                </a:solidFill>
                <a:sym typeface="Wingdings" panose="05000000000000000000" pitchFamily="2" charset="2"/>
              </a:endParaRPr>
            </a:p>
            <a:p>
              <a:pPr marL="180975" indent="-180975">
                <a:buFont typeface="Arial" panose="020B0604020202020204" pitchFamily="34" charset="0"/>
                <a:buChar char="•"/>
              </a:pPr>
              <a:endParaRPr lang="nl-NL" sz="1400" dirty="0">
                <a:solidFill>
                  <a:schemeClr val="accent1"/>
                </a:solidFill>
              </a:endParaRPr>
            </a:p>
          </p:txBody>
        </p:sp>
      </p:grpSp>
      <p:sp>
        <p:nvSpPr>
          <p:cNvPr id="19" name="Tekstvak 18"/>
          <p:cNvSpPr txBox="1"/>
          <p:nvPr/>
        </p:nvSpPr>
        <p:spPr>
          <a:xfrm>
            <a:off x="471843" y="1225637"/>
            <a:ext cx="8376128" cy="861774"/>
          </a:xfrm>
          <a:prstGeom prst="rect">
            <a:avLst/>
          </a:prstGeom>
          <a:noFill/>
        </p:spPr>
        <p:txBody>
          <a:bodyPr wrap="square" rtlCol="0">
            <a:spAutoFit/>
          </a:bodyPr>
          <a:lstStyle/>
          <a:p>
            <a:r>
              <a:rPr lang="nl-NL" dirty="0" smtClean="0">
                <a:solidFill>
                  <a:srgbClr val="002060"/>
                </a:solidFill>
              </a:rPr>
              <a:t>Door het beheer en Onderhoudsproces voor de OV Fiets opnieuw in te richten, willen we de volgende doelstellingen en resultaten bereiken. </a:t>
            </a:r>
            <a:endParaRPr lang="nl-NL" dirty="0">
              <a:solidFill>
                <a:srgbClr val="002060"/>
              </a:solidFill>
            </a:endParaRPr>
          </a:p>
          <a:p>
            <a:pPr marL="285750" indent="-285750">
              <a:buFont typeface="Arial" panose="020B0604020202020204" pitchFamily="34" charset="0"/>
              <a:buChar char="•"/>
            </a:pPr>
            <a:endParaRPr lang="nl-NL" sz="1400" dirty="0">
              <a:solidFill>
                <a:srgbClr val="002060"/>
              </a:solidFill>
            </a:endParaRPr>
          </a:p>
        </p:txBody>
      </p:sp>
    </p:spTree>
    <p:extLst>
      <p:ext uri="{BB962C8B-B14F-4D97-AF65-F5344CB8AC3E}">
        <p14:creationId xmlns:p14="http://schemas.microsoft.com/office/powerpoint/2010/main" val="21613750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Grafiek 12"/>
          <p:cNvGraphicFramePr/>
          <p:nvPr>
            <p:extLst/>
          </p:nvPr>
        </p:nvGraphicFramePr>
        <p:xfrm>
          <a:off x="-519184" y="1812429"/>
          <a:ext cx="6096000" cy="4064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ijdelijke aanduiding voor voettekst 3"/>
          <p:cNvSpPr>
            <a:spLocks noGrp="1"/>
          </p:cNvSpPr>
          <p:nvPr>
            <p:ph type="ftr" sz="quarter" idx="11"/>
          </p:nvPr>
        </p:nvSpPr>
        <p:spPr/>
        <p:txBody>
          <a:bodyPr/>
          <a:lstStyle/>
          <a:p>
            <a:r>
              <a:rPr lang="nl-NL" smtClean="0"/>
              <a:t>Beheer &amp; onderhoud OV-fiets</a:t>
            </a:r>
            <a:endParaRPr lang="nl-NL" dirty="0"/>
          </a:p>
        </p:txBody>
      </p:sp>
      <p:sp>
        <p:nvSpPr>
          <p:cNvPr id="5" name="Tijdelijke aanduiding voor dianummer 4"/>
          <p:cNvSpPr>
            <a:spLocks noGrp="1"/>
          </p:cNvSpPr>
          <p:nvPr>
            <p:ph type="sldNum" sz="quarter" idx="12"/>
          </p:nvPr>
        </p:nvSpPr>
        <p:spPr/>
        <p:txBody>
          <a:bodyPr/>
          <a:lstStyle/>
          <a:p>
            <a:fld id="{8FC039F0-3688-4D6E-8627-099442050809}" type="slidenum">
              <a:rPr lang="nl-NL" smtClean="0"/>
              <a:pPr/>
              <a:t>15</a:t>
            </a:fld>
            <a:endParaRPr lang="nl-NL" dirty="0"/>
          </a:p>
        </p:txBody>
      </p:sp>
      <p:pic>
        <p:nvPicPr>
          <p:cNvPr id="14" name="Tijdelijke aanduiding voor inhoud 2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9851" y="3277691"/>
            <a:ext cx="731429" cy="731429"/>
          </a:xfrm>
          <a:prstGeom prst="rect">
            <a:avLst/>
          </a:prstGeom>
        </p:spPr>
      </p:pic>
      <p:pic>
        <p:nvPicPr>
          <p:cNvPr id="15" name="Afbeelding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37827" y="4402383"/>
            <a:ext cx="675000" cy="675000"/>
          </a:xfrm>
          <a:prstGeom prst="rect">
            <a:avLst/>
          </a:prstGeom>
        </p:spPr>
      </p:pic>
      <p:sp>
        <p:nvSpPr>
          <p:cNvPr id="16" name="Tekstvak 15"/>
          <p:cNvSpPr txBox="1"/>
          <p:nvPr/>
        </p:nvSpPr>
        <p:spPr>
          <a:xfrm>
            <a:off x="2655916" y="5010091"/>
            <a:ext cx="972322" cy="415498"/>
          </a:xfrm>
          <a:prstGeom prst="rect">
            <a:avLst/>
          </a:prstGeom>
          <a:noFill/>
        </p:spPr>
        <p:txBody>
          <a:bodyPr wrap="square" rtlCol="0">
            <a:spAutoFit/>
          </a:bodyPr>
          <a:lstStyle/>
          <a:p>
            <a:pPr algn="ctr"/>
            <a:r>
              <a:rPr lang="nl-NL" sz="1050" b="1" dirty="0">
                <a:solidFill>
                  <a:srgbClr val="002060"/>
                </a:solidFill>
              </a:rPr>
              <a:t> Onderdelen</a:t>
            </a:r>
          </a:p>
        </p:txBody>
      </p:sp>
      <p:pic>
        <p:nvPicPr>
          <p:cNvPr id="17" name="Afbeelding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88821" y="2302002"/>
            <a:ext cx="675000" cy="675000"/>
          </a:xfrm>
          <a:prstGeom prst="rect">
            <a:avLst/>
          </a:prstGeom>
        </p:spPr>
      </p:pic>
      <p:sp>
        <p:nvSpPr>
          <p:cNvPr id="18" name="Tekstvak 17"/>
          <p:cNvSpPr txBox="1"/>
          <p:nvPr/>
        </p:nvSpPr>
        <p:spPr>
          <a:xfrm>
            <a:off x="1438599" y="3057969"/>
            <a:ext cx="954676" cy="253916"/>
          </a:xfrm>
          <a:prstGeom prst="rect">
            <a:avLst/>
          </a:prstGeom>
          <a:noFill/>
        </p:spPr>
        <p:txBody>
          <a:bodyPr wrap="square" rtlCol="0">
            <a:spAutoFit/>
          </a:bodyPr>
          <a:lstStyle/>
          <a:p>
            <a:pPr algn="ctr"/>
            <a:r>
              <a:rPr lang="nl-NL" sz="1050" b="1" dirty="0" err="1" smtClean="0">
                <a:solidFill>
                  <a:srgbClr val="002060"/>
                </a:solidFill>
              </a:rPr>
              <a:t>HUB’s</a:t>
            </a:r>
            <a:endParaRPr lang="nl-NL" sz="1050" b="1" dirty="0">
              <a:solidFill>
                <a:srgbClr val="002060"/>
              </a:solidFill>
            </a:endParaRPr>
          </a:p>
        </p:txBody>
      </p:sp>
      <p:pic>
        <p:nvPicPr>
          <p:cNvPr id="19" name="Tijdelijke aanduiding voor inhoud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37741" y="4402383"/>
            <a:ext cx="675000" cy="675000"/>
          </a:xfrm>
          <a:prstGeom prst="rect">
            <a:avLst/>
          </a:prstGeom>
        </p:spPr>
      </p:pic>
      <p:pic>
        <p:nvPicPr>
          <p:cNvPr id="20" name="Afbeelding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61850" y="2330661"/>
            <a:ext cx="675000" cy="675000"/>
          </a:xfrm>
          <a:prstGeom prst="rect">
            <a:avLst/>
          </a:prstGeom>
        </p:spPr>
      </p:pic>
      <p:pic>
        <p:nvPicPr>
          <p:cNvPr id="21" name="Tijdelijke aanduiding voor inhoud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508856" y="3379177"/>
            <a:ext cx="675000" cy="675000"/>
          </a:xfrm>
          <a:prstGeom prst="rect">
            <a:avLst/>
          </a:prstGeom>
        </p:spPr>
      </p:pic>
      <p:sp>
        <p:nvSpPr>
          <p:cNvPr id="22" name="Tekstvak 21"/>
          <p:cNvSpPr txBox="1"/>
          <p:nvPr/>
        </p:nvSpPr>
        <p:spPr>
          <a:xfrm>
            <a:off x="1420641" y="5169226"/>
            <a:ext cx="1109200" cy="415498"/>
          </a:xfrm>
          <a:prstGeom prst="rect">
            <a:avLst/>
          </a:prstGeom>
          <a:noFill/>
        </p:spPr>
        <p:txBody>
          <a:bodyPr wrap="square" rtlCol="0">
            <a:spAutoFit/>
          </a:bodyPr>
          <a:lstStyle/>
          <a:p>
            <a:pPr algn="ctr"/>
            <a:r>
              <a:rPr lang="nl-NL" sz="1050" b="1" dirty="0" smtClean="0">
                <a:solidFill>
                  <a:srgbClr val="002060"/>
                </a:solidFill>
              </a:rPr>
              <a:t>Wagenpark &amp; routes</a:t>
            </a:r>
            <a:endParaRPr lang="nl-NL" sz="1050" b="1" dirty="0">
              <a:solidFill>
                <a:srgbClr val="002060"/>
              </a:solidFill>
            </a:endParaRPr>
          </a:p>
        </p:txBody>
      </p:sp>
      <p:sp>
        <p:nvSpPr>
          <p:cNvPr id="23" name="Tekstvak 22"/>
          <p:cNvSpPr txBox="1"/>
          <p:nvPr/>
        </p:nvSpPr>
        <p:spPr>
          <a:xfrm>
            <a:off x="3303653" y="4061478"/>
            <a:ext cx="1085406" cy="253916"/>
          </a:xfrm>
          <a:prstGeom prst="rect">
            <a:avLst/>
          </a:prstGeom>
          <a:noFill/>
        </p:spPr>
        <p:txBody>
          <a:bodyPr wrap="square" rtlCol="0">
            <a:spAutoFit/>
          </a:bodyPr>
          <a:lstStyle/>
          <a:p>
            <a:pPr algn="ctr"/>
            <a:r>
              <a:rPr lang="nl-NL" sz="1050" b="1" dirty="0">
                <a:solidFill>
                  <a:srgbClr val="002060"/>
                </a:solidFill>
              </a:rPr>
              <a:t> IT </a:t>
            </a:r>
            <a:r>
              <a:rPr lang="nl-NL" sz="1050" b="1" dirty="0" smtClean="0">
                <a:solidFill>
                  <a:srgbClr val="002060"/>
                </a:solidFill>
              </a:rPr>
              <a:t>tooling</a:t>
            </a:r>
            <a:endParaRPr lang="nl-NL" sz="1050" b="1" dirty="0">
              <a:solidFill>
                <a:srgbClr val="002060"/>
              </a:solidFill>
            </a:endParaRPr>
          </a:p>
        </p:txBody>
      </p:sp>
      <p:sp>
        <p:nvSpPr>
          <p:cNvPr id="24" name="Tekstvak 23"/>
          <p:cNvSpPr txBox="1"/>
          <p:nvPr/>
        </p:nvSpPr>
        <p:spPr>
          <a:xfrm>
            <a:off x="2622012" y="3063655"/>
            <a:ext cx="954676" cy="253916"/>
          </a:xfrm>
          <a:prstGeom prst="rect">
            <a:avLst/>
          </a:prstGeom>
          <a:noFill/>
        </p:spPr>
        <p:txBody>
          <a:bodyPr wrap="square" rtlCol="0">
            <a:spAutoFit/>
          </a:bodyPr>
          <a:lstStyle/>
          <a:p>
            <a:pPr algn="ctr"/>
            <a:r>
              <a:rPr lang="nl-NL" sz="1050" b="1" dirty="0">
                <a:solidFill>
                  <a:srgbClr val="002060"/>
                </a:solidFill>
              </a:rPr>
              <a:t> Bemensing</a:t>
            </a:r>
          </a:p>
        </p:txBody>
      </p:sp>
      <p:sp>
        <p:nvSpPr>
          <p:cNvPr id="25" name="Tekstvak 24"/>
          <p:cNvSpPr txBox="1"/>
          <p:nvPr/>
        </p:nvSpPr>
        <p:spPr>
          <a:xfrm>
            <a:off x="718119" y="3986885"/>
            <a:ext cx="972322" cy="415498"/>
          </a:xfrm>
          <a:prstGeom prst="rect">
            <a:avLst/>
          </a:prstGeom>
          <a:noFill/>
        </p:spPr>
        <p:txBody>
          <a:bodyPr wrap="square" rtlCol="0">
            <a:spAutoFit/>
          </a:bodyPr>
          <a:lstStyle/>
          <a:p>
            <a:pPr algn="ctr"/>
            <a:r>
              <a:rPr lang="nl-NL" sz="1050" b="1" dirty="0" smtClean="0">
                <a:solidFill>
                  <a:srgbClr val="002060"/>
                </a:solidFill>
              </a:rPr>
              <a:t>Proces</a:t>
            </a:r>
          </a:p>
          <a:p>
            <a:pPr algn="ctr"/>
            <a:r>
              <a:rPr lang="nl-NL" sz="1050" b="1" dirty="0" smtClean="0">
                <a:solidFill>
                  <a:srgbClr val="002060"/>
                </a:solidFill>
              </a:rPr>
              <a:t>besturing</a:t>
            </a:r>
            <a:endParaRPr lang="nl-NL" sz="1050" b="1" dirty="0">
              <a:solidFill>
                <a:srgbClr val="002060"/>
              </a:solidFill>
            </a:endParaRPr>
          </a:p>
        </p:txBody>
      </p:sp>
      <p:sp>
        <p:nvSpPr>
          <p:cNvPr id="32" name="Rechthoek 31"/>
          <p:cNvSpPr/>
          <p:nvPr/>
        </p:nvSpPr>
        <p:spPr>
          <a:xfrm>
            <a:off x="5555814" y="2185283"/>
            <a:ext cx="2997606" cy="3416320"/>
          </a:xfrm>
          <a:prstGeom prst="rect">
            <a:avLst/>
          </a:prstGeom>
          <a:ln>
            <a:solidFill>
              <a:srgbClr val="002060"/>
            </a:solidFill>
          </a:ln>
        </p:spPr>
        <p:txBody>
          <a:bodyPr wrap="square">
            <a:spAutoFit/>
          </a:bodyPr>
          <a:lstStyle/>
          <a:p>
            <a:r>
              <a:rPr lang="nl-NL" sz="1200" b="1" dirty="0" smtClean="0">
                <a:solidFill>
                  <a:srgbClr val="002060"/>
                </a:solidFill>
              </a:rPr>
              <a:t>4 fasen:</a:t>
            </a:r>
            <a:endParaRPr lang="nl-NL" sz="1200" b="1" dirty="0" smtClean="0">
              <a:solidFill>
                <a:srgbClr val="002060"/>
              </a:solidFill>
            </a:endParaRPr>
          </a:p>
          <a:p>
            <a:pPr marL="285750" indent="-285750">
              <a:buFont typeface="+mj-lt"/>
              <a:buAutoNum type="arabicPeriod"/>
            </a:pPr>
            <a:r>
              <a:rPr lang="nl-NL" sz="1200" dirty="0" smtClean="0">
                <a:solidFill>
                  <a:srgbClr val="002060"/>
                </a:solidFill>
              </a:rPr>
              <a:t>Ontwerp </a:t>
            </a:r>
            <a:r>
              <a:rPr lang="nl-NL" sz="1200" dirty="0" smtClean="0">
                <a:solidFill>
                  <a:srgbClr val="002060"/>
                </a:solidFill>
              </a:rPr>
              <a:t>&amp; definitie</a:t>
            </a:r>
          </a:p>
          <a:p>
            <a:pPr marL="742950" lvl="1" indent="-285750">
              <a:buFont typeface="+mj-lt"/>
              <a:buAutoNum type="alphaLcParenR"/>
            </a:pPr>
            <a:r>
              <a:rPr lang="nl-NL" sz="1200" dirty="0" smtClean="0">
                <a:solidFill>
                  <a:srgbClr val="002060"/>
                </a:solidFill>
              </a:rPr>
              <a:t>Pilot</a:t>
            </a:r>
          </a:p>
          <a:p>
            <a:pPr marL="742950" lvl="1" indent="-285750">
              <a:buFont typeface="+mj-lt"/>
              <a:buAutoNum type="alphaLcParenR"/>
            </a:pPr>
            <a:r>
              <a:rPr lang="nl-NL" sz="1200" dirty="0" smtClean="0">
                <a:solidFill>
                  <a:srgbClr val="002060"/>
                </a:solidFill>
              </a:rPr>
              <a:t>Business case</a:t>
            </a:r>
          </a:p>
          <a:p>
            <a:pPr marL="742950" lvl="1" indent="-285750">
              <a:buFont typeface="+mj-lt"/>
              <a:buAutoNum type="alphaLcParenR"/>
            </a:pPr>
            <a:r>
              <a:rPr lang="nl-NL" sz="1200" dirty="0" smtClean="0">
                <a:solidFill>
                  <a:srgbClr val="002060"/>
                </a:solidFill>
              </a:rPr>
              <a:t>Afbakening</a:t>
            </a:r>
          </a:p>
          <a:p>
            <a:pPr marL="285750" indent="-285750">
              <a:buFont typeface="+mj-lt"/>
              <a:buAutoNum type="arabicPeriod"/>
            </a:pPr>
            <a:r>
              <a:rPr lang="nl-NL" sz="1200" dirty="0" smtClean="0">
                <a:solidFill>
                  <a:srgbClr val="002060"/>
                </a:solidFill>
              </a:rPr>
              <a:t>Voorbereiding</a:t>
            </a:r>
          </a:p>
          <a:p>
            <a:pPr marL="742950" lvl="1" indent="-285750">
              <a:buFont typeface="+mj-lt"/>
              <a:buAutoNum type="alphaLcParenR"/>
            </a:pPr>
            <a:r>
              <a:rPr lang="nl-NL" sz="1200" dirty="0" smtClean="0">
                <a:solidFill>
                  <a:srgbClr val="002060"/>
                </a:solidFill>
              </a:rPr>
              <a:t>Aanbesteding</a:t>
            </a:r>
          </a:p>
          <a:p>
            <a:pPr marL="742950" lvl="1" indent="-285750">
              <a:buFont typeface="+mj-lt"/>
              <a:buAutoNum type="alphaLcParenR"/>
            </a:pPr>
            <a:r>
              <a:rPr lang="nl-NL" sz="1200" dirty="0" err="1" smtClean="0">
                <a:solidFill>
                  <a:srgbClr val="002060"/>
                </a:solidFill>
              </a:rPr>
              <a:t>HUB’s</a:t>
            </a:r>
            <a:endParaRPr lang="nl-NL" sz="1200" dirty="0" smtClean="0">
              <a:solidFill>
                <a:srgbClr val="002060"/>
              </a:solidFill>
            </a:endParaRPr>
          </a:p>
          <a:p>
            <a:pPr marL="742950" lvl="1" indent="-285750">
              <a:buFont typeface="+mj-lt"/>
              <a:buAutoNum type="alphaLcParenR"/>
            </a:pPr>
            <a:r>
              <a:rPr lang="nl-NL" sz="1200" dirty="0" smtClean="0">
                <a:solidFill>
                  <a:srgbClr val="002060"/>
                </a:solidFill>
              </a:rPr>
              <a:t>Wagenpark</a:t>
            </a:r>
          </a:p>
          <a:p>
            <a:pPr marL="742950" lvl="1" indent="-285750">
              <a:buFont typeface="+mj-lt"/>
              <a:buAutoNum type="alphaLcParenR"/>
            </a:pPr>
            <a:r>
              <a:rPr lang="nl-NL" sz="1200" dirty="0" smtClean="0">
                <a:solidFill>
                  <a:srgbClr val="002060"/>
                </a:solidFill>
              </a:rPr>
              <a:t>IT </a:t>
            </a:r>
            <a:r>
              <a:rPr lang="nl-NL" sz="1200" dirty="0" err="1" smtClean="0">
                <a:solidFill>
                  <a:srgbClr val="002060"/>
                </a:solidFill>
              </a:rPr>
              <a:t>tooling</a:t>
            </a:r>
            <a:endParaRPr lang="nl-NL" sz="1200" dirty="0">
              <a:solidFill>
                <a:srgbClr val="002060"/>
              </a:solidFill>
            </a:endParaRPr>
          </a:p>
          <a:p>
            <a:pPr marL="285750" indent="-285750">
              <a:buFont typeface="+mj-lt"/>
              <a:buAutoNum type="arabicPeriod"/>
            </a:pPr>
            <a:r>
              <a:rPr lang="nl-NL" sz="1200" dirty="0" smtClean="0">
                <a:solidFill>
                  <a:srgbClr val="002060"/>
                </a:solidFill>
              </a:rPr>
              <a:t>Realisatie</a:t>
            </a:r>
          </a:p>
          <a:p>
            <a:pPr marL="742950" lvl="1" indent="-285750">
              <a:buFont typeface="+mj-lt"/>
              <a:buAutoNum type="alphaLcParenR"/>
            </a:pPr>
            <a:r>
              <a:rPr lang="nl-NL" sz="1200" dirty="0" err="1" smtClean="0">
                <a:solidFill>
                  <a:srgbClr val="002060"/>
                </a:solidFill>
              </a:rPr>
              <a:t>HUB’s</a:t>
            </a:r>
            <a:r>
              <a:rPr lang="nl-NL" sz="1200" dirty="0" smtClean="0">
                <a:solidFill>
                  <a:srgbClr val="002060"/>
                </a:solidFill>
              </a:rPr>
              <a:t> ingericht</a:t>
            </a:r>
          </a:p>
          <a:p>
            <a:pPr marL="742950" lvl="1" indent="-285750">
              <a:buFont typeface="+mj-lt"/>
              <a:buAutoNum type="alphaLcParenR"/>
            </a:pPr>
            <a:r>
              <a:rPr lang="nl-NL" sz="1200" dirty="0" smtClean="0">
                <a:solidFill>
                  <a:srgbClr val="002060"/>
                </a:solidFill>
              </a:rPr>
              <a:t>Opleiding medewerkers</a:t>
            </a:r>
            <a:endParaRPr lang="nl-NL" sz="1200" dirty="0">
              <a:solidFill>
                <a:srgbClr val="002060"/>
              </a:solidFill>
            </a:endParaRPr>
          </a:p>
          <a:p>
            <a:pPr marL="285750" indent="-285750">
              <a:buFont typeface="+mj-lt"/>
              <a:buAutoNum type="arabicPeriod"/>
            </a:pPr>
            <a:r>
              <a:rPr lang="nl-NL" sz="1200" dirty="0" smtClean="0">
                <a:solidFill>
                  <a:srgbClr val="002060"/>
                </a:solidFill>
              </a:rPr>
              <a:t>Optimalisatie</a:t>
            </a:r>
          </a:p>
          <a:p>
            <a:pPr marL="742950" lvl="1" indent="-285750">
              <a:buFont typeface="+mj-lt"/>
              <a:buAutoNum type="alphaLcParenR"/>
            </a:pPr>
            <a:r>
              <a:rPr lang="nl-NL" sz="1200" dirty="0" smtClean="0">
                <a:solidFill>
                  <a:srgbClr val="002060"/>
                </a:solidFill>
              </a:rPr>
              <a:t>Route optimalisatie</a:t>
            </a:r>
          </a:p>
          <a:p>
            <a:pPr marL="742950" lvl="1" indent="-285750">
              <a:buFont typeface="+mj-lt"/>
              <a:buAutoNum type="alphaLcParenR"/>
            </a:pPr>
            <a:r>
              <a:rPr lang="nl-NL" sz="1200" dirty="0" smtClean="0">
                <a:solidFill>
                  <a:srgbClr val="002060"/>
                </a:solidFill>
              </a:rPr>
              <a:t>Standaardisatie werkzaamheden</a:t>
            </a:r>
          </a:p>
          <a:p>
            <a:pPr marL="742950" lvl="1" indent="-285750">
              <a:buFont typeface="+mj-lt"/>
              <a:buAutoNum type="alphaLcParenR"/>
            </a:pPr>
            <a:r>
              <a:rPr lang="nl-NL" sz="1200" dirty="0" smtClean="0">
                <a:solidFill>
                  <a:srgbClr val="002060"/>
                </a:solidFill>
              </a:rPr>
              <a:t>Door ontwikkelen IT </a:t>
            </a:r>
            <a:r>
              <a:rPr lang="nl-NL" sz="1200" dirty="0" err="1" smtClean="0">
                <a:solidFill>
                  <a:srgbClr val="002060"/>
                </a:solidFill>
              </a:rPr>
              <a:t>tooling</a:t>
            </a:r>
            <a:endParaRPr lang="nl-NL" sz="1200" dirty="0">
              <a:solidFill>
                <a:srgbClr val="002060"/>
              </a:solidFill>
            </a:endParaRPr>
          </a:p>
        </p:txBody>
      </p:sp>
      <p:sp>
        <p:nvSpPr>
          <p:cNvPr id="33" name="Titel 1"/>
          <p:cNvSpPr txBox="1">
            <a:spLocks/>
          </p:cNvSpPr>
          <p:nvPr/>
        </p:nvSpPr>
        <p:spPr>
          <a:xfrm>
            <a:off x="724533" y="698640"/>
            <a:ext cx="8002288" cy="865673"/>
          </a:xfrm>
          <a:prstGeom prst="rect">
            <a:avLst/>
          </a:prstGeom>
        </p:spPr>
        <p:txBody>
          <a:bodyPr vert="horz" lIns="0" tIns="0" rIns="0" bIns="0" rtlCol="0" anchor="t" anchorCtr="0">
            <a:normAutofit/>
          </a:bodyPr>
          <a:lstStyle>
            <a:lvl1pPr algn="l" defTabSz="914400" rtl="0" eaLnBrk="1" latinLnBrk="0" hangingPunct="1">
              <a:lnSpc>
                <a:spcPts val="3100"/>
              </a:lnSpc>
              <a:spcBef>
                <a:spcPct val="0"/>
              </a:spcBef>
              <a:buNone/>
              <a:defRPr sz="2800" kern="1200">
                <a:solidFill>
                  <a:schemeClr val="accent1"/>
                </a:solidFill>
                <a:latin typeface="+mj-lt"/>
                <a:ea typeface="+mj-ea"/>
                <a:cs typeface="+mj-cs"/>
              </a:defRPr>
            </a:lvl1pPr>
          </a:lstStyle>
          <a:p>
            <a:r>
              <a:rPr lang="nl-NL" smtClean="0"/>
              <a:t>Hoe hebben we dat aangepakt?</a:t>
            </a:r>
            <a:endParaRPr lang="nl-NL" b="1" dirty="0"/>
          </a:p>
        </p:txBody>
      </p:sp>
    </p:spTree>
    <p:extLst>
      <p:ext uri="{BB962C8B-B14F-4D97-AF65-F5344CB8AC3E}">
        <p14:creationId xmlns:p14="http://schemas.microsoft.com/office/powerpoint/2010/main" val="30025491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7" name="Tijdelijke aanduiding voor inhoud 6"/>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l="166" t="9798" b="25233"/>
          <a:stretch/>
        </p:blipFill>
        <p:spPr>
          <a:xfrm>
            <a:off x="2447925" y="4118161"/>
            <a:ext cx="2626143" cy="2278719"/>
          </a:xfrm>
        </p:spPr>
      </p:pic>
      <p:sp>
        <p:nvSpPr>
          <p:cNvPr id="4" name="Tijdelijke aanduiding voor voettekst 3"/>
          <p:cNvSpPr>
            <a:spLocks noGrp="1"/>
          </p:cNvSpPr>
          <p:nvPr>
            <p:ph type="ftr" sz="quarter" idx="11"/>
          </p:nvPr>
        </p:nvSpPr>
        <p:spPr/>
        <p:txBody>
          <a:bodyPr/>
          <a:lstStyle/>
          <a:p>
            <a:r>
              <a:rPr lang="nl-NL" dirty="0" err="1"/>
              <a:t>Mobility</a:t>
            </a:r>
            <a:r>
              <a:rPr lang="nl-NL" dirty="0"/>
              <a:t> as a service: Deur tot deur met de NS</a:t>
            </a:r>
          </a:p>
        </p:txBody>
      </p:sp>
      <p:sp>
        <p:nvSpPr>
          <p:cNvPr id="5" name="Tijdelijke aanduiding voor dianummer 4"/>
          <p:cNvSpPr>
            <a:spLocks noGrp="1"/>
          </p:cNvSpPr>
          <p:nvPr>
            <p:ph type="sldNum" sz="quarter" idx="12"/>
          </p:nvPr>
        </p:nvSpPr>
        <p:spPr/>
        <p:txBody>
          <a:bodyPr/>
          <a:lstStyle/>
          <a:p>
            <a:fld id="{8FC039F0-3688-4D6E-8627-099442050809}" type="slidenum">
              <a:rPr lang="nl-NL" smtClean="0"/>
              <a:pPr/>
              <a:t>16</a:t>
            </a:fld>
            <a:endParaRPr lang="nl-NL" dirty="0"/>
          </a:p>
        </p:txBody>
      </p:sp>
      <p:pic>
        <p:nvPicPr>
          <p:cNvPr id="3" name="Afbeelding 2"/>
          <p:cNvPicPr>
            <a:picLocks noChangeAspect="1"/>
          </p:cNvPicPr>
          <p:nvPr/>
        </p:nvPicPr>
        <p:blipFill>
          <a:blip r:embed="rId4"/>
          <a:stretch>
            <a:fillRect/>
          </a:stretch>
        </p:blipFill>
        <p:spPr>
          <a:xfrm>
            <a:off x="5074068" y="4013709"/>
            <a:ext cx="4069932" cy="2383171"/>
          </a:xfrm>
          <a:prstGeom prst="rect">
            <a:avLst/>
          </a:prstGeom>
        </p:spPr>
      </p:pic>
      <p:pic>
        <p:nvPicPr>
          <p:cNvPr id="6" name="Afbeelding 5"/>
          <p:cNvPicPr>
            <a:picLocks noChangeAspect="1"/>
          </p:cNvPicPr>
          <p:nvPr/>
        </p:nvPicPr>
        <p:blipFill>
          <a:blip r:embed="rId5"/>
          <a:stretch>
            <a:fillRect/>
          </a:stretch>
        </p:blipFill>
        <p:spPr>
          <a:xfrm>
            <a:off x="2675911" y="979076"/>
            <a:ext cx="1911755" cy="2382185"/>
          </a:xfrm>
          <a:prstGeom prst="rect">
            <a:avLst/>
          </a:prstGeom>
        </p:spPr>
      </p:pic>
      <p:pic>
        <p:nvPicPr>
          <p:cNvPr id="4098" name="BDEDBCE4-A459-4654-B7C0-1848283E5749" descr="BDEDBCE4-A459-4654-B7C0-1848283E574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634706"/>
            <a:ext cx="2629899" cy="3472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Afbeelding 13"/>
          <p:cNvPicPr>
            <a:picLocks noChangeAspect="1"/>
          </p:cNvPicPr>
          <p:nvPr/>
        </p:nvPicPr>
        <p:blipFill>
          <a:blip r:embed="rId7"/>
          <a:stretch>
            <a:fillRect/>
          </a:stretch>
        </p:blipFill>
        <p:spPr>
          <a:xfrm>
            <a:off x="4638676" y="630430"/>
            <a:ext cx="1931370" cy="3373887"/>
          </a:xfrm>
          <a:prstGeom prst="rect">
            <a:avLst/>
          </a:prstGeom>
        </p:spPr>
      </p:pic>
      <p:pic>
        <p:nvPicPr>
          <p:cNvPr id="15" name="8AAEA661-02CB-4AC7-9488-AB8BB32D4E1D" descr="8AAEA661-02CB-4AC7-9488-AB8BB32D4E1D"/>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570045" y="626677"/>
            <a:ext cx="2590736" cy="342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Afbeelding 15"/>
          <p:cNvPicPr>
            <a:picLocks noChangeAspect="1"/>
          </p:cNvPicPr>
          <p:nvPr/>
        </p:nvPicPr>
        <p:blipFill rotWithShape="1">
          <a:blip r:embed="rId9" cstate="print">
            <a:extLst>
              <a:ext uri="{28A0092B-C50C-407E-A947-70E740481C1C}">
                <a14:useLocalDpi xmlns:a14="http://schemas.microsoft.com/office/drawing/2010/main" val="0"/>
              </a:ext>
            </a:extLst>
          </a:blip>
          <a:srcRect l="10720" r="19371"/>
          <a:stretch/>
        </p:blipFill>
        <p:spPr>
          <a:xfrm>
            <a:off x="57894" y="4173821"/>
            <a:ext cx="2335894" cy="2223059"/>
          </a:xfrm>
          <a:prstGeom prst="rect">
            <a:avLst/>
          </a:prstGeom>
        </p:spPr>
      </p:pic>
    </p:spTree>
    <p:extLst>
      <p:ext uri="{BB962C8B-B14F-4D97-AF65-F5344CB8AC3E}">
        <p14:creationId xmlns:p14="http://schemas.microsoft.com/office/powerpoint/2010/main" val="26925707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Hoe ziet dit in de praktijk eruit?</a:t>
            </a:r>
            <a:endParaRPr lang="nl-NL" dirty="0"/>
          </a:p>
        </p:txBody>
      </p:sp>
      <p:sp>
        <p:nvSpPr>
          <p:cNvPr id="4" name="Tijdelijke aanduiding voor voettekst 3"/>
          <p:cNvSpPr>
            <a:spLocks noGrp="1"/>
          </p:cNvSpPr>
          <p:nvPr>
            <p:ph type="ftr" sz="quarter" idx="11"/>
          </p:nvPr>
        </p:nvSpPr>
        <p:spPr/>
        <p:txBody>
          <a:bodyPr/>
          <a:lstStyle/>
          <a:p>
            <a:r>
              <a:rPr lang="nl-NL" dirty="0" err="1" smtClean="0"/>
              <a:t>Mobility</a:t>
            </a:r>
            <a:r>
              <a:rPr lang="nl-NL" dirty="0" smtClean="0"/>
              <a:t> as a service: Deur tot deur met de NS</a:t>
            </a:r>
            <a:endParaRPr lang="nl-NL" dirty="0"/>
          </a:p>
        </p:txBody>
      </p:sp>
      <p:sp>
        <p:nvSpPr>
          <p:cNvPr id="5" name="Tijdelijke aanduiding voor dianummer 4"/>
          <p:cNvSpPr>
            <a:spLocks noGrp="1"/>
          </p:cNvSpPr>
          <p:nvPr>
            <p:ph type="sldNum" sz="quarter" idx="12"/>
          </p:nvPr>
        </p:nvSpPr>
        <p:spPr/>
        <p:txBody>
          <a:bodyPr/>
          <a:lstStyle/>
          <a:p>
            <a:fld id="{8FC039F0-3688-4D6E-8627-099442050809}" type="slidenum">
              <a:rPr lang="nl-NL" smtClean="0"/>
              <a:pPr/>
              <a:t>17</a:t>
            </a:fld>
            <a:endParaRPr lang="nl-NL" dirty="0"/>
          </a:p>
        </p:txBody>
      </p:sp>
      <p:pic>
        <p:nvPicPr>
          <p:cNvPr id="9" name="Afbeelding 8"/>
          <p:cNvPicPr>
            <a:picLocks noChangeAspect="1"/>
          </p:cNvPicPr>
          <p:nvPr/>
        </p:nvPicPr>
        <p:blipFill>
          <a:blip r:embed="rId3"/>
          <a:stretch>
            <a:fillRect/>
          </a:stretch>
        </p:blipFill>
        <p:spPr>
          <a:xfrm>
            <a:off x="128396" y="4415335"/>
            <a:ext cx="8601075" cy="1866900"/>
          </a:xfrm>
          <a:prstGeom prst="rect">
            <a:avLst/>
          </a:prstGeom>
        </p:spPr>
      </p:pic>
      <p:pic>
        <p:nvPicPr>
          <p:cNvPr id="8" name="Afbeelding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26649" y="3279262"/>
            <a:ext cx="520237" cy="520237"/>
          </a:xfrm>
          <a:prstGeom prst="rect">
            <a:avLst/>
          </a:prstGeom>
        </p:spPr>
      </p:pic>
      <p:pic>
        <p:nvPicPr>
          <p:cNvPr id="10" name="Afbeelding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57943" y="3214746"/>
            <a:ext cx="520237" cy="520237"/>
          </a:xfrm>
          <a:prstGeom prst="rect">
            <a:avLst/>
          </a:prstGeom>
        </p:spPr>
      </p:pic>
      <p:pic>
        <p:nvPicPr>
          <p:cNvPr id="11" name="Afbeelding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96989" y="1536539"/>
            <a:ext cx="520237" cy="520237"/>
          </a:xfrm>
          <a:prstGeom prst="rect">
            <a:avLst/>
          </a:prstGeom>
        </p:spPr>
      </p:pic>
      <p:sp>
        <p:nvSpPr>
          <p:cNvPr id="12" name="Tekstvak 11"/>
          <p:cNvSpPr txBox="1"/>
          <p:nvPr/>
        </p:nvSpPr>
        <p:spPr>
          <a:xfrm>
            <a:off x="875402" y="2042340"/>
            <a:ext cx="1196763" cy="923330"/>
          </a:xfrm>
          <a:prstGeom prst="rect">
            <a:avLst/>
          </a:prstGeom>
          <a:noFill/>
        </p:spPr>
        <p:txBody>
          <a:bodyPr wrap="square" rtlCol="0">
            <a:spAutoFit/>
          </a:bodyPr>
          <a:lstStyle/>
          <a:p>
            <a:r>
              <a:rPr lang="nl-NL" sz="900" b="1" dirty="0" smtClean="0">
                <a:solidFill>
                  <a:srgbClr val="002060"/>
                </a:solidFill>
              </a:rPr>
              <a:t>1. </a:t>
            </a:r>
            <a:r>
              <a:rPr lang="nl-NL" sz="900" dirty="0" smtClean="0">
                <a:solidFill>
                  <a:srgbClr val="002060"/>
                </a:solidFill>
              </a:rPr>
              <a:t>Fiets wordt defect geconstateerd door een medewerker tijdens een wekelijks bezoek</a:t>
            </a:r>
            <a:endParaRPr lang="nl-NL" sz="900" dirty="0">
              <a:solidFill>
                <a:srgbClr val="002060"/>
              </a:solidFill>
            </a:endParaRPr>
          </a:p>
        </p:txBody>
      </p:sp>
      <p:sp>
        <p:nvSpPr>
          <p:cNvPr id="13" name="Tekstvak 12"/>
          <p:cNvSpPr txBox="1"/>
          <p:nvPr/>
        </p:nvSpPr>
        <p:spPr>
          <a:xfrm>
            <a:off x="3507474" y="2048632"/>
            <a:ext cx="1374945" cy="369332"/>
          </a:xfrm>
          <a:prstGeom prst="rect">
            <a:avLst/>
          </a:prstGeom>
          <a:noFill/>
        </p:spPr>
        <p:txBody>
          <a:bodyPr wrap="square" rtlCol="0">
            <a:spAutoFit/>
          </a:bodyPr>
          <a:lstStyle/>
          <a:p>
            <a:r>
              <a:rPr lang="nl-NL" sz="900" b="1" dirty="0" smtClean="0">
                <a:solidFill>
                  <a:srgbClr val="002060"/>
                </a:solidFill>
              </a:rPr>
              <a:t>3. </a:t>
            </a:r>
            <a:r>
              <a:rPr lang="nl-NL" sz="900" dirty="0" smtClean="0">
                <a:solidFill>
                  <a:srgbClr val="002060"/>
                </a:solidFill>
              </a:rPr>
              <a:t>De reparatie wordt geregistreerd in </a:t>
            </a:r>
            <a:r>
              <a:rPr lang="nl-NL" sz="900" dirty="0" err="1" smtClean="0">
                <a:solidFill>
                  <a:srgbClr val="002060"/>
                </a:solidFill>
              </a:rPr>
              <a:t>LockIT</a:t>
            </a:r>
            <a:r>
              <a:rPr lang="nl-NL" sz="900" dirty="0" smtClean="0">
                <a:solidFill>
                  <a:srgbClr val="002060"/>
                </a:solidFill>
              </a:rPr>
              <a:t>. </a:t>
            </a:r>
            <a:endParaRPr lang="nl-NL" sz="900" dirty="0">
              <a:solidFill>
                <a:srgbClr val="002060"/>
              </a:solidFill>
            </a:endParaRPr>
          </a:p>
        </p:txBody>
      </p:sp>
      <p:pic>
        <p:nvPicPr>
          <p:cNvPr id="14" name="Afbeelding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93865" y="1536540"/>
            <a:ext cx="520237" cy="520237"/>
          </a:xfrm>
          <a:prstGeom prst="rect">
            <a:avLst/>
          </a:prstGeom>
        </p:spPr>
      </p:pic>
      <p:pic>
        <p:nvPicPr>
          <p:cNvPr id="15" name="Afbeelding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86762" y="3190841"/>
            <a:ext cx="520237" cy="520237"/>
          </a:xfrm>
          <a:prstGeom prst="rect">
            <a:avLst/>
          </a:prstGeom>
        </p:spPr>
      </p:pic>
      <p:pic>
        <p:nvPicPr>
          <p:cNvPr id="16" name="Afbeelding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32640" y="1602095"/>
            <a:ext cx="520237" cy="520237"/>
          </a:xfrm>
          <a:prstGeom prst="rect">
            <a:avLst/>
          </a:prstGeom>
        </p:spPr>
      </p:pic>
      <p:pic>
        <p:nvPicPr>
          <p:cNvPr id="17" name="Afbeelding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63934" y="1537579"/>
            <a:ext cx="520237" cy="520237"/>
          </a:xfrm>
          <a:prstGeom prst="rect">
            <a:avLst/>
          </a:prstGeom>
        </p:spPr>
      </p:pic>
      <p:sp>
        <p:nvSpPr>
          <p:cNvPr id="18" name="Tekstvak 17"/>
          <p:cNvSpPr txBox="1"/>
          <p:nvPr/>
        </p:nvSpPr>
        <p:spPr>
          <a:xfrm>
            <a:off x="891694" y="3799499"/>
            <a:ext cx="1196763" cy="507831"/>
          </a:xfrm>
          <a:prstGeom prst="rect">
            <a:avLst/>
          </a:prstGeom>
          <a:noFill/>
        </p:spPr>
        <p:txBody>
          <a:bodyPr wrap="square" rtlCol="0">
            <a:spAutoFit/>
          </a:bodyPr>
          <a:lstStyle/>
          <a:p>
            <a:r>
              <a:rPr lang="nl-NL" sz="900" b="1" dirty="0" smtClean="0">
                <a:solidFill>
                  <a:srgbClr val="002060"/>
                </a:solidFill>
              </a:rPr>
              <a:t>1. </a:t>
            </a:r>
            <a:r>
              <a:rPr lang="nl-NL" sz="900" dirty="0" smtClean="0">
                <a:solidFill>
                  <a:srgbClr val="002060"/>
                </a:solidFill>
              </a:rPr>
              <a:t>Fiets wordt defect geconstateerd door een klant</a:t>
            </a:r>
            <a:endParaRPr lang="nl-NL" sz="900" dirty="0">
              <a:solidFill>
                <a:srgbClr val="002060"/>
              </a:solidFill>
            </a:endParaRPr>
          </a:p>
        </p:txBody>
      </p:sp>
      <p:sp>
        <p:nvSpPr>
          <p:cNvPr id="19" name="Tekstvak 18"/>
          <p:cNvSpPr txBox="1"/>
          <p:nvPr/>
        </p:nvSpPr>
        <p:spPr>
          <a:xfrm>
            <a:off x="2244738" y="2056777"/>
            <a:ext cx="1196763" cy="369332"/>
          </a:xfrm>
          <a:prstGeom prst="rect">
            <a:avLst/>
          </a:prstGeom>
          <a:noFill/>
        </p:spPr>
        <p:txBody>
          <a:bodyPr wrap="square" rtlCol="0">
            <a:spAutoFit/>
          </a:bodyPr>
          <a:lstStyle/>
          <a:p>
            <a:r>
              <a:rPr lang="nl-NL" sz="900" b="1" dirty="0" smtClean="0">
                <a:solidFill>
                  <a:srgbClr val="002060"/>
                </a:solidFill>
              </a:rPr>
              <a:t>2. </a:t>
            </a:r>
            <a:r>
              <a:rPr lang="nl-NL" sz="900" dirty="0" smtClean="0">
                <a:solidFill>
                  <a:srgbClr val="002060"/>
                </a:solidFill>
              </a:rPr>
              <a:t>De medewerker repareert het defect</a:t>
            </a:r>
            <a:endParaRPr lang="nl-NL" sz="900" dirty="0">
              <a:solidFill>
                <a:srgbClr val="002060"/>
              </a:solidFill>
            </a:endParaRPr>
          </a:p>
        </p:txBody>
      </p:sp>
      <p:sp>
        <p:nvSpPr>
          <p:cNvPr id="20" name="Tekstvak 19"/>
          <p:cNvSpPr txBox="1"/>
          <p:nvPr/>
        </p:nvSpPr>
        <p:spPr>
          <a:xfrm>
            <a:off x="2157163" y="3797596"/>
            <a:ext cx="1196763" cy="646331"/>
          </a:xfrm>
          <a:prstGeom prst="rect">
            <a:avLst/>
          </a:prstGeom>
          <a:noFill/>
        </p:spPr>
        <p:txBody>
          <a:bodyPr wrap="square" rtlCol="0">
            <a:spAutoFit/>
          </a:bodyPr>
          <a:lstStyle/>
          <a:p>
            <a:r>
              <a:rPr lang="nl-NL" sz="900" dirty="0" smtClean="0">
                <a:solidFill>
                  <a:srgbClr val="002060"/>
                </a:solidFill>
              </a:rPr>
              <a:t>2. De klant meldt het defect bij de klantenservice of in de app.</a:t>
            </a:r>
            <a:endParaRPr lang="nl-NL" sz="900" dirty="0">
              <a:solidFill>
                <a:srgbClr val="002060"/>
              </a:solidFill>
            </a:endParaRPr>
          </a:p>
        </p:txBody>
      </p:sp>
      <p:pic>
        <p:nvPicPr>
          <p:cNvPr id="21" name="Afbeelding 2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2720" y="1500981"/>
            <a:ext cx="520237" cy="520237"/>
          </a:xfrm>
          <a:prstGeom prst="rect">
            <a:avLst/>
          </a:prstGeom>
        </p:spPr>
      </p:pic>
      <p:sp>
        <p:nvSpPr>
          <p:cNvPr id="22" name="Tekstvak 21"/>
          <p:cNvSpPr txBox="1"/>
          <p:nvPr/>
        </p:nvSpPr>
        <p:spPr>
          <a:xfrm>
            <a:off x="6750665" y="1971389"/>
            <a:ext cx="1196763" cy="784830"/>
          </a:xfrm>
          <a:prstGeom prst="rect">
            <a:avLst/>
          </a:prstGeom>
          <a:noFill/>
        </p:spPr>
        <p:txBody>
          <a:bodyPr wrap="square" rtlCol="0">
            <a:spAutoFit/>
          </a:bodyPr>
          <a:lstStyle/>
          <a:p>
            <a:r>
              <a:rPr lang="nl-NL" sz="900" b="1" dirty="0" smtClean="0">
                <a:solidFill>
                  <a:srgbClr val="002060"/>
                </a:solidFill>
              </a:rPr>
              <a:t>5. </a:t>
            </a:r>
            <a:r>
              <a:rPr lang="nl-NL" sz="900" dirty="0" smtClean="0">
                <a:solidFill>
                  <a:srgbClr val="002060"/>
                </a:solidFill>
              </a:rPr>
              <a:t>Fiets is weer inzetbaar, uitgiftepunt heeft 100% beschikbaarheid. </a:t>
            </a:r>
            <a:endParaRPr lang="nl-NL" sz="900" dirty="0">
              <a:solidFill>
                <a:srgbClr val="002060"/>
              </a:solidFill>
            </a:endParaRPr>
          </a:p>
        </p:txBody>
      </p:sp>
      <p:pic>
        <p:nvPicPr>
          <p:cNvPr id="23" name="Afbeelding 2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341185" y="1451152"/>
            <a:ext cx="520237" cy="520237"/>
          </a:xfrm>
          <a:prstGeom prst="rect">
            <a:avLst/>
          </a:prstGeom>
        </p:spPr>
      </p:pic>
      <p:sp>
        <p:nvSpPr>
          <p:cNvPr id="24" name="Tekstvak 23"/>
          <p:cNvSpPr txBox="1"/>
          <p:nvPr/>
        </p:nvSpPr>
        <p:spPr>
          <a:xfrm>
            <a:off x="5035225" y="1954900"/>
            <a:ext cx="1668104" cy="784830"/>
          </a:xfrm>
          <a:prstGeom prst="rect">
            <a:avLst/>
          </a:prstGeom>
          <a:noFill/>
        </p:spPr>
        <p:txBody>
          <a:bodyPr wrap="square" rtlCol="0">
            <a:spAutoFit/>
          </a:bodyPr>
          <a:lstStyle/>
          <a:p>
            <a:r>
              <a:rPr lang="nl-NL" sz="900" b="1" dirty="0">
                <a:solidFill>
                  <a:srgbClr val="002060"/>
                </a:solidFill>
              </a:rPr>
              <a:t>4</a:t>
            </a:r>
            <a:r>
              <a:rPr lang="nl-NL" sz="900" b="1" dirty="0" smtClean="0">
                <a:solidFill>
                  <a:srgbClr val="002060"/>
                </a:solidFill>
              </a:rPr>
              <a:t>. </a:t>
            </a:r>
            <a:r>
              <a:rPr lang="nl-NL" sz="900" dirty="0" smtClean="0">
                <a:solidFill>
                  <a:srgbClr val="002060"/>
                </a:solidFill>
              </a:rPr>
              <a:t>Niet ter plekke gerepareerd? De defecte fiets wordt omgeruild en binnen 24 uur in de HUB gerepareerd. </a:t>
            </a:r>
            <a:endParaRPr lang="nl-NL" sz="900" dirty="0">
              <a:solidFill>
                <a:srgbClr val="002060"/>
              </a:solidFill>
            </a:endParaRPr>
          </a:p>
        </p:txBody>
      </p:sp>
      <p:sp>
        <p:nvSpPr>
          <p:cNvPr id="25" name="Tekstvak 24"/>
          <p:cNvSpPr txBox="1"/>
          <p:nvPr/>
        </p:nvSpPr>
        <p:spPr>
          <a:xfrm>
            <a:off x="369908" y="1592225"/>
            <a:ext cx="400110" cy="2782007"/>
          </a:xfrm>
          <a:prstGeom prst="rect">
            <a:avLst/>
          </a:prstGeom>
          <a:solidFill>
            <a:schemeClr val="bg1">
              <a:lumMod val="65000"/>
            </a:schemeClr>
          </a:solidFill>
          <a:ln>
            <a:solidFill>
              <a:schemeClr val="bg1">
                <a:lumMod val="65000"/>
              </a:schemeClr>
            </a:solidFill>
          </a:ln>
        </p:spPr>
        <p:style>
          <a:lnRef idx="2">
            <a:schemeClr val="accent5"/>
          </a:lnRef>
          <a:fillRef idx="1">
            <a:schemeClr val="lt1"/>
          </a:fillRef>
          <a:effectRef idx="0">
            <a:schemeClr val="accent5"/>
          </a:effectRef>
          <a:fontRef idx="minor">
            <a:schemeClr val="dk1"/>
          </a:fontRef>
        </p:style>
        <p:txBody>
          <a:bodyPr vert="vert270" wrap="square" rtlCol="0">
            <a:spAutoFit/>
          </a:bodyPr>
          <a:lstStyle/>
          <a:p>
            <a:pPr algn="ctr"/>
            <a:r>
              <a:rPr lang="nl-NL" sz="1400" dirty="0" smtClean="0">
                <a:solidFill>
                  <a:schemeClr val="bg1"/>
                </a:solidFill>
              </a:rPr>
              <a:t>Reactief</a:t>
            </a:r>
            <a:endParaRPr lang="nl-NL" sz="1400" dirty="0">
              <a:solidFill>
                <a:schemeClr val="bg1"/>
              </a:solidFill>
            </a:endParaRPr>
          </a:p>
        </p:txBody>
      </p:sp>
      <p:cxnSp>
        <p:nvCxnSpPr>
          <p:cNvPr id="26" name="Rechte verbindingslijn 25"/>
          <p:cNvCxnSpPr/>
          <p:nvPr/>
        </p:nvCxnSpPr>
        <p:spPr>
          <a:xfrm flipV="1">
            <a:off x="1910297" y="1871708"/>
            <a:ext cx="356320" cy="2976"/>
          </a:xfrm>
          <a:prstGeom prst="line">
            <a:avLst/>
          </a:prstGeom>
          <a:ln>
            <a:tailEnd type="arrow"/>
          </a:ln>
        </p:spPr>
        <p:style>
          <a:lnRef idx="1">
            <a:schemeClr val="accent2"/>
          </a:lnRef>
          <a:fillRef idx="0">
            <a:schemeClr val="accent2"/>
          </a:fillRef>
          <a:effectRef idx="0">
            <a:schemeClr val="accent2"/>
          </a:effectRef>
          <a:fontRef idx="minor">
            <a:schemeClr val="tx1"/>
          </a:fontRef>
        </p:style>
      </p:cxnSp>
      <p:cxnSp>
        <p:nvCxnSpPr>
          <p:cNvPr id="27" name="Rechte verbindingslijn 26"/>
          <p:cNvCxnSpPr/>
          <p:nvPr/>
        </p:nvCxnSpPr>
        <p:spPr>
          <a:xfrm flipV="1">
            <a:off x="1912471" y="3543060"/>
            <a:ext cx="356320" cy="2976"/>
          </a:xfrm>
          <a:prstGeom prst="line">
            <a:avLst/>
          </a:prstGeom>
          <a:ln>
            <a:tailEnd type="arrow"/>
          </a:ln>
        </p:spPr>
        <p:style>
          <a:lnRef idx="1">
            <a:schemeClr val="accent2"/>
          </a:lnRef>
          <a:fillRef idx="0">
            <a:schemeClr val="accent2"/>
          </a:fillRef>
          <a:effectRef idx="0">
            <a:schemeClr val="accent2"/>
          </a:effectRef>
          <a:fontRef idx="minor">
            <a:schemeClr val="tx1"/>
          </a:fontRef>
        </p:style>
      </p:cxnSp>
      <p:cxnSp>
        <p:nvCxnSpPr>
          <p:cNvPr id="28" name="Rechte verbindingslijn 27"/>
          <p:cNvCxnSpPr/>
          <p:nvPr/>
        </p:nvCxnSpPr>
        <p:spPr>
          <a:xfrm flipV="1">
            <a:off x="3273431" y="1871708"/>
            <a:ext cx="356320" cy="2976"/>
          </a:xfrm>
          <a:prstGeom prst="line">
            <a:avLst/>
          </a:prstGeom>
          <a:ln>
            <a:tailEnd type="arrow"/>
          </a:ln>
        </p:spPr>
        <p:style>
          <a:lnRef idx="1">
            <a:schemeClr val="accent2"/>
          </a:lnRef>
          <a:fillRef idx="0">
            <a:schemeClr val="accent2"/>
          </a:fillRef>
          <a:effectRef idx="0">
            <a:schemeClr val="accent2"/>
          </a:effectRef>
          <a:fontRef idx="minor">
            <a:schemeClr val="tx1"/>
          </a:fontRef>
        </p:style>
      </p:cxnSp>
      <p:cxnSp>
        <p:nvCxnSpPr>
          <p:cNvPr id="29" name="Rechte verbindingslijn 28"/>
          <p:cNvCxnSpPr/>
          <p:nvPr/>
        </p:nvCxnSpPr>
        <p:spPr>
          <a:xfrm flipV="1">
            <a:off x="4678905" y="1878816"/>
            <a:ext cx="356320" cy="2976"/>
          </a:xfrm>
          <a:prstGeom prst="line">
            <a:avLst/>
          </a:prstGeom>
          <a:ln>
            <a:tailEnd type="arrow"/>
          </a:ln>
        </p:spPr>
        <p:style>
          <a:lnRef idx="1">
            <a:schemeClr val="accent2"/>
          </a:lnRef>
          <a:fillRef idx="0">
            <a:schemeClr val="accent2"/>
          </a:fillRef>
          <a:effectRef idx="0">
            <a:schemeClr val="accent2"/>
          </a:effectRef>
          <a:fontRef idx="minor">
            <a:schemeClr val="tx1"/>
          </a:fontRef>
        </p:style>
      </p:cxnSp>
      <p:cxnSp>
        <p:nvCxnSpPr>
          <p:cNvPr id="30" name="Rechte verbindingslijn 29"/>
          <p:cNvCxnSpPr/>
          <p:nvPr/>
        </p:nvCxnSpPr>
        <p:spPr>
          <a:xfrm flipV="1">
            <a:off x="6466149" y="1871708"/>
            <a:ext cx="356320" cy="2976"/>
          </a:xfrm>
          <a:prstGeom prst="line">
            <a:avLst/>
          </a:prstGeom>
          <a:ln>
            <a:tailEnd type="arrow"/>
          </a:ln>
        </p:spPr>
        <p:style>
          <a:lnRef idx="1">
            <a:schemeClr val="accent2"/>
          </a:lnRef>
          <a:fillRef idx="0">
            <a:schemeClr val="accent2"/>
          </a:fillRef>
          <a:effectRef idx="0">
            <a:schemeClr val="accent2"/>
          </a:effectRef>
          <a:fontRef idx="minor">
            <a:schemeClr val="tx1"/>
          </a:fontRef>
        </p:style>
      </p:cxnSp>
      <p:cxnSp>
        <p:nvCxnSpPr>
          <p:cNvPr id="31" name="Rechte verbindingslijn 30"/>
          <p:cNvCxnSpPr/>
          <p:nvPr/>
        </p:nvCxnSpPr>
        <p:spPr>
          <a:xfrm>
            <a:off x="2752784" y="2451875"/>
            <a:ext cx="2398" cy="513042"/>
          </a:xfrm>
          <a:prstGeom prst="line">
            <a:avLst/>
          </a:prstGeom>
          <a:ln>
            <a:headEnd type="arrow"/>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764379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voettekst 3"/>
          <p:cNvSpPr>
            <a:spLocks noGrp="1"/>
          </p:cNvSpPr>
          <p:nvPr>
            <p:ph type="ftr" sz="quarter" idx="11"/>
          </p:nvPr>
        </p:nvSpPr>
        <p:spPr/>
        <p:txBody>
          <a:bodyPr/>
          <a:lstStyle/>
          <a:p>
            <a:r>
              <a:rPr lang="nl-NL" smtClean="0"/>
              <a:t>Mobility as a service: Deur tot deur met de NS</a:t>
            </a:r>
            <a:endParaRPr lang="nl-NL" dirty="0"/>
          </a:p>
        </p:txBody>
      </p:sp>
      <p:sp>
        <p:nvSpPr>
          <p:cNvPr id="5" name="Tijdelijke aanduiding voor dianummer 4"/>
          <p:cNvSpPr>
            <a:spLocks noGrp="1"/>
          </p:cNvSpPr>
          <p:nvPr>
            <p:ph type="sldNum" sz="quarter" idx="12"/>
          </p:nvPr>
        </p:nvSpPr>
        <p:spPr/>
        <p:txBody>
          <a:bodyPr/>
          <a:lstStyle/>
          <a:p>
            <a:fld id="{8FC039F0-3688-4D6E-8627-099442050809}" type="slidenum">
              <a:rPr lang="nl-NL" smtClean="0"/>
              <a:pPr/>
              <a:t>18</a:t>
            </a:fld>
            <a:endParaRPr lang="nl-NL" dirty="0"/>
          </a:p>
        </p:txBody>
      </p:sp>
      <p:sp>
        <p:nvSpPr>
          <p:cNvPr id="12" name="Titel 11"/>
          <p:cNvSpPr>
            <a:spLocks noGrp="1"/>
          </p:cNvSpPr>
          <p:nvPr>
            <p:ph type="title"/>
          </p:nvPr>
        </p:nvSpPr>
        <p:spPr/>
        <p:txBody>
          <a:bodyPr>
            <a:normAutofit fontScale="90000"/>
          </a:bodyPr>
          <a:lstStyle/>
          <a:p>
            <a:pPr marL="0" indent="0"/>
            <a:r>
              <a:rPr lang="nl-NL" b="1" dirty="0"/>
              <a:t>Met de OV-fiets heb je de vrijheid om te gaan </a:t>
            </a:r>
            <a:r>
              <a:rPr lang="nl-NL" b="1" i="1" dirty="0"/>
              <a:t>waar</a:t>
            </a:r>
            <a:r>
              <a:rPr lang="nl-NL" b="1" dirty="0"/>
              <a:t> je wilt, </a:t>
            </a:r>
            <a:r>
              <a:rPr lang="nl-NL" b="1" i="1" dirty="0"/>
              <a:t>wanneer</a:t>
            </a:r>
            <a:r>
              <a:rPr lang="nl-NL" b="1" dirty="0"/>
              <a:t> je vertrekt en </a:t>
            </a:r>
            <a:r>
              <a:rPr lang="nl-NL" b="1" i="1" dirty="0"/>
              <a:t>hoe</a:t>
            </a:r>
            <a:r>
              <a:rPr lang="nl-NL" b="1" dirty="0"/>
              <a:t> je fietst. Stap dus ook over op de OV-fiets!</a:t>
            </a:r>
            <a:br>
              <a:rPr lang="nl-NL" b="1" dirty="0"/>
            </a:br>
            <a:r>
              <a:rPr lang="nl-NL" dirty="0"/>
              <a:t/>
            </a:r>
            <a:br>
              <a:rPr lang="nl-NL" dirty="0"/>
            </a:br>
            <a:endParaRPr lang="nl-NL" dirty="0"/>
          </a:p>
        </p:txBody>
      </p:sp>
      <p:pic>
        <p:nvPicPr>
          <p:cNvPr id="6" name="Tijdelijke aanduiding voor inhoud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647197" y="2049617"/>
            <a:ext cx="5852160" cy="3880485"/>
          </a:xfrm>
        </p:spPr>
      </p:pic>
    </p:spTree>
    <p:extLst>
      <p:ext uri="{BB962C8B-B14F-4D97-AF65-F5344CB8AC3E}">
        <p14:creationId xmlns:p14="http://schemas.microsoft.com/office/powerpoint/2010/main" val="115764844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0"/>
          </p:nvPr>
        </p:nvSpPr>
        <p:spPr/>
        <p:txBody>
          <a:bodyPr/>
          <a:lstStyle/>
          <a:p>
            <a:endParaRPr lang="nl-NL"/>
          </a:p>
        </p:txBody>
      </p:sp>
      <p:sp>
        <p:nvSpPr>
          <p:cNvPr id="3" name="Tijdelijke aanduiding voor inhoud 2"/>
          <p:cNvSpPr>
            <a:spLocks noGrp="1"/>
          </p:cNvSpPr>
          <p:nvPr>
            <p:ph sz="quarter" idx="12"/>
          </p:nvPr>
        </p:nvSpPr>
        <p:spPr/>
        <p:txBody>
          <a:bodyPr/>
          <a:lstStyle/>
          <a:p>
            <a:endParaRPr lang="nl-NL"/>
          </a:p>
        </p:txBody>
      </p:sp>
      <p:sp>
        <p:nvSpPr>
          <p:cNvPr id="4" name="Tijdelijke aanduiding voor voettekst 3"/>
          <p:cNvSpPr>
            <a:spLocks noGrp="1"/>
          </p:cNvSpPr>
          <p:nvPr>
            <p:ph type="ftr" sz="quarter" idx="13"/>
          </p:nvPr>
        </p:nvSpPr>
        <p:spPr/>
        <p:txBody>
          <a:bodyPr/>
          <a:lstStyle/>
          <a:p>
            <a:r>
              <a:rPr lang="nl-NL" smtClean="0"/>
              <a:t>Mobility as a service: Deur tot deur met de NS</a:t>
            </a:r>
            <a:endParaRPr lang="nl-NL" dirty="0"/>
          </a:p>
        </p:txBody>
      </p:sp>
      <p:sp>
        <p:nvSpPr>
          <p:cNvPr id="5" name="Tijdelijke aanduiding voor dianummer 4"/>
          <p:cNvSpPr>
            <a:spLocks noGrp="1"/>
          </p:cNvSpPr>
          <p:nvPr>
            <p:ph type="sldNum" sz="quarter" idx="14"/>
          </p:nvPr>
        </p:nvSpPr>
        <p:spPr/>
        <p:txBody>
          <a:bodyPr/>
          <a:lstStyle/>
          <a:p>
            <a:fld id="{8FC039F0-3688-4D6E-8627-099442050809}" type="slidenum">
              <a:rPr lang="nl-NL" smtClean="0"/>
              <a:pPr/>
              <a:t>19</a:t>
            </a:fld>
            <a:endParaRPr lang="nl-NL" dirty="0"/>
          </a:p>
        </p:txBody>
      </p:sp>
      <p:sp>
        <p:nvSpPr>
          <p:cNvPr id="6" name="Titel 5"/>
          <p:cNvSpPr>
            <a:spLocks noGrp="1"/>
          </p:cNvSpPr>
          <p:nvPr>
            <p:ph type="title"/>
          </p:nvPr>
        </p:nvSpPr>
        <p:spPr/>
        <p:txBody>
          <a:bodyPr/>
          <a:lstStyle/>
          <a:p>
            <a:r>
              <a:rPr lang="nl-NL" dirty="0" smtClean="0"/>
              <a:t>Vragen?</a:t>
            </a:r>
            <a:endParaRPr lang="nl-NL" dirty="0"/>
          </a:p>
        </p:txBody>
      </p:sp>
    </p:spTree>
    <p:extLst>
      <p:ext uri="{BB962C8B-B14F-4D97-AF65-F5344CB8AC3E}">
        <p14:creationId xmlns:p14="http://schemas.microsoft.com/office/powerpoint/2010/main" val="4016784987"/>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CARMA DOCSYS~XML" val="&lt;?xml version=&quot;1.0&quot;?&gt;&#10;&lt;data customer=&quot;ns&quot; profile=&quot;ns&quot; model=&quot;Presentaties/presentatie_2013_st.xml&quot; country-code=&quot;31&quot; target=&quot;Microsoft PowerPoint&quot; target-version=&quot;15.0.5325&quot;&gt;&lt;presentatie_2013 template=&quot;Presentaties/presentatie_2013_st.pptx&quot; id=&quot;a8d1877ec1d74804b2a6fde8ca0bcffd&quot; version=&quot;&quot; reopen=&quot;false&quot; lcid=&quot;1043&quot;&gt;&lt;PAPER/&gt;&lt;version_xml value=&quot;2.0-2018-10-17&quot;/&gt;&lt;titel value=&quot;Mobility as a service: Deur tot deur met de NS&quot; formatted-value=&quot;Mobility as a service: Deur tot deur met de NS&quot; format-disabled=&quot;true&quot;/&gt;&lt;subtitel value=&quot;De service logistiek van OV-fiets&quot; formatted-value=&quot;De service logistiek van OV-fiets&quot; format-disabled=&quot;true&quot;/&gt;&lt;spreker value=&quot;Marise Bezema, Manager Services NS Stations\nCasper Middelhuis, Procesmanager Services NS Stations&quot; formatted-value=&quot;Marise Bezema, Manager Services NS Stations\nCasper Middelhuis, Procesmanager Services NS Stations&quot; format-disabled=&quot;true&quot;/&gt;&lt;sprekernaam/&gt;&lt;sprekerfunctie/&gt;&lt;datum value=&quot;2021-04-06T00:00:00&quot; formatted-value=&quot;6 april 2021&quot;/&gt;&lt;afdeling/&gt;&lt;bedrijfsonderdeel/&gt;&lt;company/&gt;&lt;nhtitle/&gt;&lt;footertext value=&quot;Mobility as a service: Deur tot deur met de NS&quot; formatted-value=&quot;Mobility as a service: Deur tot deur met de NS&quot;/&gt;&lt;footer formatted-value=&quot;Mobility as a service: Deur tot deur met de NS&quot;/&gt;&lt;embed value=&quot;1&quot;/&gt;&lt;isnew value=&quot;1&quot; formatted-value=&quot;true&quot;/&gt;&lt;taal/&gt;&lt;kleurkeuze value=&quot;1&quot; formatted-value=&quot;Gele titeldia&quot;/&gt;&lt;rubricering value=&quot;1&quot; formatted-value=&quot;&quot;/&gt;&lt;/presentatie_2013&gt;&lt;/data&gt;&#10;"/>
</p:tagLst>
</file>

<file path=ppt/theme/theme1.xml><?xml version="1.0" encoding="utf-8"?>
<a:theme xmlns:a="http://schemas.openxmlformats.org/drawingml/2006/main" name="NS Standaard">
  <a:themeElements>
    <a:clrScheme name="NS standaard">
      <a:dk1>
        <a:srgbClr val="000000"/>
      </a:dk1>
      <a:lt1>
        <a:srgbClr val="FFFFFF"/>
      </a:lt1>
      <a:dk2>
        <a:srgbClr val="92A3AB"/>
      </a:dk2>
      <a:lt2>
        <a:srgbClr val="D0D9DB"/>
      </a:lt2>
      <a:accent1>
        <a:srgbClr val="003082"/>
      </a:accent1>
      <a:accent2>
        <a:srgbClr val="FFC917"/>
      </a:accent2>
      <a:accent3>
        <a:srgbClr val="6666CC"/>
      </a:accent3>
      <a:accent4>
        <a:srgbClr val="FFE394"/>
      </a:accent4>
      <a:accent5>
        <a:srgbClr val="C10019"/>
      </a:accent5>
      <a:accent6>
        <a:srgbClr val="19A133"/>
      </a:accent6>
      <a:hlink>
        <a:srgbClr val="000066"/>
      </a:hlink>
      <a:folHlink>
        <a:srgbClr val="B5BAE1"/>
      </a:folHlink>
    </a:clrScheme>
    <a:fontScheme name="NS standaard">
      <a:majorFont>
        <a:latin typeface="NS Sans"/>
        <a:ea typeface=""/>
        <a:cs typeface=""/>
      </a:majorFont>
      <a:minorFont>
        <a:latin typeface="NS Sans"/>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Kantoorthema">
  <a:themeElements>
    <a:clrScheme name="NS standaard">
      <a:dk1>
        <a:srgbClr val="000000"/>
      </a:dk1>
      <a:lt1>
        <a:srgbClr val="FFFFFF"/>
      </a:lt1>
      <a:dk2>
        <a:srgbClr val="92A3AB"/>
      </a:dk2>
      <a:lt2>
        <a:srgbClr val="D0D9DB"/>
      </a:lt2>
      <a:accent1>
        <a:srgbClr val="003082"/>
      </a:accent1>
      <a:accent2>
        <a:srgbClr val="FFC917"/>
      </a:accent2>
      <a:accent3>
        <a:srgbClr val="6666CC"/>
      </a:accent3>
      <a:accent4>
        <a:srgbClr val="FFE394"/>
      </a:accent4>
      <a:accent5>
        <a:srgbClr val="C10019"/>
      </a:accent5>
      <a:accent6>
        <a:srgbClr val="19A133"/>
      </a:accent6>
      <a:hlink>
        <a:srgbClr val="000066"/>
      </a:hlink>
      <a:folHlink>
        <a:srgbClr val="B5BAE1"/>
      </a:folHlink>
    </a:clrScheme>
    <a:fontScheme name="NS standaard">
      <a:majorFont>
        <a:latin typeface="NS Sans"/>
        <a:ea typeface=""/>
        <a:cs typeface=""/>
      </a:majorFont>
      <a:minorFont>
        <a:latin typeface="NS Sans"/>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Kantoorthema">
  <a:themeElements>
    <a:clrScheme name="NS standaard">
      <a:dk1>
        <a:srgbClr val="000000"/>
      </a:dk1>
      <a:lt1>
        <a:srgbClr val="FFFFFF"/>
      </a:lt1>
      <a:dk2>
        <a:srgbClr val="92A3AB"/>
      </a:dk2>
      <a:lt2>
        <a:srgbClr val="D0D9DB"/>
      </a:lt2>
      <a:accent1>
        <a:srgbClr val="003082"/>
      </a:accent1>
      <a:accent2>
        <a:srgbClr val="FFC917"/>
      </a:accent2>
      <a:accent3>
        <a:srgbClr val="6666CC"/>
      </a:accent3>
      <a:accent4>
        <a:srgbClr val="FFE394"/>
      </a:accent4>
      <a:accent5>
        <a:srgbClr val="C10019"/>
      </a:accent5>
      <a:accent6>
        <a:srgbClr val="19A133"/>
      </a:accent6>
      <a:hlink>
        <a:srgbClr val="000066"/>
      </a:hlink>
      <a:folHlink>
        <a:srgbClr val="B5BAE1"/>
      </a:folHlink>
    </a:clrScheme>
    <a:fontScheme name="NS standaard">
      <a:majorFont>
        <a:latin typeface="NS Sans"/>
        <a:ea typeface=""/>
        <a:cs typeface=""/>
      </a:majorFont>
      <a:minorFont>
        <a:latin typeface="NS Sans"/>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3346</Words>
  <Application>Microsoft Office PowerPoint</Application>
  <PresentationFormat>Diavoorstelling (4:3)</PresentationFormat>
  <Paragraphs>287</Paragraphs>
  <Slides>19</Slides>
  <Notes>17</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19</vt:i4>
      </vt:variant>
    </vt:vector>
  </HeadingPairs>
  <TitlesOfParts>
    <vt:vector size="25" baseType="lpstr">
      <vt:lpstr>NS Sans</vt:lpstr>
      <vt:lpstr>Aharoni</vt:lpstr>
      <vt:lpstr>MS PGothic</vt:lpstr>
      <vt:lpstr>Arial</vt:lpstr>
      <vt:lpstr>Wingdings</vt:lpstr>
      <vt:lpstr>NS Standaard</vt:lpstr>
      <vt:lpstr>Mobility as a service: Deur tot deur met de NS</vt:lpstr>
      <vt:lpstr>OV-fiets; wie kent ‘m niet?</vt:lpstr>
      <vt:lpstr>PowerPoint-presentatie</vt:lpstr>
      <vt:lpstr>Facts OV-fiets</vt:lpstr>
      <vt:lpstr>Prognosemodel OV-fiets</vt:lpstr>
      <vt:lpstr>Als NS werken we hard aan innovaties om het aanbod van de OV-fiets toekomstbestendig te maken</vt:lpstr>
      <vt:lpstr>PowerPoint-presentatie</vt:lpstr>
      <vt:lpstr>Drukte in de trein en op de stations</vt:lpstr>
      <vt:lpstr>Impact Corona</vt:lpstr>
      <vt:lpstr>Beheer en Onderhoud  OV Fiets het logistieke proces van reparatie en retour</vt:lpstr>
      <vt:lpstr>Waar komen we vandaan? </vt:lpstr>
      <vt:lpstr>Gevolgen van “uit ons jasje gegroeid”</vt:lpstr>
      <vt:lpstr>PowerPoint-presentatie</vt:lpstr>
      <vt:lpstr>Beheer en Onderhoud OV-fiets 2.0</vt:lpstr>
      <vt:lpstr>PowerPoint-presentatie</vt:lpstr>
      <vt:lpstr>PowerPoint-presentatie</vt:lpstr>
      <vt:lpstr>Hoe ziet dit in de praktijk eruit?</vt:lpstr>
      <vt:lpstr>Met de OV-fiets heb je de vrijheid om te gaan waar je wilt, wanneer je vertrekt en hoe je fietst. Stap dus ook over op de OV-fiets!  </vt:lpstr>
      <vt:lpstr>Vragen?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Bert Tobé</dc:creator>
  <cp:lastModifiedBy>Middelhuis, Casper</cp:lastModifiedBy>
  <cp:revision>116</cp:revision>
  <dcterms:created xsi:type="dcterms:W3CDTF">2013-09-09T11:53:22Z</dcterms:created>
  <dcterms:modified xsi:type="dcterms:W3CDTF">2021-03-31T12:23:39Z</dcterms:modified>
</cp:coreProperties>
</file>