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0" r:id="rId3"/>
    <p:sldMasterId id="2147483704" r:id="rId4"/>
    <p:sldMasterId id="2147483712" r:id="rId5"/>
  </p:sldMasterIdLst>
  <p:notesMasterIdLst>
    <p:notesMasterId r:id="rId26"/>
  </p:notesMasterIdLst>
  <p:sldIdLst>
    <p:sldId id="257" r:id="rId6"/>
    <p:sldId id="258" r:id="rId7"/>
    <p:sldId id="259" r:id="rId8"/>
    <p:sldId id="260" r:id="rId9"/>
    <p:sldId id="261" r:id="rId10"/>
    <p:sldId id="262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63" r:id="rId22"/>
    <p:sldId id="264" r:id="rId23"/>
    <p:sldId id="265" r:id="rId24"/>
    <p:sldId id="266" r:id="rId25"/>
  </p:sldIdLst>
  <p:sldSz cx="9144000" cy="6858000" type="screen4x3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C8A181-9640-41C1-A995-EB4A32DA0FC5}" type="datetimeFigureOut">
              <a:rPr lang="nl-BE" smtClean="0"/>
              <a:t>3/10/2016</a:t>
            </a:fld>
            <a:endParaRPr lang="nl-B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2CFCB4-18C8-4FE2-BC6F-27D0A7C9CB2C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38812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altLang="nl-BE"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26C16FF-E53D-42CB-A690-C4388365E64E}" type="slidenum">
              <a:rPr lang="nl-BE" altLang="nl-BE">
                <a:solidFill>
                  <a:prstClr val="black"/>
                </a:solidFill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20</a:t>
            </a:fld>
            <a:endParaRPr lang="nl-BE" altLang="nl-BE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555EF2-570E-41F4-A0E8-49D4FE02D0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545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D5E2E-F957-42F1-8C6F-CF8AB2CFBA3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220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D1A990-119B-4405-B4A1-C558EAF0B0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392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8088"/>
            <a:ext cx="4038600" cy="4884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8088"/>
            <a:ext cx="4038600" cy="4884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DD6096-D711-416E-B096-B174F68A2E8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963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6B16EB-359E-4D24-9047-8FF86464405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539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29A9F-19CA-44F3-8AFE-5F11A8EC7A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43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A5DEDF-0436-4DC6-A133-0413F75DD8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8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561A23-CF1D-4F3E-9F44-64D8377C1B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762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93A22-DA61-42C4-A697-FA245FC4209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465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00867-CC27-41A8-ADC0-7840F1DCB3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634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9413" y="115888"/>
            <a:ext cx="2090737" cy="59769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5888"/>
            <a:ext cx="6119813" cy="59769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CC2B6-8F8A-4FA4-AB92-E5F6380A03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979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de ondertitelstijl van het model te bewerken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FE6D97-8D61-4EEE-B1E0-B3DD91FA597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6154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0E9B68-5685-4CE6-91AB-CCFD875FE6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3055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16E73F-75F0-45FF-B6C4-CDCB30C154A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9202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8088"/>
            <a:ext cx="4038600" cy="4884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8088"/>
            <a:ext cx="4038600" cy="4884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DAB0E-47AC-420A-9D49-9D0E27FC4AD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7129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5597C-8B5D-4119-B99C-2B5FDAF41E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4555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62342F-0D62-4453-82AD-2436F47C36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7919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3CB273-1617-4B9A-9DB6-14ADCFAED1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1378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434EB0-D099-4579-9F79-7AB2152C83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7340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22EF3F-9AEA-45BF-980F-8286C84627C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2951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27E4B-B360-49CD-808F-459BCB6B3D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1867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729413" y="115888"/>
            <a:ext cx="2090737" cy="5976937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15888"/>
            <a:ext cx="6119813" cy="5976937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98CD0D-0873-4B25-83DB-2BD26B1369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7233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el, tekst en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524000" y="228600"/>
            <a:ext cx="7197725" cy="685800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half" idx="1"/>
          </p:nvPr>
        </p:nvSpPr>
        <p:spPr>
          <a:xfrm>
            <a:off x="1524000" y="1270000"/>
            <a:ext cx="3522663" cy="43180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199063" y="1270000"/>
            <a:ext cx="3522662" cy="43180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>
          <a:xfrm>
            <a:off x="4267200" y="6553200"/>
            <a:ext cx="2971800" cy="32385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/>
              <a:t>Bussiness support partner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>
          <a:xfrm>
            <a:off x="7969250" y="6542088"/>
            <a:ext cx="838200" cy="3238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48935A-B882-4685-B0C1-28A336068213}" type="slidenum">
              <a:rPr lang="nl-NL" altLang="nl-NL"/>
              <a:pPr>
                <a:defRPr/>
              </a:pPr>
              <a:t>‹#›</a:t>
            </a:fld>
            <a:endParaRPr lang="nl-NL" altLang="nl-NL">
              <a:solidFill>
                <a:srgbClr val="FFFFFF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129099"/>
      </p:ext>
    </p:extLst>
  </p:cSld>
  <p:clrMapOvr>
    <a:masterClrMapping/>
  </p:clrMapOvr>
  <p:transition advTm="7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6813" y="115888"/>
            <a:ext cx="7653337" cy="6477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8088"/>
            <a:ext cx="8229600" cy="4884737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0E2C1C-8B43-4110-A063-0507FE0695B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697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D_K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>
            <a:spLocks noChangeArrowheads="1"/>
          </p:cNvSpPr>
          <p:nvPr userDrawn="1"/>
        </p:nvSpPr>
        <p:spPr bwMode="auto">
          <a:xfrm>
            <a:off x="457200" y="1125538"/>
            <a:ext cx="2370138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600" b="1" smtClean="0">
                <a:solidFill>
                  <a:srgbClr val="DA2826"/>
                </a:solidFill>
                <a:latin typeface="Calibri" pitchFamily="34" charset="0"/>
              </a:rPr>
              <a:t>Customer ID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Headquarters: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Core business: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600" b="1" smtClean="0">
                <a:solidFill>
                  <a:srgbClr val="DA2826"/>
                </a:solidFill>
                <a:latin typeface="Calibri" pitchFamily="34" charset="0"/>
              </a:rPr>
              <a:t>Key Data: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Functionality of DC: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Inbound from: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Deliveries to: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Partnership since: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Location: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System:</a:t>
            </a:r>
            <a:endParaRPr lang="en-GB" sz="1400" smtClean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524750" y="1124744"/>
            <a:ext cx="1439863" cy="1080343"/>
          </a:xfrm>
        </p:spPr>
        <p:txBody>
          <a:bodyPr/>
          <a:lstStyle>
            <a:lvl1pPr marL="0" indent="0" algn="ctr">
              <a:buNone/>
              <a:defRPr sz="11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2843808" y="1556793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2843808" y="1988840"/>
            <a:ext cx="3600400" cy="671843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4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2843808" y="2852937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2843808" y="3284985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2843808" y="3717033"/>
            <a:ext cx="3600400" cy="288032"/>
          </a:xfrm>
        </p:spPr>
        <p:txBody>
          <a:bodyPr/>
          <a:lstStyle>
            <a:lvl1pPr marL="0" indent="0">
              <a:buNone/>
              <a:defRPr sz="1400" b="0" baseline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19"/>
          </p:nvPr>
        </p:nvSpPr>
        <p:spPr>
          <a:xfrm>
            <a:off x="2843808" y="4149081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20"/>
          </p:nvPr>
        </p:nvSpPr>
        <p:spPr>
          <a:xfrm>
            <a:off x="2843808" y="4581129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11"/>
          <p:cNvSpPr>
            <a:spLocks noGrp="1"/>
          </p:cNvSpPr>
          <p:nvPr>
            <p:ph type="body" sz="quarter" idx="21"/>
          </p:nvPr>
        </p:nvSpPr>
        <p:spPr>
          <a:xfrm>
            <a:off x="2843808" y="5013177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22"/>
          </p:nvPr>
        </p:nvSpPr>
        <p:spPr>
          <a:xfrm>
            <a:off x="6659563" y="2420888"/>
            <a:ext cx="2376487" cy="1152202"/>
          </a:xfrm>
        </p:spPr>
        <p:txBody>
          <a:bodyPr/>
          <a:lstStyle>
            <a:lvl1pPr marL="0" indent="0" algn="ctr">
              <a:buNone/>
              <a:defRPr sz="1100"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20" name="Picture Placeholder 20"/>
          <p:cNvSpPr>
            <a:spLocks noGrp="1"/>
          </p:cNvSpPr>
          <p:nvPr>
            <p:ph type="pic" sz="quarter" idx="23"/>
          </p:nvPr>
        </p:nvSpPr>
        <p:spPr>
          <a:xfrm>
            <a:off x="6660232" y="3717032"/>
            <a:ext cx="2376487" cy="1152202"/>
          </a:xfrm>
        </p:spPr>
        <p:txBody>
          <a:bodyPr/>
          <a:lstStyle>
            <a:lvl1pPr marL="0" indent="0" algn="ctr">
              <a:buNone/>
              <a:defRPr sz="1100"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22" name="Picture Placeholder 20"/>
          <p:cNvSpPr>
            <a:spLocks noGrp="1"/>
          </p:cNvSpPr>
          <p:nvPr>
            <p:ph type="pic" sz="quarter" idx="24"/>
          </p:nvPr>
        </p:nvSpPr>
        <p:spPr>
          <a:xfrm>
            <a:off x="6660232" y="5013176"/>
            <a:ext cx="2376487" cy="1152202"/>
          </a:xfrm>
        </p:spPr>
        <p:txBody>
          <a:bodyPr/>
          <a:lstStyle>
            <a:lvl1pPr marL="0" indent="0" algn="ctr">
              <a:buNone/>
              <a:defRPr sz="1100"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24" name="Date Placeholder 3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3D456-44EE-4336-958D-C54EF10AD2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9012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ID_K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>
            <a:spLocks noChangeArrowheads="1"/>
          </p:cNvSpPr>
          <p:nvPr userDrawn="1"/>
        </p:nvSpPr>
        <p:spPr bwMode="auto">
          <a:xfrm>
            <a:off x="457200" y="1125538"/>
            <a:ext cx="2370138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600" b="1" smtClean="0">
                <a:solidFill>
                  <a:srgbClr val="DA2826"/>
                </a:solidFill>
                <a:latin typeface="Calibri" pitchFamily="34" charset="0"/>
              </a:rPr>
              <a:t>Customer ID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Headquarters: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Core business: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600" b="1" smtClean="0">
                <a:solidFill>
                  <a:srgbClr val="DA2826"/>
                </a:solidFill>
                <a:latin typeface="Calibri" pitchFamily="34" charset="0"/>
              </a:rPr>
              <a:t>Key Data: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Functionality of DC: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Inbound from: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Deliveries to: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Partnership since: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Location: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System:</a:t>
            </a:r>
            <a:endParaRPr lang="en-GB" sz="1400" smtClean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524750" y="1124744"/>
            <a:ext cx="1439863" cy="1080343"/>
          </a:xfrm>
        </p:spPr>
        <p:txBody>
          <a:bodyPr/>
          <a:lstStyle>
            <a:lvl1pPr marL="0" indent="0" algn="ctr">
              <a:buNone/>
              <a:defRPr sz="11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2843808" y="1556793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2843808" y="1988840"/>
            <a:ext cx="3600400" cy="671843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4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2843808" y="2852937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2843808" y="3284985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2843808" y="3717033"/>
            <a:ext cx="3600400" cy="288032"/>
          </a:xfrm>
        </p:spPr>
        <p:txBody>
          <a:bodyPr/>
          <a:lstStyle>
            <a:lvl1pPr marL="0" indent="0">
              <a:buNone/>
              <a:defRPr sz="1400" b="0" baseline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19"/>
          </p:nvPr>
        </p:nvSpPr>
        <p:spPr>
          <a:xfrm>
            <a:off x="2843808" y="4149081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20"/>
          </p:nvPr>
        </p:nvSpPr>
        <p:spPr>
          <a:xfrm>
            <a:off x="2843808" y="4581129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11"/>
          <p:cNvSpPr>
            <a:spLocks noGrp="1"/>
          </p:cNvSpPr>
          <p:nvPr>
            <p:ph type="body" sz="quarter" idx="21"/>
          </p:nvPr>
        </p:nvSpPr>
        <p:spPr>
          <a:xfrm>
            <a:off x="2843808" y="5013177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22"/>
          </p:nvPr>
        </p:nvSpPr>
        <p:spPr>
          <a:xfrm>
            <a:off x="6659563" y="2636838"/>
            <a:ext cx="2376487" cy="3455987"/>
          </a:xfrm>
        </p:spPr>
        <p:txBody>
          <a:bodyPr/>
          <a:lstStyle>
            <a:lvl1pPr marL="0" indent="0" algn="ctr">
              <a:buNone/>
              <a:defRPr sz="1100"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6AB1A-6BAB-456F-9C0A-402B3AD061B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4945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ID_K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>
            <a:spLocks noChangeArrowheads="1"/>
          </p:cNvSpPr>
          <p:nvPr userDrawn="1"/>
        </p:nvSpPr>
        <p:spPr bwMode="auto">
          <a:xfrm>
            <a:off x="457200" y="1125538"/>
            <a:ext cx="2370138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600" b="1" smtClean="0">
                <a:solidFill>
                  <a:srgbClr val="DA2826"/>
                </a:solidFill>
                <a:latin typeface="Calibri" pitchFamily="34" charset="0"/>
              </a:rPr>
              <a:t>Customer ID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Headquarters: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Core business: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600" b="1" smtClean="0">
                <a:solidFill>
                  <a:srgbClr val="DA2826"/>
                </a:solidFill>
                <a:latin typeface="Calibri" pitchFamily="34" charset="0"/>
              </a:rPr>
              <a:t>Key Data: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Functionality of DC: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Inbound from: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Deliveries to: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Partnership since: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Location: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System:</a:t>
            </a:r>
            <a:endParaRPr lang="en-GB" sz="1400" smtClean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524750" y="1124744"/>
            <a:ext cx="1439863" cy="1080343"/>
          </a:xfrm>
        </p:spPr>
        <p:txBody>
          <a:bodyPr/>
          <a:lstStyle>
            <a:lvl1pPr marL="0" indent="0" algn="ctr">
              <a:buNone/>
              <a:defRPr sz="11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2843808" y="1556793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2843808" y="1988840"/>
            <a:ext cx="3600400" cy="671843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4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2843808" y="2852937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2843808" y="3284985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2843808" y="3717033"/>
            <a:ext cx="3600400" cy="288032"/>
          </a:xfrm>
        </p:spPr>
        <p:txBody>
          <a:bodyPr/>
          <a:lstStyle>
            <a:lvl1pPr marL="0" indent="0">
              <a:buNone/>
              <a:defRPr sz="1400" b="0" baseline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19"/>
          </p:nvPr>
        </p:nvSpPr>
        <p:spPr>
          <a:xfrm>
            <a:off x="2843808" y="4149081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20"/>
          </p:nvPr>
        </p:nvSpPr>
        <p:spPr>
          <a:xfrm>
            <a:off x="2843808" y="4581129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11"/>
          <p:cNvSpPr>
            <a:spLocks noGrp="1"/>
          </p:cNvSpPr>
          <p:nvPr>
            <p:ph type="body" sz="quarter" idx="21"/>
          </p:nvPr>
        </p:nvSpPr>
        <p:spPr>
          <a:xfrm>
            <a:off x="2843808" y="5013177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22"/>
          </p:nvPr>
        </p:nvSpPr>
        <p:spPr>
          <a:xfrm>
            <a:off x="6659563" y="2636838"/>
            <a:ext cx="2376487" cy="3455987"/>
          </a:xfrm>
        </p:spPr>
        <p:txBody>
          <a:bodyPr/>
          <a:lstStyle>
            <a:lvl1pPr marL="0" indent="0" algn="ctr">
              <a:buNone/>
              <a:defRPr sz="1100"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65087-F7E7-4994-9609-088D8BFAC6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9512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D_K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>
            <a:spLocks noChangeArrowheads="1"/>
          </p:cNvSpPr>
          <p:nvPr userDrawn="1"/>
        </p:nvSpPr>
        <p:spPr bwMode="auto">
          <a:xfrm>
            <a:off x="457200" y="1125538"/>
            <a:ext cx="2370138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600" b="1" smtClean="0">
                <a:solidFill>
                  <a:srgbClr val="DA2826"/>
                </a:solidFill>
                <a:latin typeface="Calibri" pitchFamily="34" charset="0"/>
              </a:rPr>
              <a:t>Customer ID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Headquarters: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Core business: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600" b="1" smtClean="0">
                <a:solidFill>
                  <a:srgbClr val="DA2826"/>
                </a:solidFill>
                <a:latin typeface="Calibri" pitchFamily="34" charset="0"/>
              </a:rPr>
              <a:t>Key Data: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Functionality of DC: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Inbound from: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Deliveries to: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Partnership since: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Location:</a:t>
            </a: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en-US" sz="1400" smtClean="0">
              <a:solidFill>
                <a:srgbClr val="000000"/>
              </a:solidFill>
              <a:latin typeface="Calibri" pitchFamily="34" charset="0"/>
            </a:endParaRPr>
          </a:p>
          <a:p>
            <a:pPr lvl="1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US" sz="1400" smtClean="0">
                <a:solidFill>
                  <a:srgbClr val="000000"/>
                </a:solidFill>
                <a:latin typeface="Calibri" pitchFamily="34" charset="0"/>
              </a:rPr>
              <a:t>System:</a:t>
            </a:r>
            <a:endParaRPr lang="en-GB" sz="1400" smtClean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524750" y="1124744"/>
            <a:ext cx="1439863" cy="1080343"/>
          </a:xfrm>
        </p:spPr>
        <p:txBody>
          <a:bodyPr/>
          <a:lstStyle>
            <a:lvl1pPr marL="0" indent="0" algn="ctr">
              <a:buNone/>
              <a:defRPr sz="11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2843808" y="1556793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2843808" y="1988840"/>
            <a:ext cx="3600400" cy="671843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4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2843808" y="2852937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2843808" y="3284985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2843808" y="3717033"/>
            <a:ext cx="3600400" cy="288032"/>
          </a:xfrm>
        </p:spPr>
        <p:txBody>
          <a:bodyPr/>
          <a:lstStyle>
            <a:lvl1pPr marL="0" indent="0">
              <a:buNone/>
              <a:defRPr sz="1400" b="0" baseline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19"/>
          </p:nvPr>
        </p:nvSpPr>
        <p:spPr>
          <a:xfrm>
            <a:off x="2843808" y="4149081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20"/>
          </p:nvPr>
        </p:nvSpPr>
        <p:spPr>
          <a:xfrm>
            <a:off x="2843808" y="4581129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11"/>
          <p:cNvSpPr>
            <a:spLocks noGrp="1"/>
          </p:cNvSpPr>
          <p:nvPr>
            <p:ph type="body" sz="quarter" idx="21"/>
          </p:nvPr>
        </p:nvSpPr>
        <p:spPr>
          <a:xfrm>
            <a:off x="2843808" y="5013177"/>
            <a:ext cx="3600400" cy="28803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 sz="1400">
                <a:solidFill>
                  <a:schemeClr val="tx1"/>
                </a:solidFill>
              </a:defRPr>
            </a:lvl2pPr>
            <a:lvl3pPr marL="914400" indent="0">
              <a:buNone/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22"/>
          </p:nvPr>
        </p:nvSpPr>
        <p:spPr>
          <a:xfrm>
            <a:off x="6659563" y="2636838"/>
            <a:ext cx="2376487" cy="3455987"/>
          </a:xfrm>
        </p:spPr>
        <p:txBody>
          <a:bodyPr/>
          <a:lstStyle>
            <a:lvl1pPr marL="0" indent="0" algn="ctr">
              <a:buNone/>
              <a:defRPr sz="1100"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A2F3F-1EB9-4A4E-B8FB-FFFF1DAC3AA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7561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altLang="nl-B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BE" altLang="nl-BE">
                <a:solidFill>
                  <a:srgbClr val="000000"/>
                </a:solidFill>
              </a:rPr>
              <a:t>Katoen Natie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A837FD-5282-44DE-B4B9-4196B67F1F4E}" type="slidenum">
              <a:rPr lang="en-GB" altLang="nl-B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nl-B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957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altLang="nl-B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BE" altLang="nl-BE">
                <a:solidFill>
                  <a:srgbClr val="000000"/>
                </a:solidFill>
              </a:rPr>
              <a:t>Katoen Natie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04CD8F-075A-47A1-BC76-AF3D1617226C}" type="slidenum">
              <a:rPr lang="en-GB" altLang="nl-B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nl-B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94534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altLang="nl-B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BE" altLang="nl-BE">
                <a:solidFill>
                  <a:srgbClr val="000000"/>
                </a:solidFill>
              </a:rPr>
              <a:t>Katoen Natie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90FB0-4307-4DF6-A689-D60049135B2F}" type="slidenum">
              <a:rPr lang="en-GB" altLang="nl-B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nl-B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5651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8088"/>
            <a:ext cx="4038600" cy="4884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8088"/>
            <a:ext cx="4038600" cy="4884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altLang="nl-B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BE" altLang="nl-BE">
                <a:solidFill>
                  <a:srgbClr val="000000"/>
                </a:solidFill>
              </a:rPr>
              <a:t>Katoen Natie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25F1AF-1826-4DFC-BFDA-9452C58FE04B}" type="slidenum">
              <a:rPr lang="en-GB" altLang="nl-B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nl-B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7784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altLang="nl-BE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BE" altLang="nl-BE">
                <a:solidFill>
                  <a:srgbClr val="000000"/>
                </a:solidFill>
              </a:rPr>
              <a:t>Katoen Natie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10979A-3EAE-406F-9DA8-FED6DA79FE7A}" type="slidenum">
              <a:rPr lang="en-GB" altLang="nl-B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nl-B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6979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altLang="nl-BE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BE" altLang="nl-BE">
                <a:solidFill>
                  <a:srgbClr val="000000"/>
                </a:solidFill>
              </a:rPr>
              <a:t>Katoen Natie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985D6-C7EB-41DD-B1A8-9ABB7BC72FE5}" type="slidenum">
              <a:rPr lang="en-GB" altLang="nl-B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nl-B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6650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altLang="nl-BE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BE" altLang="nl-BE">
                <a:solidFill>
                  <a:srgbClr val="000000"/>
                </a:solidFill>
              </a:rPr>
              <a:t>Katoen Natie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34E76-E35F-43C0-97D5-283DB07FD266}" type="slidenum">
              <a:rPr lang="en-GB" altLang="nl-B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nl-B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0203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altLang="nl-B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BE" altLang="nl-BE">
                <a:solidFill>
                  <a:srgbClr val="000000"/>
                </a:solidFill>
              </a:rPr>
              <a:t>Katoen Natie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B0F222-C3BE-4A34-9B2C-2195B91923FC}" type="slidenum">
              <a:rPr lang="en-GB" altLang="nl-B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nl-B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41000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altLang="nl-B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BE" altLang="nl-BE">
                <a:solidFill>
                  <a:srgbClr val="000000"/>
                </a:solidFill>
              </a:rPr>
              <a:t>Katoen Natie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8A6DA7-3C59-427A-A32E-500738C2CDC5}" type="slidenum">
              <a:rPr lang="en-GB" altLang="nl-B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nl-B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8744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altLang="nl-B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BE" altLang="nl-BE">
                <a:solidFill>
                  <a:srgbClr val="000000"/>
                </a:solidFill>
              </a:rPr>
              <a:t>Katoen Natie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666EC-479B-4AB6-A8A7-61883A466F01}" type="slidenum">
              <a:rPr lang="en-GB" altLang="nl-B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nl-B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7120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9413" y="115888"/>
            <a:ext cx="2090737" cy="59769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5888"/>
            <a:ext cx="6119813" cy="59769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altLang="nl-B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BE" altLang="nl-BE">
                <a:solidFill>
                  <a:srgbClr val="000000"/>
                </a:solidFill>
              </a:rPr>
              <a:t>Katoen Natie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3031D-47BC-49C7-95C0-8A3FAA714F0E}" type="slidenum">
              <a:rPr lang="en-GB" altLang="nl-B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nl-B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7446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6813" y="115888"/>
            <a:ext cx="7653337" cy="6477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8088"/>
            <a:ext cx="4038600" cy="4884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8088"/>
            <a:ext cx="4038600" cy="4884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altLang="nl-B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BE" altLang="nl-BE">
                <a:solidFill>
                  <a:srgbClr val="000000"/>
                </a:solidFill>
              </a:rPr>
              <a:t>Katoen Natie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F80AB-5CF2-4045-8AAD-03CCA5D3DD36}" type="slidenum">
              <a:rPr lang="en-GB" altLang="nl-B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nl-B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02964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6813" y="115888"/>
            <a:ext cx="7653337" cy="6477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8088"/>
            <a:ext cx="8229600" cy="4884737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altLang="nl-B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BE" altLang="nl-BE">
                <a:solidFill>
                  <a:srgbClr val="000000"/>
                </a:solidFill>
              </a:rPr>
              <a:t>Katoen Natie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5D8BC-F1F5-4D30-838B-5B193971F001}" type="slidenum">
              <a:rPr lang="en-GB" altLang="nl-B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nl-B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05595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Fro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5696" y="1196752"/>
            <a:ext cx="5616624" cy="578495"/>
          </a:xfrm>
        </p:spPr>
        <p:txBody>
          <a:bodyPr/>
          <a:lstStyle>
            <a:lvl1pPr>
              <a:defRPr sz="2600" b="0">
                <a:solidFill>
                  <a:schemeClr val="bg1"/>
                </a:solidFill>
                <a:effectLst/>
                <a:latin typeface="AvantGarde Medium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99992" y="3645024"/>
            <a:ext cx="3920480" cy="334888"/>
          </a:xfrm>
        </p:spPr>
        <p:txBody>
          <a:bodyPr/>
          <a:lstStyle>
            <a:lvl1pPr marL="0" indent="0" algn="l">
              <a:buNone/>
              <a:defRPr b="0">
                <a:solidFill>
                  <a:schemeClr val="bg1"/>
                </a:solidFill>
                <a:latin typeface="AvantGarde Medium" panose="020B0500000000000000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ACC19B-0C1D-4C07-8573-27596726F434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6371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DA2826"/>
                </a:solidFill>
              </a:defRPr>
            </a:lvl1pPr>
          </a:lstStyle>
          <a:p>
            <a:r>
              <a:rPr lang="en-US" dirty="0" smtClean="0"/>
              <a:t>Overview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8720"/>
            <a:ext cx="4038600" cy="5832648"/>
          </a:xfrm>
        </p:spPr>
        <p:txBody>
          <a:bodyPr/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2pPr>
            <a:lvl3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8720"/>
            <a:ext cx="4038600" cy="5832648"/>
          </a:xfrm>
        </p:spPr>
        <p:txBody>
          <a:bodyPr/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2pPr>
            <a:lvl3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BF074-196E-47E9-B7FB-F2440C436439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7553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832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033B18-AF7A-4A40-8F92-C4038A5B7B3D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9448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8720"/>
            <a:ext cx="4038600" cy="5832648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8720"/>
            <a:ext cx="4038600" cy="5832648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BF074-196E-47E9-B7FB-F2440C436439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563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51BA16-669B-4C25-9CA1-C3185B1FCA3F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00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05C52-F5E9-4A22-823A-470DD2D02F43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6596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5696" y="1196752"/>
            <a:ext cx="5616624" cy="578495"/>
          </a:xfrm>
        </p:spPr>
        <p:txBody>
          <a:bodyPr/>
          <a:lstStyle>
            <a:lvl1pPr>
              <a:defRPr sz="2600" b="0">
                <a:solidFill>
                  <a:schemeClr val="bg1"/>
                </a:solidFill>
                <a:effectLst/>
                <a:latin typeface="AvantGarde Medium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ACC19B-0C1D-4C07-8573-27596726F434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936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Fro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5696" y="1196752"/>
            <a:ext cx="5616624" cy="578495"/>
          </a:xfrm>
        </p:spPr>
        <p:txBody>
          <a:bodyPr/>
          <a:lstStyle>
            <a:lvl1pPr>
              <a:defRPr sz="2600" b="0">
                <a:solidFill>
                  <a:schemeClr val="bg1"/>
                </a:solidFill>
                <a:effectLst/>
                <a:latin typeface="AvantGarde Medium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99992" y="3645024"/>
            <a:ext cx="3920480" cy="334888"/>
          </a:xfrm>
        </p:spPr>
        <p:txBody>
          <a:bodyPr/>
          <a:lstStyle>
            <a:lvl1pPr marL="0" indent="0" algn="l">
              <a:buNone/>
              <a:defRPr b="0">
                <a:solidFill>
                  <a:schemeClr val="bg1"/>
                </a:solidFill>
                <a:latin typeface="AvantGarde Medium" panose="020B0500000000000000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ACC19B-0C1D-4C07-8573-27596726F434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4865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DA2826"/>
                </a:solidFill>
              </a:defRPr>
            </a:lvl1pPr>
          </a:lstStyle>
          <a:p>
            <a:r>
              <a:rPr lang="en-US" dirty="0" smtClean="0"/>
              <a:t>Overview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8720"/>
            <a:ext cx="4038600" cy="5832648"/>
          </a:xfrm>
        </p:spPr>
        <p:txBody>
          <a:bodyPr/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2pPr>
            <a:lvl3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8720"/>
            <a:ext cx="4038600" cy="5832648"/>
          </a:xfrm>
        </p:spPr>
        <p:txBody>
          <a:bodyPr/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2pPr>
            <a:lvl3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BF074-196E-47E9-B7FB-F2440C436439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3058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832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033B18-AF7A-4A40-8F92-C4038A5B7B3D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8177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8720"/>
            <a:ext cx="4038600" cy="5832648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8720"/>
            <a:ext cx="4038600" cy="5832648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BF074-196E-47E9-B7FB-F2440C436439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4994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51BA16-669B-4C25-9CA1-C3185B1FCA3F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1626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05C52-F5E9-4A22-823A-470DD2D02F43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6038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5696" y="1196752"/>
            <a:ext cx="5616624" cy="578495"/>
          </a:xfrm>
        </p:spPr>
        <p:txBody>
          <a:bodyPr/>
          <a:lstStyle>
            <a:lvl1pPr>
              <a:defRPr sz="2600" b="0">
                <a:solidFill>
                  <a:schemeClr val="bg1"/>
                </a:solidFill>
                <a:effectLst/>
                <a:latin typeface="AvantGarde Medium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ACC19B-0C1D-4C07-8573-27596726F434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716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5.xml"/><Relationship Id="rId9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66813" y="115888"/>
            <a:ext cx="7653337" cy="6477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om het opmaakprofiel te bewerken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8088"/>
            <a:ext cx="8229600" cy="488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nl-BE" smtClean="0"/>
              <a:t>Klik om de opmaakprofielen van de modeltekst te bewerken</a:t>
            </a:r>
          </a:p>
          <a:p>
            <a:pPr lvl="1"/>
            <a:r>
              <a:rPr lang="en-GB" altLang="nl-BE" smtClean="0"/>
              <a:t>Tweede niveau</a:t>
            </a:r>
          </a:p>
          <a:p>
            <a:pPr lvl="2"/>
            <a:r>
              <a:rPr lang="en-GB" altLang="nl-BE" smtClean="0"/>
              <a:t>Derde niveau</a:t>
            </a:r>
          </a:p>
          <a:p>
            <a:pPr lvl="3"/>
            <a:r>
              <a:rPr lang="en-GB" altLang="nl-BE" smtClean="0"/>
              <a:t>Vierde niveau</a:t>
            </a:r>
          </a:p>
          <a:p>
            <a:pPr lvl="4"/>
            <a:r>
              <a:rPr lang="en-GB" altLang="nl-BE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916238" y="6265863"/>
            <a:ext cx="17272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45050" y="6265863"/>
            <a:ext cx="2822575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000000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85113" y="6265863"/>
            <a:ext cx="801687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000000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F5B0A1-5AAD-4A66-B1F3-6F94310F24FB}" type="slidenum">
              <a:rPr lang="en-GB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545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rgbClr val="DA2826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66813" y="115888"/>
            <a:ext cx="765333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om het opmaakprofiel te bewerken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8088"/>
            <a:ext cx="8229600" cy="4884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nl-BE" smtClean="0"/>
              <a:t>Klik om de opmaakprofielen van de modeltekst te bewerken</a:t>
            </a:r>
          </a:p>
          <a:p>
            <a:pPr lvl="1"/>
            <a:r>
              <a:rPr lang="en-GB" altLang="nl-BE" smtClean="0"/>
              <a:t>Tweede niveau</a:t>
            </a:r>
          </a:p>
          <a:p>
            <a:pPr lvl="2"/>
            <a:r>
              <a:rPr lang="en-GB" altLang="nl-BE" smtClean="0"/>
              <a:t>Derde niveau</a:t>
            </a:r>
          </a:p>
          <a:p>
            <a:pPr lvl="3"/>
            <a:r>
              <a:rPr lang="en-GB" altLang="nl-BE" smtClean="0"/>
              <a:t>Vierde niveau</a:t>
            </a:r>
          </a:p>
          <a:p>
            <a:pPr lvl="4"/>
            <a:r>
              <a:rPr lang="en-GB" altLang="nl-BE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916238" y="6265863"/>
            <a:ext cx="1727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45050" y="6265863"/>
            <a:ext cx="28225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000000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85113" y="6265863"/>
            <a:ext cx="80168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000000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92319E-D324-48F5-9E1E-3DB8890FBEEF}" type="slidenum">
              <a:rPr lang="en-GB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807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rgbClr val="DA2826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66813" y="115888"/>
            <a:ext cx="765333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8088"/>
            <a:ext cx="8229600" cy="4884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nl-BE" smtClean="0"/>
              <a:t>Klik om de opmaakprofielen van de modeltekst te bewerken</a:t>
            </a:r>
          </a:p>
          <a:p>
            <a:pPr lvl="1"/>
            <a:r>
              <a:rPr lang="en-GB" altLang="nl-BE" smtClean="0"/>
              <a:t>Tweede niveau</a:t>
            </a:r>
          </a:p>
          <a:p>
            <a:pPr lvl="2"/>
            <a:r>
              <a:rPr lang="en-GB" altLang="nl-BE" smtClean="0"/>
              <a:t>Derde niveau</a:t>
            </a:r>
          </a:p>
          <a:p>
            <a:pPr lvl="3"/>
            <a:r>
              <a:rPr lang="en-GB" altLang="nl-BE" smtClean="0"/>
              <a:t>Vierde niveau</a:t>
            </a:r>
          </a:p>
          <a:p>
            <a:pPr lvl="4"/>
            <a:r>
              <a:rPr lang="en-GB" altLang="nl-BE" smtClean="0"/>
              <a:t>Vijfde niveau</a:t>
            </a:r>
          </a:p>
        </p:txBody>
      </p:sp>
      <p:sp>
        <p:nvSpPr>
          <p:cNvPr id="61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916238" y="6265863"/>
            <a:ext cx="1727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nl-BE" altLang="nl-BE">
              <a:solidFill>
                <a:srgbClr val="000000"/>
              </a:solidFill>
            </a:endParaRPr>
          </a:p>
        </p:txBody>
      </p:sp>
      <p:sp>
        <p:nvSpPr>
          <p:cNvPr id="61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45050" y="6265863"/>
            <a:ext cx="28225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BE" altLang="nl-BE">
                <a:solidFill>
                  <a:srgbClr val="000000"/>
                </a:solidFill>
              </a:rPr>
              <a:t>Katoen Natie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85113" y="6265863"/>
            <a:ext cx="80168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00FDDE-DCA1-48D6-AEF7-0F01AB54960F}" type="slidenum">
              <a:rPr lang="en-GB" altLang="nl-BE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nl-B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041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rgbClr val="DA2826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66813" y="115888"/>
            <a:ext cx="765333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08720"/>
            <a:ext cx="82296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om de opmaakprofielen van de modeltekst te bewerken</a:t>
            </a:r>
          </a:p>
          <a:p>
            <a:pPr lvl="1"/>
            <a:r>
              <a:rPr lang="en-GB" smtClean="0"/>
              <a:t>Tweede niveau</a:t>
            </a:r>
          </a:p>
          <a:p>
            <a:pPr lvl="2"/>
            <a:r>
              <a:rPr lang="en-GB" smtClean="0"/>
              <a:t>Derde niveau</a:t>
            </a:r>
          </a:p>
          <a:p>
            <a:pPr lvl="3"/>
            <a:r>
              <a:rPr lang="en-GB" smtClean="0"/>
              <a:t>Vierde niveau</a:t>
            </a:r>
          </a:p>
          <a:p>
            <a:pPr lvl="4"/>
            <a:r>
              <a:rPr lang="en-GB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916238" y="6265863"/>
            <a:ext cx="1727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45050" y="6265863"/>
            <a:ext cx="28225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85113" y="6265863"/>
            <a:ext cx="80168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FB6A88-2958-4880-9A3B-14221FE956EC}" type="slidenum">
              <a:rPr lang="en-GB">
                <a:solidFill>
                  <a:srgbClr val="000000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5961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 b="1">
          <a:solidFill>
            <a:srgbClr val="DA2826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66813" y="115888"/>
            <a:ext cx="765333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08720"/>
            <a:ext cx="82296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om de opmaakprofielen van de modeltekst te bewerken</a:t>
            </a:r>
          </a:p>
          <a:p>
            <a:pPr lvl="1"/>
            <a:r>
              <a:rPr lang="en-GB" smtClean="0"/>
              <a:t>Tweede niveau</a:t>
            </a:r>
          </a:p>
          <a:p>
            <a:pPr lvl="2"/>
            <a:r>
              <a:rPr lang="en-GB" smtClean="0"/>
              <a:t>Derde niveau</a:t>
            </a:r>
          </a:p>
          <a:p>
            <a:pPr lvl="3"/>
            <a:r>
              <a:rPr lang="en-GB" smtClean="0"/>
              <a:t>Vierde niveau</a:t>
            </a:r>
          </a:p>
          <a:p>
            <a:pPr lvl="4"/>
            <a:r>
              <a:rPr lang="en-GB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916238" y="6265863"/>
            <a:ext cx="1727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45050" y="6265863"/>
            <a:ext cx="28225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85113" y="6265863"/>
            <a:ext cx="80168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FB6A88-2958-4880-9A3B-14221FE956EC}" type="slidenum">
              <a:rPr lang="en-GB">
                <a:solidFill>
                  <a:srgbClr val="000000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005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vantGarde Medium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 b="1">
          <a:solidFill>
            <a:srgbClr val="DA2826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gif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7.xml"/><Relationship Id="rId6" Type="http://schemas.microsoft.com/office/2007/relationships/hdphoto" Target="../media/hdphoto1.wdp"/><Relationship Id="rId5" Type="http://schemas.openxmlformats.org/officeDocument/2006/relationships/image" Target="../media/image16.png"/><Relationship Id="rId10" Type="http://schemas.openxmlformats.org/officeDocument/2006/relationships/image" Target="../media/image20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24.png"/><Relationship Id="rId11" Type="http://schemas.openxmlformats.org/officeDocument/2006/relationships/image" Target="../media/image30.png"/><Relationship Id="rId5" Type="http://schemas.openxmlformats.org/officeDocument/2006/relationships/image" Target="../media/image25.png"/><Relationship Id="rId10" Type="http://schemas.openxmlformats.org/officeDocument/2006/relationships/image" Target="../media/image29.png"/><Relationship Id="rId4" Type="http://schemas.openxmlformats.org/officeDocument/2006/relationships/image" Target="../media/image34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12" Type="http://schemas.openxmlformats.org/officeDocument/2006/relationships/image" Target="../media/image3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24.png"/><Relationship Id="rId11" Type="http://schemas.openxmlformats.org/officeDocument/2006/relationships/image" Target="../media/image30.png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image" Target="../media/image36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8.jpe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5" Type="http://schemas.openxmlformats.org/officeDocument/2006/relationships/image" Target="../media/image24.png"/><Relationship Id="rId10" Type="http://schemas.openxmlformats.org/officeDocument/2006/relationships/image" Target="../media/image30.png"/><Relationship Id="rId4" Type="http://schemas.openxmlformats.org/officeDocument/2006/relationships/image" Target="../media/image27.png"/><Relationship Id="rId9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12" Type="http://schemas.openxmlformats.org/officeDocument/2006/relationships/image" Target="../media/image3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24.png"/><Relationship Id="rId11" Type="http://schemas.openxmlformats.org/officeDocument/2006/relationships/image" Target="../media/image30.png"/><Relationship Id="rId5" Type="http://schemas.openxmlformats.org/officeDocument/2006/relationships/image" Target="../media/image28.png"/><Relationship Id="rId10" Type="http://schemas.openxmlformats.org/officeDocument/2006/relationships/image" Target="../media/image29.png"/><Relationship Id="rId4" Type="http://schemas.openxmlformats.org/officeDocument/2006/relationships/image" Target="../media/image40.png"/><Relationship Id="rId9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5" Type="http://schemas.openxmlformats.org/officeDocument/2006/relationships/image" Target="../media/image24.png"/><Relationship Id="rId10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12" Type="http://schemas.openxmlformats.org/officeDocument/2006/relationships/image" Target="../media/image3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30.png"/><Relationship Id="rId10" Type="http://schemas.openxmlformats.org/officeDocument/2006/relationships/image" Target="../media/image28.png"/><Relationship Id="rId4" Type="http://schemas.openxmlformats.org/officeDocument/2006/relationships/image" Target="../media/image44.png"/><Relationship Id="rId9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31.png"/><Relationship Id="rId10" Type="http://schemas.openxmlformats.org/officeDocument/2006/relationships/image" Target="../media/image28.png"/><Relationship Id="rId4" Type="http://schemas.openxmlformats.org/officeDocument/2006/relationships/image" Target="../media/image46.png"/><Relationship Id="rId9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32.png"/><Relationship Id="rId10" Type="http://schemas.openxmlformats.org/officeDocument/2006/relationships/image" Target="../media/image28.png"/><Relationship Id="rId4" Type="http://schemas.openxmlformats.org/officeDocument/2006/relationships/image" Target="../media/image48.png"/><Relationship Id="rId9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1268413"/>
            <a:ext cx="7705725" cy="1152525"/>
          </a:xfrm>
        </p:spPr>
        <p:txBody>
          <a:bodyPr/>
          <a:lstStyle/>
          <a:p>
            <a:pPr algn="ctr" eaLnBrk="1" hangingPunct="1">
              <a:defRPr/>
            </a:pPr>
            <a:r>
              <a:rPr lang="nl-BE" altLang="nl-BE" sz="2600" dirty="0" smtClean="0">
                <a:solidFill>
                  <a:schemeClr val="bg1"/>
                </a:solidFill>
                <a:effectLst/>
              </a:rPr>
              <a:t/>
            </a:r>
            <a:br>
              <a:rPr lang="nl-BE" altLang="nl-BE" sz="2600" dirty="0" smtClean="0">
                <a:solidFill>
                  <a:schemeClr val="bg1"/>
                </a:solidFill>
                <a:effectLst/>
              </a:rPr>
            </a:br>
            <a:r>
              <a:rPr lang="nl-BE" altLang="nl-BE" sz="2600" dirty="0" smtClean="0">
                <a:solidFill>
                  <a:schemeClr val="bg1"/>
                </a:solidFill>
                <a:effectLst/>
              </a:rPr>
              <a:t/>
            </a:r>
            <a:br>
              <a:rPr lang="nl-BE" altLang="nl-BE" sz="2600" dirty="0" smtClean="0">
                <a:solidFill>
                  <a:schemeClr val="bg1"/>
                </a:solidFill>
                <a:effectLst/>
              </a:rPr>
            </a:br>
            <a:r>
              <a:rPr lang="nl-BE" altLang="nl-BE" sz="2600" dirty="0">
                <a:solidFill>
                  <a:schemeClr val="bg1"/>
                </a:solidFill>
                <a:effectLst/>
              </a:rPr>
              <a:t/>
            </a:r>
            <a:br>
              <a:rPr lang="nl-BE" altLang="nl-BE" sz="2600" dirty="0">
                <a:solidFill>
                  <a:schemeClr val="bg1"/>
                </a:solidFill>
                <a:effectLst/>
              </a:rPr>
            </a:br>
            <a:r>
              <a:rPr lang="nl-BE" altLang="nl-BE" sz="2600" dirty="0" smtClean="0">
                <a:solidFill>
                  <a:schemeClr val="bg1"/>
                </a:solidFill>
                <a:effectLst/>
              </a:rPr>
              <a:t/>
            </a:r>
            <a:br>
              <a:rPr lang="nl-BE" altLang="nl-BE" sz="2600" dirty="0" smtClean="0">
                <a:solidFill>
                  <a:schemeClr val="bg1"/>
                </a:solidFill>
                <a:effectLst/>
              </a:rPr>
            </a:br>
            <a:r>
              <a:rPr lang="nl-BE" altLang="nl-BE" sz="2600" dirty="0">
                <a:solidFill>
                  <a:schemeClr val="bg1"/>
                </a:solidFill>
                <a:effectLst/>
              </a:rPr>
              <a:t/>
            </a:r>
            <a:br>
              <a:rPr lang="nl-BE" altLang="nl-BE" sz="2600" dirty="0">
                <a:solidFill>
                  <a:schemeClr val="bg1"/>
                </a:solidFill>
                <a:effectLst/>
              </a:rPr>
            </a:br>
            <a:r>
              <a:rPr lang="nl-BE" altLang="nl-BE" sz="2600" dirty="0" smtClean="0">
                <a:solidFill>
                  <a:schemeClr val="bg1"/>
                </a:solidFill>
                <a:effectLst/>
              </a:rPr>
              <a:t/>
            </a:r>
            <a:br>
              <a:rPr lang="nl-BE" altLang="nl-BE" sz="2600" dirty="0" smtClean="0">
                <a:solidFill>
                  <a:schemeClr val="bg1"/>
                </a:solidFill>
                <a:effectLst/>
              </a:rPr>
            </a:br>
            <a:r>
              <a:rPr lang="nl-BE" altLang="nl-BE" sz="2600" dirty="0">
                <a:solidFill>
                  <a:schemeClr val="bg1"/>
                </a:solidFill>
                <a:effectLst/>
              </a:rPr>
              <a:t/>
            </a:r>
            <a:br>
              <a:rPr lang="nl-BE" altLang="nl-BE" sz="2600" dirty="0">
                <a:solidFill>
                  <a:schemeClr val="bg1"/>
                </a:solidFill>
                <a:effectLst/>
              </a:rPr>
            </a:br>
            <a:r>
              <a:rPr lang="nl-BE" altLang="nl-BE" sz="2600" dirty="0" smtClean="0">
                <a:solidFill>
                  <a:schemeClr val="bg1"/>
                </a:solidFill>
                <a:effectLst/>
              </a:rPr>
              <a:t/>
            </a:r>
            <a:br>
              <a:rPr lang="nl-BE" altLang="nl-BE" sz="2600" dirty="0" smtClean="0">
                <a:solidFill>
                  <a:schemeClr val="bg1"/>
                </a:solidFill>
                <a:effectLst/>
              </a:rPr>
            </a:br>
            <a:r>
              <a:rPr lang="nl-BE" altLang="nl-BE" sz="2600" dirty="0">
                <a:solidFill>
                  <a:schemeClr val="bg1"/>
                </a:solidFill>
                <a:effectLst/>
              </a:rPr>
              <a:t/>
            </a:r>
            <a:br>
              <a:rPr lang="nl-BE" altLang="nl-BE" sz="2600" dirty="0">
                <a:solidFill>
                  <a:schemeClr val="bg1"/>
                </a:solidFill>
                <a:effectLst/>
              </a:rPr>
            </a:br>
            <a:r>
              <a:rPr lang="en-US" altLang="nl-NL" sz="36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Condensed" pitchFamily="34" charset="0"/>
                <a:ea typeface="Gungsuh" panose="02030600000101010101" pitchFamily="18" charset="-127"/>
              </a:rPr>
              <a:t>Katoen Natie</a:t>
            </a:r>
            <a:br>
              <a:rPr lang="en-US" altLang="nl-NL" sz="36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Condensed" pitchFamily="34" charset="0"/>
                <a:ea typeface="Gungsuh" panose="02030600000101010101" pitchFamily="18" charset="-127"/>
              </a:rPr>
            </a:br>
            <a:r>
              <a:rPr lang="en-US" altLang="nl-NL" sz="36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Condensed" pitchFamily="34" charset="0"/>
                <a:ea typeface="Gungsuh" panose="02030600000101010101" pitchFamily="18" charset="-127"/>
              </a:rPr>
              <a:t/>
            </a:r>
            <a:br>
              <a:rPr lang="en-US" altLang="nl-NL" sz="36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Condensed" pitchFamily="34" charset="0"/>
                <a:ea typeface="Gungsuh" panose="02030600000101010101" pitchFamily="18" charset="-127"/>
              </a:rPr>
            </a:br>
            <a:r>
              <a:rPr lang="en-US" altLang="nl-NL" sz="36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Condensed" pitchFamily="34" charset="0"/>
                <a:ea typeface="Gungsuh" panose="02030600000101010101" pitchFamily="18" charset="-127"/>
              </a:rPr>
              <a:t/>
            </a:r>
            <a:br>
              <a:rPr lang="en-US" altLang="nl-NL" sz="36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Condensed" pitchFamily="34" charset="0"/>
                <a:ea typeface="Gungsuh" panose="02030600000101010101" pitchFamily="18" charset="-127"/>
              </a:rPr>
            </a:br>
            <a:r>
              <a:rPr lang="en-US" altLang="nl-NL" sz="36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Condensed" pitchFamily="34" charset="0"/>
                <a:ea typeface="Gungsuh" panose="02030600000101010101" pitchFamily="18" charset="-127"/>
              </a:rPr>
              <a:t/>
            </a:r>
            <a:br>
              <a:rPr lang="en-US" altLang="nl-NL" sz="36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Condensed" pitchFamily="34" charset="0"/>
                <a:ea typeface="Gungsuh" panose="02030600000101010101" pitchFamily="18" charset="-127"/>
              </a:rPr>
            </a:br>
            <a:r>
              <a:rPr lang="en-US" altLang="nl-NL" sz="3600" b="1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Condensed" pitchFamily="34" charset="0"/>
                <a:ea typeface="Gungsuh" panose="02030600000101010101" pitchFamily="18" charset="-127"/>
              </a:rPr>
              <a:t/>
            </a:r>
            <a:br>
              <a:rPr lang="en-US" altLang="nl-NL" sz="3600" b="1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Condensed" pitchFamily="34" charset="0"/>
                <a:ea typeface="Gungsuh" panose="02030600000101010101" pitchFamily="18" charset="-127"/>
              </a:rPr>
            </a:br>
            <a:r>
              <a:rPr lang="en-US" altLang="nl-NL" sz="36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Condensed" pitchFamily="34" charset="0"/>
                <a:ea typeface="Gungsuh" panose="02030600000101010101" pitchFamily="18" charset="-127"/>
              </a:rPr>
              <a:t/>
            </a:r>
            <a:br>
              <a:rPr lang="en-US" altLang="nl-NL" sz="36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Condensed" pitchFamily="34" charset="0"/>
                <a:ea typeface="Gungsuh" panose="02030600000101010101" pitchFamily="18" charset="-127"/>
              </a:rPr>
            </a:br>
            <a:r>
              <a:rPr lang="en-US" altLang="nl-NL" sz="36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Condensed" pitchFamily="34" charset="0"/>
                <a:ea typeface="Gungsuh" panose="02030600000101010101" pitchFamily="18" charset="-127"/>
              </a:rPr>
              <a:t/>
            </a:r>
            <a:br>
              <a:rPr lang="en-US" altLang="nl-NL" sz="36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Condensed" pitchFamily="34" charset="0"/>
                <a:ea typeface="Gungsuh" panose="02030600000101010101" pitchFamily="18" charset="-127"/>
              </a:rPr>
            </a:br>
            <a:endParaRPr lang="en-US" altLang="nl-NL" sz="36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Condensed" pitchFamily="34" charset="0"/>
              <a:ea typeface="Gungsuh" panose="02030600000101010101" pitchFamily="18" charset="-127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372225" y="6021388"/>
            <a:ext cx="2447925" cy="406400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</a:pPr>
            <a:r>
              <a:rPr lang="nl-BE" altLang="nl-BE" sz="1400" b="0" smtClean="0">
                <a:solidFill>
                  <a:srgbClr val="FFFFFF"/>
                </a:solidFill>
                <a:latin typeface="AvantGarde Medium" pitchFamily="34" charset="0"/>
              </a:rPr>
              <a:t>Commitment</a:t>
            </a:r>
          </a:p>
          <a:p>
            <a:pPr algn="l" eaLnBrk="1" hangingPunct="1">
              <a:lnSpc>
                <a:spcPct val="80000"/>
              </a:lnSpc>
            </a:pPr>
            <a:r>
              <a:rPr lang="nl-BE" altLang="nl-BE" sz="1400" b="0" smtClean="0">
                <a:solidFill>
                  <a:srgbClr val="FFFFFF"/>
                </a:solidFill>
                <a:latin typeface="AvantGarde Medium" pitchFamily="34" charset="0"/>
              </a:rPr>
              <a:t>Customer Focus</a:t>
            </a:r>
          </a:p>
          <a:p>
            <a:pPr algn="l" eaLnBrk="1" hangingPunct="1">
              <a:lnSpc>
                <a:spcPct val="80000"/>
              </a:lnSpc>
            </a:pPr>
            <a:r>
              <a:rPr lang="nl-BE" altLang="nl-BE" sz="1400" b="0" smtClean="0">
                <a:solidFill>
                  <a:srgbClr val="FFFFFF"/>
                </a:solidFill>
                <a:latin typeface="AvantGarde Medium" pitchFamily="34" charset="0"/>
              </a:rPr>
              <a:t>Flexibility</a:t>
            </a:r>
          </a:p>
          <a:p>
            <a:pPr algn="l" eaLnBrk="1" hangingPunct="1">
              <a:lnSpc>
                <a:spcPct val="80000"/>
              </a:lnSpc>
            </a:pPr>
            <a:endParaRPr lang="nl-BE" altLang="nl-BE" sz="1000" b="0" smtClean="0">
              <a:solidFill>
                <a:schemeClr val="bg1"/>
              </a:solidFill>
              <a:latin typeface="AvantGarde Medium" pitchFamily="34" charset="0"/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>
            <a:duotone>
              <a:srgbClr val="EEECE1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005064"/>
            <a:ext cx="5616575" cy="2497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DA282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09" name="TextBox 1"/>
          <p:cNvSpPr txBox="1">
            <a:spLocks noChangeArrowheads="1"/>
          </p:cNvSpPr>
          <p:nvPr/>
        </p:nvSpPr>
        <p:spPr bwMode="auto">
          <a:xfrm>
            <a:off x="7956550" y="471488"/>
            <a:ext cx="16557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nl-BE" sz="1200" b="0">
                <a:solidFill>
                  <a:srgbClr val="FFFFFF"/>
                </a:solidFill>
              </a:rPr>
              <a:t>June 4th, 2015</a:t>
            </a:r>
          </a:p>
        </p:txBody>
      </p:sp>
    </p:spTree>
    <p:extLst>
      <p:ext uri="{BB962C8B-B14F-4D97-AF65-F5344CB8AC3E}">
        <p14:creationId xmlns:p14="http://schemas.microsoft.com/office/powerpoint/2010/main" val="7763101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1249363" y="115888"/>
            <a:ext cx="7354887" cy="633412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dirty="0" smtClean="0"/>
              <a:t>History</a:t>
            </a:r>
          </a:p>
        </p:txBody>
      </p:sp>
      <p:pic>
        <p:nvPicPr>
          <p:cNvPr id="3075" name="Picture 10" descr="history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1079500"/>
            <a:ext cx="1873250" cy="11969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556" name="Group 28"/>
          <p:cNvGrpSpPr>
            <a:grpSpLocks/>
          </p:cNvGrpSpPr>
          <p:nvPr/>
        </p:nvGrpSpPr>
        <p:grpSpPr bwMode="auto">
          <a:xfrm>
            <a:off x="755650" y="1484313"/>
            <a:ext cx="5483225" cy="576262"/>
            <a:chOff x="476" y="935"/>
            <a:chExt cx="3454" cy="363"/>
          </a:xfrm>
        </p:grpSpPr>
        <p:sp>
          <p:nvSpPr>
            <p:cNvPr id="23572" name="AutoShape 4"/>
            <p:cNvSpPr>
              <a:spLocks noChangeArrowheads="1"/>
            </p:cNvSpPr>
            <p:nvPr/>
          </p:nvSpPr>
          <p:spPr bwMode="auto">
            <a:xfrm>
              <a:off x="754" y="941"/>
              <a:ext cx="378" cy="206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33">
                      <a:alpha val="14902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333333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400">
                  <a:solidFill>
                    <a:srgbClr val="333333"/>
                  </a:solidFill>
                  <a:latin typeface="AvantGarde Medium" pitchFamily="34" charset="0"/>
                </a:rPr>
                <a:t>1855</a:t>
              </a:r>
            </a:p>
          </p:txBody>
        </p:sp>
        <p:sp>
          <p:nvSpPr>
            <p:cNvPr id="59406" name="Rectangle 14"/>
            <p:cNvSpPr>
              <a:spLocks noChangeArrowheads="1"/>
            </p:cNvSpPr>
            <p:nvPr/>
          </p:nvSpPr>
          <p:spPr bwMode="auto">
            <a:xfrm>
              <a:off x="476" y="935"/>
              <a:ext cx="3454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1600200" lvl="3" indent="-228600" fontAlgn="base">
                <a:spcBef>
                  <a:spcPct val="20000"/>
                </a:spcBef>
                <a:spcAft>
                  <a:spcPct val="0"/>
                </a:spcAft>
                <a:buFontTx/>
                <a:buChar char="–"/>
                <a:defRPr/>
              </a:pPr>
              <a:r>
                <a:rPr lang="en-GB" sz="1400" b="1" dirty="0">
                  <a:solidFill>
                    <a:srgbClr val="DA282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Incorporation</a:t>
              </a:r>
            </a:p>
            <a:p>
              <a:pPr marL="1600200" lvl="3" indent="-228600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GB" sz="1400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	Handling and storage of commodities (cotton).</a:t>
              </a:r>
            </a:p>
          </p:txBody>
        </p:sp>
      </p:grpSp>
      <p:grpSp>
        <p:nvGrpSpPr>
          <p:cNvPr id="23557" name="Group 29"/>
          <p:cNvGrpSpPr>
            <a:grpSpLocks/>
          </p:cNvGrpSpPr>
          <p:nvPr/>
        </p:nvGrpSpPr>
        <p:grpSpPr bwMode="auto">
          <a:xfrm>
            <a:off x="755650" y="2347913"/>
            <a:ext cx="5481638" cy="576262"/>
            <a:chOff x="476" y="1479"/>
            <a:chExt cx="3453" cy="363"/>
          </a:xfrm>
        </p:grpSpPr>
        <p:sp>
          <p:nvSpPr>
            <p:cNvPr id="23570" name="AutoShape 5"/>
            <p:cNvSpPr>
              <a:spLocks noChangeArrowheads="1"/>
            </p:cNvSpPr>
            <p:nvPr/>
          </p:nvSpPr>
          <p:spPr bwMode="auto">
            <a:xfrm>
              <a:off x="762" y="1493"/>
              <a:ext cx="378" cy="206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33">
                      <a:alpha val="14902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333333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400">
                  <a:solidFill>
                    <a:srgbClr val="333333"/>
                  </a:solidFill>
                  <a:latin typeface="AvantGarde Medium" pitchFamily="34" charset="0"/>
                </a:rPr>
                <a:t>1980</a:t>
              </a:r>
            </a:p>
          </p:txBody>
        </p:sp>
        <p:sp>
          <p:nvSpPr>
            <p:cNvPr id="59407" name="Rectangle 15"/>
            <p:cNvSpPr>
              <a:spLocks noChangeArrowheads="1"/>
            </p:cNvSpPr>
            <p:nvPr/>
          </p:nvSpPr>
          <p:spPr bwMode="auto">
            <a:xfrm>
              <a:off x="476" y="1479"/>
              <a:ext cx="3453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1600200" lvl="3" indent="-228600" fontAlgn="base">
                <a:spcBef>
                  <a:spcPct val="20000"/>
                </a:spcBef>
                <a:spcAft>
                  <a:spcPct val="0"/>
                </a:spcAft>
                <a:buFontTx/>
                <a:buChar char="–"/>
                <a:defRPr/>
              </a:pPr>
              <a:r>
                <a:rPr lang="en-GB" sz="1400" b="1" dirty="0">
                  <a:solidFill>
                    <a:srgbClr val="DA282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Expansion of markets</a:t>
              </a:r>
            </a:p>
            <a:p>
              <a:pPr marL="1600200" lvl="3" indent="-228600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GB" sz="1400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	Consumer Goods, Petrochemicals, Industries.</a:t>
              </a:r>
            </a:p>
          </p:txBody>
        </p:sp>
      </p:grpSp>
      <p:grpSp>
        <p:nvGrpSpPr>
          <p:cNvPr id="23558" name="Group 30"/>
          <p:cNvGrpSpPr>
            <a:grpSpLocks/>
          </p:cNvGrpSpPr>
          <p:nvPr/>
        </p:nvGrpSpPr>
        <p:grpSpPr bwMode="auto">
          <a:xfrm>
            <a:off x="755650" y="3141663"/>
            <a:ext cx="5473700" cy="576262"/>
            <a:chOff x="476" y="1979"/>
            <a:chExt cx="3448" cy="363"/>
          </a:xfrm>
        </p:grpSpPr>
        <p:sp>
          <p:nvSpPr>
            <p:cNvPr id="23568" name="AutoShape 7"/>
            <p:cNvSpPr>
              <a:spLocks noChangeArrowheads="1"/>
            </p:cNvSpPr>
            <p:nvPr/>
          </p:nvSpPr>
          <p:spPr bwMode="auto">
            <a:xfrm>
              <a:off x="763" y="1993"/>
              <a:ext cx="378" cy="206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33">
                      <a:alpha val="14902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333333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400">
                  <a:solidFill>
                    <a:srgbClr val="333333"/>
                  </a:solidFill>
                  <a:latin typeface="AvantGarde Medium" pitchFamily="34" charset="0"/>
                </a:rPr>
                <a:t>1984</a:t>
              </a:r>
            </a:p>
          </p:txBody>
        </p:sp>
        <p:sp>
          <p:nvSpPr>
            <p:cNvPr id="59408" name="Rectangle 16"/>
            <p:cNvSpPr>
              <a:spLocks noChangeArrowheads="1"/>
            </p:cNvSpPr>
            <p:nvPr/>
          </p:nvSpPr>
          <p:spPr bwMode="auto">
            <a:xfrm>
              <a:off x="476" y="1979"/>
              <a:ext cx="3448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1600200" lvl="3" indent="-228600" fontAlgn="base">
                <a:spcBef>
                  <a:spcPct val="20000"/>
                </a:spcBef>
                <a:spcAft>
                  <a:spcPct val="0"/>
                </a:spcAft>
                <a:buFontTx/>
                <a:buChar char="–"/>
                <a:defRPr/>
              </a:pPr>
              <a:r>
                <a:rPr lang="en-GB" sz="1400" b="1" dirty="0">
                  <a:solidFill>
                    <a:srgbClr val="DA282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Vertical integration (4PL)</a:t>
              </a:r>
            </a:p>
            <a:p>
              <a:pPr marL="1600200" lvl="3" indent="-228600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GB" sz="1400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	Customs clearance, transport management, …</a:t>
              </a:r>
            </a:p>
          </p:txBody>
        </p:sp>
      </p:grpSp>
      <p:grpSp>
        <p:nvGrpSpPr>
          <p:cNvPr id="23559" name="Group 31"/>
          <p:cNvGrpSpPr>
            <a:grpSpLocks/>
          </p:cNvGrpSpPr>
          <p:nvPr/>
        </p:nvGrpSpPr>
        <p:grpSpPr bwMode="auto">
          <a:xfrm>
            <a:off x="755650" y="4005263"/>
            <a:ext cx="5616575" cy="576262"/>
            <a:chOff x="476" y="2523"/>
            <a:chExt cx="3538" cy="363"/>
          </a:xfrm>
        </p:grpSpPr>
        <p:sp>
          <p:nvSpPr>
            <p:cNvPr id="23566" name="AutoShape 6"/>
            <p:cNvSpPr>
              <a:spLocks noChangeArrowheads="1"/>
            </p:cNvSpPr>
            <p:nvPr/>
          </p:nvSpPr>
          <p:spPr bwMode="auto">
            <a:xfrm>
              <a:off x="762" y="2530"/>
              <a:ext cx="378" cy="206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33">
                      <a:alpha val="14902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333333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400">
                  <a:solidFill>
                    <a:srgbClr val="333333"/>
                  </a:solidFill>
                  <a:latin typeface="AvantGarde Medium" pitchFamily="34" charset="0"/>
                </a:rPr>
                <a:t>1993</a:t>
              </a:r>
            </a:p>
          </p:txBody>
        </p:sp>
        <p:sp>
          <p:nvSpPr>
            <p:cNvPr id="59409" name="Rectangle 17"/>
            <p:cNvSpPr>
              <a:spLocks noChangeArrowheads="1"/>
            </p:cNvSpPr>
            <p:nvPr/>
          </p:nvSpPr>
          <p:spPr bwMode="auto">
            <a:xfrm>
              <a:off x="476" y="2523"/>
              <a:ext cx="3538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1600200" lvl="3" indent="-228600" fontAlgn="base">
                <a:spcBef>
                  <a:spcPct val="20000"/>
                </a:spcBef>
                <a:spcAft>
                  <a:spcPct val="0"/>
                </a:spcAft>
                <a:buFontTx/>
                <a:buChar char="–"/>
                <a:defRPr/>
              </a:pPr>
              <a:r>
                <a:rPr lang="en-GB" sz="1400" b="1" dirty="0">
                  <a:solidFill>
                    <a:srgbClr val="DA282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Internationalisation</a:t>
              </a:r>
            </a:p>
            <a:p>
              <a:pPr marL="1600200" lvl="3" indent="-228600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GB" sz="1400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	Europe, North and South America, Asia, Africa.</a:t>
              </a:r>
            </a:p>
          </p:txBody>
        </p:sp>
      </p:grpSp>
      <p:grpSp>
        <p:nvGrpSpPr>
          <p:cNvPr id="23560" name="Group 32"/>
          <p:cNvGrpSpPr>
            <a:grpSpLocks/>
          </p:cNvGrpSpPr>
          <p:nvPr/>
        </p:nvGrpSpPr>
        <p:grpSpPr bwMode="auto">
          <a:xfrm>
            <a:off x="755650" y="4797425"/>
            <a:ext cx="4762500" cy="576263"/>
            <a:chOff x="476" y="3022"/>
            <a:chExt cx="3000" cy="363"/>
          </a:xfrm>
        </p:grpSpPr>
        <p:sp>
          <p:nvSpPr>
            <p:cNvPr id="23564" name="AutoShape 8"/>
            <p:cNvSpPr>
              <a:spLocks noChangeArrowheads="1"/>
            </p:cNvSpPr>
            <p:nvPr/>
          </p:nvSpPr>
          <p:spPr bwMode="auto">
            <a:xfrm>
              <a:off x="776" y="3039"/>
              <a:ext cx="384" cy="214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3333">
                      <a:alpha val="14902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333333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400">
                  <a:solidFill>
                    <a:srgbClr val="333333"/>
                  </a:solidFill>
                  <a:latin typeface="AvantGarde Medium" pitchFamily="34" charset="0"/>
                </a:rPr>
                <a:t>2012</a:t>
              </a:r>
            </a:p>
          </p:txBody>
        </p:sp>
        <p:sp>
          <p:nvSpPr>
            <p:cNvPr id="59410" name="Rectangle 18"/>
            <p:cNvSpPr>
              <a:spLocks noChangeArrowheads="1"/>
            </p:cNvSpPr>
            <p:nvPr/>
          </p:nvSpPr>
          <p:spPr bwMode="auto">
            <a:xfrm>
              <a:off x="476" y="3022"/>
              <a:ext cx="3000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1600200" lvl="3" indent="-228600" fontAlgn="base">
                <a:spcBef>
                  <a:spcPct val="20000"/>
                </a:spcBef>
                <a:spcAft>
                  <a:spcPct val="0"/>
                </a:spcAft>
                <a:buFontTx/>
                <a:buChar char="–"/>
                <a:defRPr/>
              </a:pPr>
              <a:r>
                <a:rPr lang="en-GB" sz="1400" b="1" dirty="0">
                  <a:solidFill>
                    <a:srgbClr val="DA282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10.000 employees in 34 countries</a:t>
              </a:r>
            </a:p>
          </p:txBody>
        </p:sp>
      </p:grpSp>
      <p:pic>
        <p:nvPicPr>
          <p:cNvPr id="3081" name="Picture 20" descr="KatoenNatie_History_natiepaarden&amp;wage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2511425"/>
            <a:ext cx="1873250" cy="12779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2" descr="B0010P 000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005263"/>
            <a:ext cx="1873250" cy="1165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3" descr="Industrial000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373688"/>
            <a:ext cx="1871662" cy="13668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860646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002588" cy="3600450"/>
          </a:xfrm>
        </p:spPr>
        <p:txBody>
          <a:bodyPr/>
          <a:lstStyle/>
          <a:p>
            <a:pPr lvl="1" eaLnBrk="1" hangingPunct="1"/>
            <a:endParaRPr lang="en-GB" altLang="nl-BE" b="1" smtClean="0"/>
          </a:p>
          <a:p>
            <a:pPr lvl="1" eaLnBrk="1" hangingPunct="1"/>
            <a:endParaRPr lang="en-GB" altLang="nl-BE" b="1" smtClean="0"/>
          </a:p>
          <a:p>
            <a:pPr lvl="1" eaLnBrk="1" hangingPunct="1"/>
            <a:endParaRPr lang="en-GB" altLang="nl-BE" b="1" smtClean="0"/>
          </a:p>
          <a:p>
            <a:pPr lvl="1" eaLnBrk="1" hangingPunct="1"/>
            <a:endParaRPr lang="en-GB" altLang="nl-BE" b="1" smtClean="0"/>
          </a:p>
          <a:p>
            <a:pPr eaLnBrk="1" hangingPunct="1"/>
            <a:endParaRPr lang="en-GB" altLang="nl-BE" smtClean="0"/>
          </a:p>
          <a:p>
            <a:pPr eaLnBrk="1" hangingPunct="1"/>
            <a:endParaRPr lang="en-GB" altLang="nl-BE" sz="1400" b="0" smtClean="0"/>
          </a:p>
          <a:p>
            <a:pPr lvl="1" eaLnBrk="1" hangingPunct="1"/>
            <a:r>
              <a:rPr lang="en-GB" altLang="nl-BE" smtClean="0"/>
              <a:t>Core business:</a:t>
            </a:r>
          </a:p>
          <a:p>
            <a:pPr lvl="1" eaLnBrk="1" hangingPunct="1"/>
            <a:endParaRPr lang="en-GB" altLang="nl-BE" smtClean="0"/>
          </a:p>
          <a:p>
            <a:pPr lvl="1" eaLnBrk="1" hangingPunct="1"/>
            <a:r>
              <a:rPr lang="en-GB" altLang="nl-BE" smtClean="0"/>
              <a:t>Through investing in:</a:t>
            </a:r>
          </a:p>
          <a:p>
            <a:pPr lvl="1" eaLnBrk="1" hangingPunct="1"/>
            <a:endParaRPr lang="en-GB" altLang="nl-BE" smtClean="0"/>
          </a:p>
          <a:p>
            <a:pPr lvl="1" eaLnBrk="1" hangingPunct="1"/>
            <a:r>
              <a:rPr lang="en-GB" altLang="nl-BE" smtClean="0"/>
              <a:t>Strong focus on:</a:t>
            </a:r>
          </a:p>
          <a:p>
            <a:pPr lvl="1" eaLnBrk="1" hangingPunct="1"/>
            <a:endParaRPr lang="en-GB" altLang="nl-BE" smtClean="0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title"/>
          </p:nvPr>
        </p:nvSpPr>
        <p:spPr>
          <a:xfrm>
            <a:off x="1249363" y="115888"/>
            <a:ext cx="7354887" cy="633412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dirty="0" smtClean="0">
                <a:solidFill>
                  <a:schemeClr val="tx1"/>
                </a:solidFill>
              </a:rPr>
              <a:t>Mission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4787900" y="2852738"/>
            <a:ext cx="3268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400" b="0"/>
              <a:t>Warehousing and value added logistics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4792663" y="3357563"/>
            <a:ext cx="3098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400" b="0"/>
              <a:t>Large-scale multi-customer platforms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4805363" y="3844925"/>
            <a:ext cx="29003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400" b="0"/>
              <a:t>State-of-the-art engineering and IT</a:t>
            </a: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1044575" y="1557338"/>
            <a:ext cx="7056438" cy="73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DA282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400">
                <a:solidFill>
                  <a:srgbClr val="000000"/>
                </a:solidFill>
              </a:rPr>
              <a:t>As a </a:t>
            </a:r>
            <a:r>
              <a:rPr lang="en-GB" altLang="nl-BE" sz="1400">
                <a:solidFill>
                  <a:srgbClr val="C00000"/>
                </a:solidFill>
              </a:rPr>
              <a:t>long term, reliable Partner </a:t>
            </a:r>
            <a:r>
              <a:rPr lang="en-GB" altLang="nl-BE" sz="1400">
                <a:solidFill>
                  <a:srgbClr val="000000"/>
                </a:solidFill>
              </a:rPr>
              <a:t>for our clients, it is our mission to offer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400">
                <a:solidFill>
                  <a:srgbClr val="C00000"/>
                </a:solidFill>
              </a:rPr>
              <a:t>flexible</a:t>
            </a:r>
            <a:r>
              <a:rPr lang="en-GB" altLang="nl-BE" sz="1400">
                <a:solidFill>
                  <a:srgbClr val="000000"/>
                </a:solidFill>
              </a:rPr>
              <a:t>, </a:t>
            </a:r>
            <a:r>
              <a:rPr lang="en-GB" altLang="nl-BE" sz="1400">
                <a:solidFill>
                  <a:srgbClr val="C00000"/>
                </a:solidFill>
              </a:rPr>
              <a:t>high-quality</a:t>
            </a:r>
            <a:r>
              <a:rPr lang="en-GB" altLang="nl-BE" sz="1400">
                <a:solidFill>
                  <a:srgbClr val="000000"/>
                </a:solidFill>
              </a:rPr>
              <a:t> logistics </a:t>
            </a:r>
            <a:r>
              <a:rPr lang="en-GB" altLang="nl-BE" sz="1400">
                <a:solidFill>
                  <a:srgbClr val="C00000"/>
                </a:solidFill>
              </a:rPr>
              <a:t>solutions</a:t>
            </a:r>
            <a:r>
              <a:rPr lang="en-GB" altLang="nl-BE" sz="1400">
                <a:solidFill>
                  <a:srgbClr val="000000"/>
                </a:solidFill>
              </a:rPr>
              <a:t> and </a:t>
            </a:r>
            <a:r>
              <a:rPr lang="en-GB" altLang="nl-BE" sz="1400">
                <a:solidFill>
                  <a:srgbClr val="C00000"/>
                </a:solidFill>
              </a:rPr>
              <a:t>continuous improvement </a:t>
            </a:r>
            <a:r>
              <a:rPr lang="en-GB" altLang="nl-BE" sz="1400">
                <a:solidFill>
                  <a:srgbClr val="000000"/>
                </a:solidFill>
              </a:rPr>
              <a:t>as a competitive advantage for each client.</a:t>
            </a:r>
          </a:p>
        </p:txBody>
      </p:sp>
    </p:spTree>
    <p:extLst>
      <p:ext uri="{BB962C8B-B14F-4D97-AF65-F5344CB8AC3E}">
        <p14:creationId xmlns:p14="http://schemas.microsoft.com/office/powerpoint/2010/main" val="253026607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474663" y="1587500"/>
            <a:ext cx="2422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268226"/>
                </a:solidFill>
                <a:latin typeface="Helvetica Condensed" pitchFamily="34" charset="0"/>
              </a:rPr>
              <a:t>Mother – baby principle</a:t>
            </a:r>
          </a:p>
        </p:txBody>
      </p:sp>
      <p:sp>
        <p:nvSpPr>
          <p:cNvPr id="25603" name="Rectangle 6"/>
          <p:cNvSpPr>
            <a:spLocks noChangeArrowheads="1"/>
          </p:cNvSpPr>
          <p:nvPr/>
        </p:nvSpPr>
        <p:spPr bwMode="auto">
          <a:xfrm>
            <a:off x="3975100" y="1589088"/>
            <a:ext cx="20240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404040"/>
                </a:solidFill>
                <a:latin typeface="Helvetica Condensed" pitchFamily="34" charset="0"/>
              </a:rPr>
              <a:t>Hands-on mentality</a:t>
            </a:r>
            <a:endParaRPr lang="en-GB" altLang="nl-BE" sz="1800">
              <a:solidFill>
                <a:srgbClr val="5BBD5D"/>
              </a:solidFill>
              <a:latin typeface="Helvetica Condensed" pitchFamily="34" charset="0"/>
            </a:endParaRPr>
          </a:p>
        </p:txBody>
      </p:sp>
      <p:sp>
        <p:nvSpPr>
          <p:cNvPr id="25604" name="Rectangle 8"/>
          <p:cNvSpPr>
            <a:spLocks noChangeArrowheads="1"/>
          </p:cNvSpPr>
          <p:nvPr/>
        </p:nvSpPr>
        <p:spPr bwMode="auto">
          <a:xfrm>
            <a:off x="2890838" y="3362325"/>
            <a:ext cx="1627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404040"/>
                </a:solidFill>
                <a:latin typeface="Helvetica Condensed" pitchFamily="34" charset="0"/>
              </a:rPr>
              <a:t>Can-do attitude</a:t>
            </a:r>
            <a:endParaRPr lang="en-GB" altLang="nl-BE" sz="1800">
              <a:solidFill>
                <a:srgbClr val="5BBD5D"/>
              </a:solidFill>
              <a:latin typeface="Helvetica Condensed" pitchFamily="34" charset="0"/>
            </a:endParaRPr>
          </a:p>
        </p:txBody>
      </p:sp>
      <p:sp>
        <p:nvSpPr>
          <p:cNvPr id="25605" name="Rectangle 9"/>
          <p:cNvSpPr>
            <a:spLocks noChangeArrowheads="1"/>
          </p:cNvSpPr>
          <p:nvPr/>
        </p:nvSpPr>
        <p:spPr bwMode="auto">
          <a:xfrm>
            <a:off x="3468688" y="5711825"/>
            <a:ext cx="17160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404040"/>
                </a:solidFill>
                <a:latin typeface="Helvetica Condensed" pitchFamily="34" charset="0"/>
              </a:rPr>
              <a:t>Leadership</a:t>
            </a:r>
            <a:endParaRPr lang="en-GB" altLang="nl-BE" sz="1800">
              <a:solidFill>
                <a:srgbClr val="5BBD5D"/>
              </a:solidFill>
              <a:latin typeface="Helvetica Condensed" pitchFamily="34" charset="0"/>
            </a:endParaRPr>
          </a:p>
        </p:txBody>
      </p:sp>
      <p:sp>
        <p:nvSpPr>
          <p:cNvPr id="25606" name="Rectangle 10"/>
          <p:cNvSpPr>
            <a:spLocks noChangeArrowheads="1"/>
          </p:cNvSpPr>
          <p:nvPr/>
        </p:nvSpPr>
        <p:spPr bwMode="auto">
          <a:xfrm>
            <a:off x="3240088" y="2767013"/>
            <a:ext cx="9286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268226"/>
                </a:solidFill>
                <a:latin typeface="Helvetica Condensed" pitchFamily="34" charset="0"/>
              </a:rPr>
              <a:t>Passion</a:t>
            </a:r>
          </a:p>
        </p:txBody>
      </p:sp>
      <p:sp>
        <p:nvSpPr>
          <p:cNvPr id="25607" name="Rectangle 11"/>
          <p:cNvSpPr>
            <a:spLocks noChangeArrowheads="1"/>
          </p:cNvSpPr>
          <p:nvPr/>
        </p:nvSpPr>
        <p:spPr bwMode="auto">
          <a:xfrm>
            <a:off x="1414463" y="2736850"/>
            <a:ext cx="1217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268226"/>
                </a:solidFill>
                <a:latin typeface="Helvetica Condensed" pitchFamily="34" charset="0"/>
              </a:rPr>
              <a:t>Our people</a:t>
            </a:r>
          </a:p>
        </p:txBody>
      </p:sp>
      <p:sp>
        <p:nvSpPr>
          <p:cNvPr id="25608" name="Rectangle 12"/>
          <p:cNvSpPr>
            <a:spLocks noChangeArrowheads="1"/>
          </p:cNvSpPr>
          <p:nvPr/>
        </p:nvSpPr>
        <p:spPr bwMode="auto">
          <a:xfrm>
            <a:off x="4846638" y="3367088"/>
            <a:ext cx="1004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404040"/>
                </a:solidFill>
                <a:latin typeface="Helvetica Condensed" pitchFamily="34" charset="0"/>
              </a:rPr>
              <a:t>Dynamic</a:t>
            </a:r>
            <a:endParaRPr lang="en-GB" altLang="nl-BE" sz="1800">
              <a:solidFill>
                <a:srgbClr val="5BBD5D"/>
              </a:solidFill>
              <a:latin typeface="Helvetica Condensed" pitchFamily="34" charset="0"/>
            </a:endParaRPr>
          </a:p>
        </p:txBody>
      </p:sp>
      <p:sp>
        <p:nvSpPr>
          <p:cNvPr id="25609" name="Rectangle 13"/>
          <p:cNvSpPr>
            <a:spLocks noChangeArrowheads="1"/>
          </p:cNvSpPr>
          <p:nvPr/>
        </p:nvSpPr>
        <p:spPr bwMode="auto">
          <a:xfrm>
            <a:off x="2706688" y="3994150"/>
            <a:ext cx="15255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268226"/>
                </a:solidFill>
                <a:latin typeface="Helvetica Condensed" pitchFamily="34" charset="0"/>
              </a:rPr>
              <a:t>Client focused</a:t>
            </a:r>
          </a:p>
        </p:txBody>
      </p:sp>
      <p:sp>
        <p:nvSpPr>
          <p:cNvPr id="25610" name="Rectangle 14"/>
          <p:cNvSpPr>
            <a:spLocks noChangeArrowheads="1"/>
          </p:cNvSpPr>
          <p:nvPr/>
        </p:nvSpPr>
        <p:spPr bwMode="auto">
          <a:xfrm>
            <a:off x="161925" y="3362325"/>
            <a:ext cx="20970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404040"/>
                </a:solidFill>
                <a:latin typeface="Helvetica Condensed" pitchFamily="34" charset="0"/>
              </a:rPr>
              <a:t>Decentralisation</a:t>
            </a:r>
            <a:endParaRPr lang="en-GB" altLang="nl-BE" sz="1800">
              <a:solidFill>
                <a:srgbClr val="5BBD5D"/>
              </a:solidFill>
              <a:latin typeface="Helvetica Condensed" pitchFamily="34" charset="0"/>
            </a:endParaRPr>
          </a:p>
        </p:txBody>
      </p:sp>
      <p:sp>
        <p:nvSpPr>
          <p:cNvPr id="25611" name="Rectangle 15"/>
          <p:cNvSpPr>
            <a:spLocks noChangeArrowheads="1"/>
          </p:cNvSpPr>
          <p:nvPr/>
        </p:nvSpPr>
        <p:spPr bwMode="auto">
          <a:xfrm>
            <a:off x="960438" y="4610100"/>
            <a:ext cx="12112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404040"/>
                </a:solidFill>
                <a:latin typeface="Helvetica Condensed" pitchFamily="34" charset="0"/>
              </a:rPr>
              <a:t>Delegation</a:t>
            </a:r>
            <a:endParaRPr lang="en-GB" altLang="nl-BE" sz="1800">
              <a:solidFill>
                <a:srgbClr val="5BBD5D"/>
              </a:solidFill>
              <a:latin typeface="Helvetica Condensed" pitchFamily="34" charset="0"/>
            </a:endParaRPr>
          </a:p>
        </p:txBody>
      </p:sp>
      <p:sp>
        <p:nvSpPr>
          <p:cNvPr id="25612" name="Rectangle 16"/>
          <p:cNvSpPr>
            <a:spLocks noChangeArrowheads="1"/>
          </p:cNvSpPr>
          <p:nvPr/>
        </p:nvSpPr>
        <p:spPr bwMode="auto">
          <a:xfrm>
            <a:off x="1068388" y="3994150"/>
            <a:ext cx="8302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268226"/>
                </a:solidFill>
                <a:latin typeface="Helvetica Condensed" pitchFamily="34" charset="0"/>
              </a:rPr>
              <a:t>Trust</a:t>
            </a:r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713205">
            <a:off x="6059488" y="1525588"/>
            <a:ext cx="2625725" cy="368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4" name="Rectangle 18"/>
          <p:cNvSpPr>
            <a:spLocks noChangeArrowheads="1"/>
          </p:cNvSpPr>
          <p:nvPr/>
        </p:nvSpPr>
        <p:spPr bwMode="auto">
          <a:xfrm>
            <a:off x="3128963" y="2136775"/>
            <a:ext cx="22050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268226"/>
                </a:solidFill>
                <a:latin typeface="Helvetica Condensed" pitchFamily="34" charset="0"/>
              </a:rPr>
              <a:t>Fast-decision making</a:t>
            </a:r>
          </a:p>
        </p:txBody>
      </p:sp>
      <p:sp>
        <p:nvSpPr>
          <p:cNvPr id="25615" name="Rectangle 19"/>
          <p:cNvSpPr>
            <a:spLocks noChangeArrowheads="1"/>
          </p:cNvSpPr>
          <p:nvPr/>
        </p:nvSpPr>
        <p:spPr bwMode="auto">
          <a:xfrm>
            <a:off x="3943350" y="4610100"/>
            <a:ext cx="13890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404040"/>
                </a:solidFill>
                <a:latin typeface="Helvetica Condensed" pitchFamily="34" charset="0"/>
              </a:rPr>
              <a:t>Commitment</a:t>
            </a:r>
            <a:endParaRPr lang="en-GB" altLang="nl-BE" sz="1800">
              <a:solidFill>
                <a:srgbClr val="5BBD5D"/>
              </a:solidFill>
              <a:latin typeface="Helvetica Condensed" pitchFamily="34" charset="0"/>
            </a:endParaRPr>
          </a:p>
        </p:txBody>
      </p:sp>
      <p:sp>
        <p:nvSpPr>
          <p:cNvPr id="25616" name="Rectangle 20"/>
          <p:cNvSpPr>
            <a:spLocks noChangeArrowheads="1"/>
          </p:cNvSpPr>
          <p:nvPr/>
        </p:nvSpPr>
        <p:spPr bwMode="auto">
          <a:xfrm>
            <a:off x="4597400" y="5221288"/>
            <a:ext cx="1198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268226"/>
                </a:solidFill>
                <a:latin typeface="Helvetica Condensed" pitchFamily="34" charset="0"/>
              </a:rPr>
              <a:t>Dedication</a:t>
            </a:r>
          </a:p>
        </p:txBody>
      </p:sp>
      <p:sp>
        <p:nvSpPr>
          <p:cNvPr id="25617" name="Rectangle 21"/>
          <p:cNvSpPr>
            <a:spLocks noChangeArrowheads="1"/>
          </p:cNvSpPr>
          <p:nvPr/>
        </p:nvSpPr>
        <p:spPr bwMode="auto">
          <a:xfrm>
            <a:off x="928688" y="2144713"/>
            <a:ext cx="12366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404040"/>
                </a:solidFill>
                <a:latin typeface="Helvetica Condensed" pitchFamily="34" charset="0"/>
              </a:rPr>
              <a:t>Challenges</a:t>
            </a:r>
            <a:endParaRPr lang="en-GB" altLang="nl-BE" sz="1800">
              <a:solidFill>
                <a:srgbClr val="5BBD5D"/>
              </a:solidFill>
              <a:latin typeface="Helvetica Condensed" pitchFamily="34" charset="0"/>
            </a:endParaRPr>
          </a:p>
        </p:txBody>
      </p:sp>
      <p:sp>
        <p:nvSpPr>
          <p:cNvPr id="25618" name="Rectangle 22"/>
          <p:cNvSpPr>
            <a:spLocks noChangeArrowheads="1"/>
          </p:cNvSpPr>
          <p:nvPr/>
        </p:nvSpPr>
        <p:spPr bwMode="auto">
          <a:xfrm>
            <a:off x="1836738" y="5080000"/>
            <a:ext cx="1468437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268226"/>
                </a:solidFill>
                <a:latin typeface="Helvetica Condensed" pitchFamily="34" charset="0"/>
              </a:rPr>
              <a:t>Innovation</a:t>
            </a:r>
          </a:p>
        </p:txBody>
      </p:sp>
      <p:sp>
        <p:nvSpPr>
          <p:cNvPr id="25619" name="Rectangle 23"/>
          <p:cNvSpPr>
            <a:spLocks noChangeArrowheads="1"/>
          </p:cNvSpPr>
          <p:nvPr/>
        </p:nvSpPr>
        <p:spPr bwMode="auto">
          <a:xfrm>
            <a:off x="1630363" y="5600700"/>
            <a:ext cx="1082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404040"/>
                </a:solidFill>
                <a:latin typeface="Helvetica Condensed" pitchFamily="34" charset="0"/>
              </a:rPr>
              <a:t>Creativity</a:t>
            </a:r>
            <a:endParaRPr lang="en-GB" altLang="nl-BE" sz="1800">
              <a:solidFill>
                <a:srgbClr val="5BBD5D"/>
              </a:solidFill>
              <a:latin typeface="Helvetica Condensed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8688" y="188913"/>
            <a:ext cx="3721100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kern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/>
              </a:rPr>
              <a:t>Values &amp; Philosophy</a:t>
            </a:r>
            <a:endParaRPr lang="nl-BE" sz="2800" kern="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vantGarde Medium"/>
            </a:endParaRPr>
          </a:p>
        </p:txBody>
      </p:sp>
      <p:sp>
        <p:nvSpPr>
          <p:cNvPr id="25621" name="Rectangle 24"/>
          <p:cNvSpPr>
            <a:spLocks noChangeArrowheads="1"/>
          </p:cNvSpPr>
          <p:nvPr/>
        </p:nvSpPr>
        <p:spPr bwMode="auto">
          <a:xfrm>
            <a:off x="5708650" y="5708650"/>
            <a:ext cx="13350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404040"/>
                </a:solidFill>
                <a:latin typeface="Helvetica Condensed" pitchFamily="34" charset="0"/>
              </a:rPr>
              <a:t>Sustainable</a:t>
            </a:r>
            <a:endParaRPr lang="en-GB" altLang="nl-BE" sz="1800">
              <a:solidFill>
                <a:srgbClr val="5BBD5D"/>
              </a:solidFill>
              <a:latin typeface="Helvetica Condensed" pitchFamily="34" charset="0"/>
            </a:endParaRPr>
          </a:p>
        </p:txBody>
      </p:sp>
      <p:sp>
        <p:nvSpPr>
          <p:cNvPr id="25622" name="Rectangle 25"/>
          <p:cNvSpPr>
            <a:spLocks noChangeArrowheads="1"/>
          </p:cNvSpPr>
          <p:nvPr/>
        </p:nvSpPr>
        <p:spPr bwMode="auto">
          <a:xfrm>
            <a:off x="2582863" y="4610100"/>
            <a:ext cx="9413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800">
                <a:solidFill>
                  <a:srgbClr val="268226"/>
                </a:solidFill>
                <a:latin typeface="Helvetica Condensed" pitchFamily="34" charset="0"/>
              </a:rPr>
              <a:t>Respect</a:t>
            </a:r>
          </a:p>
        </p:txBody>
      </p:sp>
    </p:spTree>
    <p:extLst>
      <p:ext uri="{BB962C8B-B14F-4D97-AF65-F5344CB8AC3E}">
        <p14:creationId xmlns:p14="http://schemas.microsoft.com/office/powerpoint/2010/main" val="190980761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dirty="0" smtClean="0"/>
              <a:t>Key Data</a:t>
            </a:r>
          </a:p>
        </p:txBody>
      </p:sp>
      <p:grpSp>
        <p:nvGrpSpPr>
          <p:cNvPr id="26627" name="Group 20"/>
          <p:cNvGrpSpPr>
            <a:grpSpLocks/>
          </p:cNvGrpSpPr>
          <p:nvPr/>
        </p:nvGrpSpPr>
        <p:grpSpPr bwMode="auto">
          <a:xfrm>
            <a:off x="1908175" y="1760538"/>
            <a:ext cx="5329238" cy="3330575"/>
            <a:chOff x="657" y="1067"/>
            <a:chExt cx="3357" cy="2098"/>
          </a:xfrm>
        </p:grpSpPr>
        <p:sp>
          <p:nvSpPr>
            <p:cNvPr id="26628" name="AutoShape 4"/>
            <p:cNvSpPr>
              <a:spLocks noChangeArrowheads="1"/>
            </p:cNvSpPr>
            <p:nvPr/>
          </p:nvSpPr>
          <p:spPr bwMode="auto">
            <a:xfrm>
              <a:off x="658" y="2972"/>
              <a:ext cx="1491" cy="193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DA282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200" b="0">
                  <a:solidFill>
                    <a:srgbClr val="FFFFFF"/>
                  </a:solidFill>
                </a:rPr>
                <a:t>Covered warehouse capacity</a:t>
              </a:r>
            </a:p>
          </p:txBody>
        </p:sp>
        <p:sp>
          <p:nvSpPr>
            <p:cNvPr id="26629" name="AutoShape 5"/>
            <p:cNvSpPr>
              <a:spLocks noChangeArrowheads="1"/>
            </p:cNvSpPr>
            <p:nvPr/>
          </p:nvSpPr>
          <p:spPr bwMode="auto">
            <a:xfrm>
              <a:off x="2206" y="2972"/>
              <a:ext cx="1808" cy="193"/>
            </a:xfrm>
            <a:prstGeom prst="roundRect">
              <a:avLst>
                <a:gd name="adj" fmla="val 16667"/>
              </a:avLst>
            </a:prstGeom>
            <a:solidFill>
              <a:srgbClr val="333333">
                <a:alpha val="54901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DA282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200" b="0">
                  <a:solidFill>
                    <a:srgbClr val="000000"/>
                  </a:solidFill>
                </a:rPr>
                <a:t>4 500 000 m²</a:t>
              </a:r>
            </a:p>
          </p:txBody>
        </p:sp>
        <p:sp>
          <p:nvSpPr>
            <p:cNvPr id="26630" name="AutoShape 6"/>
            <p:cNvSpPr>
              <a:spLocks noChangeArrowheads="1"/>
            </p:cNvSpPr>
            <p:nvPr/>
          </p:nvSpPr>
          <p:spPr bwMode="auto">
            <a:xfrm>
              <a:off x="657" y="2658"/>
              <a:ext cx="1491" cy="193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DA282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200" b="0">
                  <a:solidFill>
                    <a:srgbClr val="FFFFFF"/>
                  </a:solidFill>
                </a:rPr>
                <a:t>Logistics platforms</a:t>
              </a:r>
            </a:p>
          </p:txBody>
        </p:sp>
        <p:sp>
          <p:nvSpPr>
            <p:cNvPr id="26631" name="AutoShape 7"/>
            <p:cNvSpPr>
              <a:spLocks noChangeArrowheads="1"/>
            </p:cNvSpPr>
            <p:nvPr/>
          </p:nvSpPr>
          <p:spPr bwMode="auto">
            <a:xfrm>
              <a:off x="2205" y="2658"/>
              <a:ext cx="1808" cy="193"/>
            </a:xfrm>
            <a:prstGeom prst="roundRect">
              <a:avLst>
                <a:gd name="adj" fmla="val 16667"/>
              </a:avLst>
            </a:prstGeom>
            <a:solidFill>
              <a:srgbClr val="333333">
                <a:alpha val="54901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DA282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200" b="0">
                  <a:solidFill>
                    <a:srgbClr val="000000"/>
                  </a:solidFill>
                </a:rPr>
                <a:t>154</a:t>
              </a:r>
            </a:p>
          </p:txBody>
        </p:sp>
        <p:sp>
          <p:nvSpPr>
            <p:cNvPr id="26632" name="AutoShape 8"/>
            <p:cNvSpPr>
              <a:spLocks noChangeArrowheads="1"/>
            </p:cNvSpPr>
            <p:nvPr/>
          </p:nvSpPr>
          <p:spPr bwMode="auto">
            <a:xfrm>
              <a:off x="658" y="2337"/>
              <a:ext cx="1491" cy="193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DA282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200" b="0">
                  <a:solidFill>
                    <a:srgbClr val="FFFFFF"/>
                  </a:solidFill>
                </a:rPr>
                <a:t>Countries</a:t>
              </a:r>
            </a:p>
          </p:txBody>
        </p:sp>
        <p:sp>
          <p:nvSpPr>
            <p:cNvPr id="26633" name="AutoShape 9"/>
            <p:cNvSpPr>
              <a:spLocks noChangeArrowheads="1"/>
            </p:cNvSpPr>
            <p:nvPr/>
          </p:nvSpPr>
          <p:spPr bwMode="auto">
            <a:xfrm>
              <a:off x="2206" y="2337"/>
              <a:ext cx="1808" cy="193"/>
            </a:xfrm>
            <a:prstGeom prst="roundRect">
              <a:avLst>
                <a:gd name="adj" fmla="val 16667"/>
              </a:avLst>
            </a:prstGeom>
            <a:solidFill>
              <a:srgbClr val="333333">
                <a:alpha val="54901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DA282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200" b="0" dirty="0" smtClean="0">
                  <a:solidFill>
                    <a:srgbClr val="000000"/>
                  </a:solidFill>
                </a:rPr>
                <a:t>32</a:t>
              </a:r>
              <a:endParaRPr lang="en-GB" altLang="nl-BE" sz="1200" b="0" dirty="0">
                <a:solidFill>
                  <a:srgbClr val="000000"/>
                </a:solidFill>
              </a:endParaRPr>
            </a:p>
          </p:txBody>
        </p:sp>
        <p:sp>
          <p:nvSpPr>
            <p:cNvPr id="26634" name="AutoShape 10"/>
            <p:cNvSpPr>
              <a:spLocks noChangeArrowheads="1"/>
            </p:cNvSpPr>
            <p:nvPr/>
          </p:nvSpPr>
          <p:spPr bwMode="auto">
            <a:xfrm>
              <a:off x="657" y="2023"/>
              <a:ext cx="1491" cy="193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DA282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200" b="0">
                  <a:solidFill>
                    <a:srgbClr val="FFFFFF"/>
                  </a:solidFill>
                </a:rPr>
                <a:t>Employees</a:t>
              </a:r>
            </a:p>
          </p:txBody>
        </p:sp>
        <p:sp>
          <p:nvSpPr>
            <p:cNvPr id="26635" name="AutoShape 11"/>
            <p:cNvSpPr>
              <a:spLocks noChangeArrowheads="1"/>
            </p:cNvSpPr>
            <p:nvPr/>
          </p:nvSpPr>
          <p:spPr bwMode="auto">
            <a:xfrm>
              <a:off x="2205" y="2023"/>
              <a:ext cx="1808" cy="193"/>
            </a:xfrm>
            <a:prstGeom prst="roundRect">
              <a:avLst>
                <a:gd name="adj" fmla="val 16667"/>
              </a:avLst>
            </a:prstGeom>
            <a:solidFill>
              <a:srgbClr val="333333">
                <a:alpha val="54901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DA282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200" b="0" dirty="0" smtClean="0">
                  <a:solidFill>
                    <a:srgbClr val="000000"/>
                  </a:solidFill>
                </a:rPr>
                <a:t>13,000</a:t>
              </a:r>
              <a:endParaRPr lang="en-GB" altLang="nl-BE" sz="1200" b="0" dirty="0">
                <a:solidFill>
                  <a:srgbClr val="000000"/>
                </a:solidFill>
              </a:endParaRPr>
            </a:p>
          </p:txBody>
        </p:sp>
        <p:sp>
          <p:nvSpPr>
            <p:cNvPr id="26636" name="AutoShape 12"/>
            <p:cNvSpPr>
              <a:spLocks noChangeArrowheads="1"/>
            </p:cNvSpPr>
            <p:nvPr/>
          </p:nvSpPr>
          <p:spPr bwMode="auto">
            <a:xfrm>
              <a:off x="658" y="1702"/>
              <a:ext cx="1491" cy="193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DA282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200" b="0">
                  <a:solidFill>
                    <a:srgbClr val="FFFFFF"/>
                  </a:solidFill>
                </a:rPr>
                <a:t>Turnover</a:t>
              </a:r>
            </a:p>
          </p:txBody>
        </p:sp>
        <p:sp>
          <p:nvSpPr>
            <p:cNvPr id="26637" name="AutoShape 13"/>
            <p:cNvSpPr>
              <a:spLocks noChangeArrowheads="1"/>
            </p:cNvSpPr>
            <p:nvPr/>
          </p:nvSpPr>
          <p:spPr bwMode="auto">
            <a:xfrm>
              <a:off x="2206" y="1702"/>
              <a:ext cx="1808" cy="193"/>
            </a:xfrm>
            <a:prstGeom prst="roundRect">
              <a:avLst>
                <a:gd name="adj" fmla="val 16667"/>
              </a:avLst>
            </a:prstGeom>
            <a:solidFill>
              <a:srgbClr val="333333">
                <a:alpha val="54901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DA282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200" b="0" dirty="0">
                  <a:solidFill>
                    <a:srgbClr val="000000"/>
                  </a:solidFill>
                </a:rPr>
                <a:t>€ 1,1 Billion</a:t>
              </a:r>
            </a:p>
          </p:txBody>
        </p:sp>
        <p:sp>
          <p:nvSpPr>
            <p:cNvPr id="26638" name="AutoShape 14"/>
            <p:cNvSpPr>
              <a:spLocks noChangeArrowheads="1"/>
            </p:cNvSpPr>
            <p:nvPr/>
          </p:nvSpPr>
          <p:spPr bwMode="auto">
            <a:xfrm>
              <a:off x="657" y="1388"/>
              <a:ext cx="1491" cy="193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DA282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200" b="0">
                  <a:solidFill>
                    <a:srgbClr val="FFFFFF"/>
                  </a:solidFill>
                </a:rPr>
                <a:t>Headquarters</a:t>
              </a:r>
            </a:p>
          </p:txBody>
        </p:sp>
        <p:sp>
          <p:nvSpPr>
            <p:cNvPr id="26639" name="AutoShape 15"/>
            <p:cNvSpPr>
              <a:spLocks noChangeArrowheads="1"/>
            </p:cNvSpPr>
            <p:nvPr/>
          </p:nvSpPr>
          <p:spPr bwMode="auto">
            <a:xfrm>
              <a:off x="2205" y="1388"/>
              <a:ext cx="1808" cy="193"/>
            </a:xfrm>
            <a:prstGeom prst="roundRect">
              <a:avLst>
                <a:gd name="adj" fmla="val 16667"/>
              </a:avLst>
            </a:prstGeom>
            <a:solidFill>
              <a:srgbClr val="333333">
                <a:alpha val="54901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DA282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200" b="0">
                  <a:solidFill>
                    <a:srgbClr val="000000"/>
                  </a:solidFill>
                </a:rPr>
                <a:t>Antwerp, Belgium</a:t>
              </a:r>
            </a:p>
          </p:txBody>
        </p:sp>
        <p:sp>
          <p:nvSpPr>
            <p:cNvPr id="26640" name="AutoShape 16"/>
            <p:cNvSpPr>
              <a:spLocks noChangeArrowheads="1"/>
            </p:cNvSpPr>
            <p:nvPr/>
          </p:nvSpPr>
          <p:spPr bwMode="auto">
            <a:xfrm>
              <a:off x="658" y="1067"/>
              <a:ext cx="1491" cy="193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DA282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200" b="0">
                  <a:solidFill>
                    <a:srgbClr val="FFFFFF"/>
                  </a:solidFill>
                </a:rPr>
                <a:t>Structure</a:t>
              </a:r>
            </a:p>
          </p:txBody>
        </p:sp>
        <p:sp>
          <p:nvSpPr>
            <p:cNvPr id="26641" name="AutoShape 17"/>
            <p:cNvSpPr>
              <a:spLocks noChangeArrowheads="1"/>
            </p:cNvSpPr>
            <p:nvPr/>
          </p:nvSpPr>
          <p:spPr bwMode="auto">
            <a:xfrm>
              <a:off x="2206" y="1067"/>
              <a:ext cx="1808" cy="193"/>
            </a:xfrm>
            <a:prstGeom prst="roundRect">
              <a:avLst>
                <a:gd name="adj" fmla="val 16667"/>
              </a:avLst>
            </a:prstGeom>
            <a:solidFill>
              <a:srgbClr val="333333">
                <a:alpha val="54901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DA282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rgbClr val="DA2826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nl-BE" sz="1200" b="0">
                  <a:solidFill>
                    <a:srgbClr val="000000"/>
                  </a:solidFill>
                </a:rPr>
                <a:t>Privately owned company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180228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dirty="0" smtClean="0"/>
              <a:t>Global coverage</a:t>
            </a:r>
          </a:p>
        </p:txBody>
      </p:sp>
      <p:pic>
        <p:nvPicPr>
          <p:cNvPr id="27651" name="Picture 5" descr="World%20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93"/>
          <a:stretch>
            <a:fillRect/>
          </a:stretch>
        </p:blipFill>
        <p:spPr bwMode="auto">
          <a:xfrm>
            <a:off x="-36513" y="1268413"/>
            <a:ext cx="9144001" cy="484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6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400" y="1989138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7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716338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8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500438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9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789363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10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2060575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Picture 11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038" y="2133600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12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860800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9" name="Picture 13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3860800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0" name="Picture 14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565400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1" name="Picture 15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708275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2" name="Picture 16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3500438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3" name="Picture 17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133600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4" name="Picture 18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708275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5" name="Picture 19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205038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6" name="Picture 20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205038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7" name="Picture 21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276475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8" name="Picture 22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349500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9" name="Picture 23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2492375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0" name="Picture 24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420938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1" name="Picture 25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75" y="2420938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2" name="Picture 26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565400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3" name="Picture 27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5157788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4" name="Picture 28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013325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5" name="Picture 29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713" y="4868863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6" name="Picture 30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5024438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7" name="Picture 31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4797425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8" name="Picture 32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613" y="4724400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9" name="Picture 33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448175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80" name="Picture 34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420938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81" name="Picture 35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276475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82" name="Picture 36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492375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83" name="Picture 37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852738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84" name="Picture 38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708275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85" name="Picture 39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781300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86" name="Picture 40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924175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87" name="Picture 41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141663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88" name="Picture 42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357563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89" name="Picture 43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565400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90" name="Picture 44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3511550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939" name="Text Box 115"/>
          <p:cNvSpPr txBox="1">
            <a:spLocks noChangeArrowheads="1"/>
          </p:cNvSpPr>
          <p:nvPr/>
        </p:nvSpPr>
        <p:spPr bwMode="auto">
          <a:xfrm>
            <a:off x="7632700" y="1052513"/>
            <a:ext cx="1476375" cy="569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DA282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Belgium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Brazil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Cameroon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Canada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Ivory Coast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Estonia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France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Germany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Ghana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India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Italy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Luxembourg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Mali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Mexico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Moldavia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Netherlands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North-America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Poland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Saudi-Arabia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Singapore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South-Africa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Spain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Sweden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Thailand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Turkey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United Kingdom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Uruguay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l-BE" sz="1300">
                <a:solidFill>
                  <a:srgbClr val="333333"/>
                </a:solidFill>
              </a:rPr>
              <a:t>Vietnam</a:t>
            </a:r>
          </a:p>
        </p:txBody>
      </p:sp>
      <p:pic>
        <p:nvPicPr>
          <p:cNvPr id="27692" name="Picture 16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3557588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93" name="Picture 18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008313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94" name="Picture 25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300" y="2060575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95" name="Picture 25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738" y="1989138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96" name="Picture 26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2575" y="2492375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97" name="Picture 25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133600"/>
            <a:ext cx="119062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98" name="Picture 18" descr="ktnlogor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525" y="3367088"/>
            <a:ext cx="1190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094354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79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7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9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Straight Connector 18"/>
          <p:cNvCxnSpPr>
            <a:stCxn id="3" idx="0"/>
          </p:cNvCxnSpPr>
          <p:nvPr/>
        </p:nvCxnSpPr>
        <p:spPr bwMode="auto">
          <a:xfrm flipV="1">
            <a:off x="1281824" y="3710683"/>
            <a:ext cx="0" cy="612112"/>
          </a:xfrm>
          <a:prstGeom prst="line">
            <a:avLst/>
          </a:prstGeom>
          <a:ln/>
          <a:ex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4" idx="0"/>
          </p:cNvCxnSpPr>
          <p:nvPr/>
        </p:nvCxnSpPr>
        <p:spPr bwMode="auto">
          <a:xfrm flipV="1">
            <a:off x="2097594" y="3717035"/>
            <a:ext cx="0" cy="605760"/>
          </a:xfrm>
          <a:prstGeom prst="line">
            <a:avLst/>
          </a:prstGeom>
          <a:ln/>
          <a:ex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5" idx="0"/>
          </p:cNvCxnSpPr>
          <p:nvPr/>
        </p:nvCxnSpPr>
        <p:spPr bwMode="auto">
          <a:xfrm flipV="1">
            <a:off x="2913364" y="3729737"/>
            <a:ext cx="0" cy="593058"/>
          </a:xfrm>
          <a:prstGeom prst="line">
            <a:avLst/>
          </a:prstGeom>
          <a:ln/>
          <a:ex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6" idx="0"/>
          </p:cNvCxnSpPr>
          <p:nvPr/>
        </p:nvCxnSpPr>
        <p:spPr bwMode="auto">
          <a:xfrm flipV="1">
            <a:off x="3729134" y="3680882"/>
            <a:ext cx="0" cy="641913"/>
          </a:xfrm>
          <a:prstGeom prst="line">
            <a:avLst/>
          </a:prstGeom>
          <a:ln/>
          <a:ex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8" idx="0"/>
          </p:cNvCxnSpPr>
          <p:nvPr/>
        </p:nvCxnSpPr>
        <p:spPr bwMode="auto">
          <a:xfrm flipV="1">
            <a:off x="5360674" y="3717035"/>
            <a:ext cx="0" cy="605760"/>
          </a:xfrm>
          <a:prstGeom prst="line">
            <a:avLst/>
          </a:prstGeom>
          <a:ln/>
          <a:ex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9" idx="0"/>
          </p:cNvCxnSpPr>
          <p:nvPr/>
        </p:nvCxnSpPr>
        <p:spPr bwMode="auto">
          <a:xfrm flipH="1" flipV="1">
            <a:off x="6176443" y="3710683"/>
            <a:ext cx="1" cy="612112"/>
          </a:xfrm>
          <a:prstGeom prst="line">
            <a:avLst/>
          </a:prstGeom>
          <a:ln/>
          <a:ex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10" idx="0"/>
          </p:cNvCxnSpPr>
          <p:nvPr/>
        </p:nvCxnSpPr>
        <p:spPr bwMode="auto">
          <a:xfrm flipH="1" flipV="1">
            <a:off x="6992213" y="3680882"/>
            <a:ext cx="1" cy="641913"/>
          </a:xfrm>
          <a:prstGeom prst="line">
            <a:avLst/>
          </a:prstGeom>
          <a:ln/>
          <a:ex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57" name="Picture 4" descr="\\S-be-ki-data\data\KVan Den Bossche\Werkfiles\20. Marketing\KTN Logo\KTN HQ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1" t="83274" r="33786"/>
          <a:stretch/>
        </p:blipFill>
        <p:spPr bwMode="auto">
          <a:xfrm>
            <a:off x="3676650" y="1425395"/>
            <a:ext cx="1790700" cy="27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8" name="TextBox 2057"/>
          <p:cNvSpPr txBox="1"/>
          <p:nvPr/>
        </p:nvSpPr>
        <p:spPr>
          <a:xfrm>
            <a:off x="57686" y="7029400"/>
            <a:ext cx="95250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supply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chain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engineering</a:t>
            </a:r>
            <a:endParaRPr lang="en-GB" sz="1000" b="1" dirty="0">
              <a:solidFill>
                <a:srgbClr val="FFFFFF">
                  <a:lumMod val="95000"/>
                </a:srgbClr>
              </a:solidFill>
              <a:latin typeface="AvantGarde Medium" panose="020B0500000000000000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55199" y="7106344"/>
            <a:ext cx="9525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process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engineering</a:t>
            </a:r>
            <a:endParaRPr lang="en-GB" sz="1000" b="1" dirty="0">
              <a:solidFill>
                <a:srgbClr val="FFFFFF">
                  <a:lumMod val="95000"/>
                </a:srgbClr>
              </a:solidFill>
              <a:latin typeface="AvantGarde Medium" panose="020B0500000000000000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907704" y="7106691"/>
            <a:ext cx="8354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petro-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chemicals</a:t>
            </a:r>
            <a:endParaRPr lang="en-GB" sz="1000" b="1" dirty="0">
              <a:solidFill>
                <a:srgbClr val="FFFFFF">
                  <a:lumMod val="95000"/>
                </a:srgbClr>
              </a:solidFill>
              <a:latin typeface="AvantGarde Medium" panose="020B0500000000000000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799546" y="7106691"/>
            <a:ext cx="8354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specialty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chemicals</a:t>
            </a:r>
            <a:endParaRPr lang="en-GB" sz="1000" b="1" dirty="0">
              <a:solidFill>
                <a:srgbClr val="FFFFFF">
                  <a:lumMod val="95000"/>
                </a:srgbClr>
              </a:solidFill>
              <a:latin typeface="AvantGarde Medium" panose="020B0500000000000000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716002" y="7029747"/>
            <a:ext cx="81464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consumer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goods &amp;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industry</a:t>
            </a:r>
            <a:endParaRPr lang="en-GB" sz="1000" b="1" dirty="0">
              <a:solidFill>
                <a:srgbClr val="FFFFFF">
                  <a:lumMod val="95000"/>
                </a:srgbClr>
              </a:solidFill>
              <a:latin typeface="AvantGarde Medium" panose="020B0500000000000000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589180" y="7106691"/>
            <a:ext cx="8579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port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operations</a:t>
            </a:r>
            <a:endParaRPr lang="en-GB" sz="1000" b="1" dirty="0">
              <a:solidFill>
                <a:srgbClr val="FFFFFF">
                  <a:lumMod val="95000"/>
                </a:srgbClr>
              </a:solidFill>
              <a:latin typeface="AvantGarde Medium" panose="020B0500000000000000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484248" y="7029747"/>
            <a:ext cx="86754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general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cargo &amp;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spc="-100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commodities</a:t>
            </a:r>
            <a:endParaRPr lang="en-GB" sz="1000" b="1" spc="-100" dirty="0">
              <a:solidFill>
                <a:srgbClr val="FFFFFF">
                  <a:lumMod val="95000"/>
                </a:srgbClr>
              </a:solidFill>
              <a:latin typeface="AvantGarde Medium" panose="020B0500000000000000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513041" y="7106344"/>
            <a:ext cx="6046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food &amp;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feed</a:t>
            </a:r>
            <a:endParaRPr lang="en-GB" sz="1000" b="1" dirty="0">
              <a:solidFill>
                <a:srgbClr val="FFFFFF">
                  <a:lumMod val="95000"/>
                </a:srgbClr>
              </a:solidFill>
              <a:latin typeface="AvantGarde Medium" panose="020B0500000000000000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537827" y="7183288"/>
            <a:ext cx="34977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art</a:t>
            </a:r>
            <a:endParaRPr lang="en-GB" sz="1000" b="1" dirty="0">
              <a:solidFill>
                <a:srgbClr val="FFFFFF">
                  <a:lumMod val="95000"/>
                </a:srgbClr>
              </a:solidFill>
              <a:latin typeface="AvantGarde Medium" panose="020B0500000000000000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8144228" y="7106343"/>
            <a:ext cx="9316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waste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spc="-100" dirty="0">
                <a:solidFill>
                  <a:srgbClr val="FFFFFF">
                    <a:lumMod val="95000"/>
                  </a:srgbClr>
                </a:solidFill>
                <a:latin typeface="AvantGarde Medium" panose="020B0500000000000000" pitchFamily="34" charset="0"/>
              </a:rPr>
              <a:t>management</a:t>
            </a:r>
            <a:endParaRPr lang="en-GB" sz="1000" b="1" spc="-100" dirty="0">
              <a:solidFill>
                <a:srgbClr val="FFFFFF">
                  <a:lumMod val="95000"/>
                </a:srgbClr>
              </a:solidFill>
              <a:latin typeface="AvantGarde Medium" panose="020B0500000000000000" pitchFamily="34" charset="0"/>
            </a:endParaRPr>
          </a:p>
        </p:txBody>
      </p:sp>
      <p:pic>
        <p:nvPicPr>
          <p:cNvPr id="2060" name="Picture 6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519632"/>
            <a:ext cx="204169" cy="28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6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218232"/>
            <a:ext cx="204169" cy="28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6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122431"/>
            <a:ext cx="204169" cy="28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6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821032"/>
            <a:ext cx="204169" cy="28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6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916832"/>
            <a:ext cx="204169" cy="28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TextBox 61"/>
          <p:cNvSpPr txBox="1"/>
          <p:nvPr/>
        </p:nvSpPr>
        <p:spPr>
          <a:xfrm>
            <a:off x="9396536" y="2006441"/>
            <a:ext cx="16852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AvantGarde Medium" panose="020B0500000000000000" pitchFamily="34" charset="0"/>
              </a:rPr>
              <a:t>Finance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9396536" y="2307841"/>
            <a:ext cx="16852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AvantGarde Medium" panose="020B0500000000000000" pitchFamily="34" charset="0"/>
              </a:rPr>
              <a:t>IT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9396536" y="2609241"/>
            <a:ext cx="16852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AvantGarde Medium" panose="020B0500000000000000" pitchFamily="34" charset="0"/>
              </a:rPr>
              <a:t>Risk management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9396536" y="2910641"/>
            <a:ext cx="16852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AvantGarde Medium" panose="020B0500000000000000" pitchFamily="34" charset="0"/>
              </a:rPr>
              <a:t>Supply chain services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9396536" y="3212040"/>
            <a:ext cx="16852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AvantGarde Medium" panose="020B0500000000000000" pitchFamily="34" charset="0"/>
              </a:rPr>
              <a:t>Safety and quality</a:t>
            </a:r>
          </a:p>
        </p:txBody>
      </p:sp>
      <p:cxnSp>
        <p:nvCxnSpPr>
          <p:cNvPr id="69" name="Straight Connector 68"/>
          <p:cNvCxnSpPr/>
          <p:nvPr/>
        </p:nvCxnSpPr>
        <p:spPr bwMode="auto">
          <a:xfrm flipH="1">
            <a:off x="4572000" y="2660344"/>
            <a:ext cx="1533317" cy="0"/>
          </a:xfrm>
          <a:prstGeom prst="line">
            <a:avLst/>
          </a:prstGeom>
          <a:ln/>
          <a:ex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6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353" y="1934433"/>
            <a:ext cx="1689100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2"/>
          <p:cNvPicPr>
            <a:picLocks noChangeAspect="1" noChangeArrowheads="1"/>
          </p:cNvPicPr>
          <p:nvPr/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3051"/>
          <a:stretch/>
        </p:blipFill>
        <p:spPr bwMode="auto">
          <a:xfrm>
            <a:off x="-540568" y="-171400"/>
            <a:ext cx="4621213" cy="1734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9322863" y="4121241"/>
            <a:ext cx="8723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/>
                </a:solidFill>
                <a:latin typeface="AvantGarde Medium" panose="020B0500000000000000" pitchFamily="34" charset="0"/>
              </a:rPr>
              <a:t>waste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FFFFFF"/>
                </a:solidFill>
                <a:latin typeface="AvantGarde Medium" panose="020B0500000000000000" pitchFamily="34" charset="0"/>
              </a:rPr>
              <a:t>processing</a:t>
            </a:r>
            <a:endParaRPr lang="en-GB" sz="1000" b="1" dirty="0">
              <a:solidFill>
                <a:srgbClr val="FFFFFF"/>
              </a:solidFill>
              <a:latin typeface="AvantGarde Medium" panose="020B0500000000000000" pitchFamily="34" charset="0"/>
            </a:endParaRPr>
          </a:p>
        </p:txBody>
      </p:sp>
      <p:pic>
        <p:nvPicPr>
          <p:cNvPr id="2050" name="Picture 2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86" y="4322795"/>
            <a:ext cx="775335" cy="106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156" y="4322795"/>
            <a:ext cx="775335" cy="106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926" y="4322795"/>
            <a:ext cx="775335" cy="106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696" y="4322795"/>
            <a:ext cx="775335" cy="106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466" y="4322795"/>
            <a:ext cx="775335" cy="106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236" y="4322795"/>
            <a:ext cx="775335" cy="106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006" y="4322795"/>
            <a:ext cx="775335" cy="106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776" y="4322795"/>
            <a:ext cx="775335" cy="106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546" y="4322795"/>
            <a:ext cx="775335" cy="106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602892"/>
            <a:ext cx="8203045" cy="526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316" y="4322795"/>
            <a:ext cx="775335" cy="106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1033" y="4675976"/>
            <a:ext cx="575830" cy="388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TextBox 55"/>
          <p:cNvSpPr txBox="1"/>
          <p:nvPr/>
        </p:nvSpPr>
        <p:spPr>
          <a:xfrm>
            <a:off x="-1908720" y="1988840"/>
            <a:ext cx="16852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AvantGarde Medium" panose="020B0500000000000000" pitchFamily="34" charset="0"/>
              </a:rPr>
              <a:t>Philosophy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-1908720" y="2290240"/>
            <a:ext cx="16852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AvantGarde Medium" panose="020B0500000000000000" pitchFamily="34" charset="0"/>
              </a:rPr>
              <a:t>Culture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-1908720" y="2591640"/>
            <a:ext cx="16852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GB" sz="1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AvantGarde Medium" panose="020B0500000000000000" pitchFamily="34" charset="0"/>
              </a:rPr>
              <a:t>Values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042" y="2204864"/>
            <a:ext cx="1682750" cy="87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7" name="Straight Connector 76"/>
          <p:cNvCxnSpPr/>
          <p:nvPr/>
        </p:nvCxnSpPr>
        <p:spPr bwMode="auto">
          <a:xfrm flipH="1">
            <a:off x="3038683" y="2660344"/>
            <a:ext cx="1533317" cy="0"/>
          </a:xfrm>
          <a:prstGeom prst="line">
            <a:avLst/>
          </a:prstGeom>
          <a:ln/>
          <a:ex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8" name="Picture 6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807664"/>
            <a:ext cx="204169" cy="28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6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506264"/>
            <a:ext cx="204169" cy="28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6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04864"/>
            <a:ext cx="204169" cy="28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80" descr="\\S-be-ki-data\data\KVan Den Bossche\Werkfiles\20. Marketing\KTN Logo\Bol Roo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161" y="4335730"/>
            <a:ext cx="775335" cy="106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4696969"/>
            <a:ext cx="792306" cy="388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5" name="Straight Connector 84"/>
          <p:cNvCxnSpPr>
            <a:stCxn id="11" idx="0"/>
          </p:cNvCxnSpPr>
          <p:nvPr/>
        </p:nvCxnSpPr>
        <p:spPr bwMode="auto">
          <a:xfrm flipV="1">
            <a:off x="7807984" y="3710683"/>
            <a:ext cx="0" cy="612112"/>
          </a:xfrm>
          <a:prstGeom prst="line">
            <a:avLst/>
          </a:prstGeom>
          <a:ln/>
          <a:ex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2050" idx="0"/>
            <a:endCxn id="81" idx="0"/>
          </p:cNvCxnSpPr>
          <p:nvPr/>
        </p:nvCxnSpPr>
        <p:spPr bwMode="auto">
          <a:xfrm rot="16200000" flipH="1">
            <a:off x="4550973" y="237875"/>
            <a:ext cx="12935" cy="8182775"/>
          </a:xfrm>
          <a:prstGeom prst="bentConnector3">
            <a:avLst>
              <a:gd name="adj1" fmla="val -4860070"/>
            </a:avLst>
          </a:prstGeom>
          <a:ln/>
          <a:ex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7" idx="0"/>
          </p:cNvCxnSpPr>
          <p:nvPr/>
        </p:nvCxnSpPr>
        <p:spPr bwMode="auto">
          <a:xfrm flipV="1">
            <a:off x="4544904" y="1772816"/>
            <a:ext cx="27096" cy="2549979"/>
          </a:xfrm>
          <a:prstGeom prst="line">
            <a:avLst/>
          </a:prstGeom>
          <a:ln/>
          <a:ex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880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\\S-BE-KI-DSHARES\Datashares\Share CGI Informations\4. Pictures\2. Pictures from operations\9. Professional pictures\KTN Gent_cor001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21" b="15669"/>
          <a:stretch/>
        </p:blipFill>
        <p:spPr bwMode="auto">
          <a:xfrm>
            <a:off x="611561" y="2348880"/>
            <a:ext cx="7952702" cy="20230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-3924944" y="229841"/>
            <a:ext cx="3456384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60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Business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-2013917" y="748036"/>
            <a:ext cx="154535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36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lines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3822700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175998" y="908720"/>
            <a:ext cx="439248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algn="r" eaLnBrk="1" hangingPunct="1">
              <a:defRPr/>
            </a:pPr>
            <a:r>
              <a:rPr lang="en-GB" sz="2500" b="1" i="1" kern="0" dirty="0" smtClean="0">
                <a:solidFill>
                  <a:srgbClr val="000000">
                    <a:lumMod val="75000"/>
                    <a:lumOff val="25000"/>
                  </a:srgbClr>
                </a:solidFill>
                <a:effectLst/>
                <a:latin typeface="Helvetica Condensed" pitchFamily="34" charset="0"/>
              </a:rPr>
              <a:t>Aftermarket logistics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055688"/>
            <a:ext cx="4486275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227" y="1188553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2" name="Straight Arrow Connector 51"/>
          <p:cNvCxnSpPr/>
          <p:nvPr/>
        </p:nvCxnSpPr>
        <p:spPr bwMode="auto">
          <a:xfrm>
            <a:off x="417637" y="5410854"/>
            <a:ext cx="8330827" cy="0"/>
          </a:xfrm>
          <a:prstGeom prst="straightConnector1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3" name="Rounded Rectangle 72"/>
          <p:cNvSpPr/>
          <p:nvPr/>
        </p:nvSpPr>
        <p:spPr bwMode="auto">
          <a:xfrm>
            <a:off x="406800" y="2208897"/>
            <a:ext cx="8330400" cy="2300223"/>
          </a:xfrm>
          <a:prstGeom prst="round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74" name="Elbow Connector 73"/>
          <p:cNvCxnSpPr>
            <a:stCxn id="73" idx="2"/>
            <a:endCxn id="95" idx="0"/>
          </p:cNvCxnSpPr>
          <p:nvPr/>
        </p:nvCxnSpPr>
        <p:spPr bwMode="auto">
          <a:xfrm rot="5400000">
            <a:off x="2541287" y="3159787"/>
            <a:ext cx="681381" cy="3380047"/>
          </a:xfrm>
          <a:prstGeom prst="bentConnector3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95" name="Picture 2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6" name="Picture 30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197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7" name="Picture 31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3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8" name="Picture 32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22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9" name="Picture 33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824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0" name="Picture 34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25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1" name="Picture 35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854" y="5182467"/>
            <a:ext cx="440705" cy="45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" name="Picture 36"/>
          <p:cNvPicPr>
            <a:picLocks noChangeAspect="1" noChangeArrowheads="1"/>
          </p:cNvPicPr>
          <p:nvPr/>
        </p:nvPicPr>
        <p:blipFill>
          <a:blip r:embed="rId1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451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" name="Picture 37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044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643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\\S-BE-KI-DSHARES\Datashares\Share CGI Informations\4. Pictures\2. Pictures from operations\9. Professional pictures\KTN congoods_cor020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9" b="24060"/>
          <a:stretch/>
        </p:blipFill>
        <p:spPr bwMode="auto">
          <a:xfrm>
            <a:off x="683568" y="2357912"/>
            <a:ext cx="7880694" cy="20140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-3924944" y="229841"/>
            <a:ext cx="3456384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60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Business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-2013917" y="748036"/>
            <a:ext cx="154535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36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lines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3822700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166473" y="908720"/>
            <a:ext cx="439248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algn="r" eaLnBrk="1" hangingPunct="1">
              <a:defRPr/>
            </a:pPr>
            <a:r>
              <a:rPr lang="en-GB" sz="2500" b="1" i="1" kern="0" dirty="0" smtClean="0">
                <a:solidFill>
                  <a:srgbClr val="000000">
                    <a:lumMod val="75000"/>
                    <a:lumOff val="25000"/>
                  </a:srgbClr>
                </a:solidFill>
                <a:effectLst/>
                <a:latin typeface="Helvetica Condensed" pitchFamily="34" charset="0"/>
              </a:rPr>
              <a:t>Automotive &amp; Industry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055688"/>
            <a:ext cx="4486275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4391" y="1188552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8" name="Straight Arrow Connector 17"/>
          <p:cNvCxnSpPr/>
          <p:nvPr/>
        </p:nvCxnSpPr>
        <p:spPr bwMode="auto">
          <a:xfrm>
            <a:off x="417637" y="5410854"/>
            <a:ext cx="8330827" cy="0"/>
          </a:xfrm>
          <a:prstGeom prst="straightConnector1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Rounded Rectangle 18"/>
          <p:cNvSpPr/>
          <p:nvPr/>
        </p:nvSpPr>
        <p:spPr bwMode="auto">
          <a:xfrm>
            <a:off x="406800" y="2208897"/>
            <a:ext cx="8330400" cy="2300223"/>
          </a:xfrm>
          <a:prstGeom prst="round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0" name="Elbow Connector 19"/>
          <p:cNvCxnSpPr>
            <a:stCxn id="19" idx="2"/>
            <a:endCxn id="22" idx="0"/>
          </p:cNvCxnSpPr>
          <p:nvPr/>
        </p:nvCxnSpPr>
        <p:spPr bwMode="auto">
          <a:xfrm rot="5400000">
            <a:off x="2963544" y="3582044"/>
            <a:ext cx="681381" cy="2535532"/>
          </a:xfrm>
          <a:prstGeom prst="bentConnector3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1" name="Picture 29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197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1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3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32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22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33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824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4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25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35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854" y="5182467"/>
            <a:ext cx="440705" cy="45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36"/>
          <p:cNvPicPr>
            <a:picLocks noChangeAspect="1" noChangeArrowheads="1"/>
          </p:cNvPicPr>
          <p:nvPr/>
        </p:nvPicPr>
        <p:blipFill>
          <a:blip r:embed="rId1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451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37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044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994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\\S-BE-KI-DSHARES\Datashares\Share CGI Informations\4. Pictures\2. Pictures from operations\9. Professional pictures\KTN 04 13_cor012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68" b="19193"/>
          <a:stretch/>
        </p:blipFill>
        <p:spPr bwMode="auto">
          <a:xfrm>
            <a:off x="683568" y="2357912"/>
            <a:ext cx="7880694" cy="20140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-3924944" y="229841"/>
            <a:ext cx="3456384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60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Business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-2013917" y="748036"/>
            <a:ext cx="154535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36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lines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3822700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252520" y="908720"/>
            <a:ext cx="439248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algn="r" eaLnBrk="1" hangingPunct="1">
              <a:defRPr/>
            </a:pPr>
            <a:r>
              <a:rPr lang="en-GB" sz="2500" b="1" i="1" kern="0" dirty="0" smtClean="0">
                <a:solidFill>
                  <a:srgbClr val="000000">
                    <a:lumMod val="75000"/>
                    <a:lumOff val="25000"/>
                  </a:srgbClr>
                </a:solidFill>
                <a:effectLst/>
                <a:latin typeface="Helvetica Condensed" pitchFamily="34" charset="0"/>
              </a:rPr>
              <a:t>Consumer electronics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055688"/>
            <a:ext cx="4486275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227" y="118855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8" name="Straight Arrow Connector 17"/>
          <p:cNvCxnSpPr/>
          <p:nvPr/>
        </p:nvCxnSpPr>
        <p:spPr bwMode="auto">
          <a:xfrm>
            <a:off x="417637" y="5410854"/>
            <a:ext cx="8330827" cy="0"/>
          </a:xfrm>
          <a:prstGeom prst="straightConnector1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Rounded Rectangle 18"/>
          <p:cNvSpPr/>
          <p:nvPr/>
        </p:nvSpPr>
        <p:spPr bwMode="auto">
          <a:xfrm>
            <a:off x="406800" y="2208897"/>
            <a:ext cx="8330400" cy="2300223"/>
          </a:xfrm>
          <a:prstGeom prst="round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0" name="Elbow Connector 19"/>
          <p:cNvCxnSpPr>
            <a:stCxn id="19" idx="2"/>
            <a:endCxn id="23" idx="0"/>
          </p:cNvCxnSpPr>
          <p:nvPr/>
        </p:nvCxnSpPr>
        <p:spPr bwMode="auto">
          <a:xfrm rot="5400000">
            <a:off x="3385802" y="4004302"/>
            <a:ext cx="681381" cy="1691017"/>
          </a:xfrm>
          <a:prstGeom prst="bentConnector3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1" name="Picture 29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0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197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3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32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22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33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824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4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25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35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854" y="5182467"/>
            <a:ext cx="440705" cy="45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36"/>
          <p:cNvPicPr>
            <a:picLocks noChangeAspect="1" noChangeArrowheads="1"/>
          </p:cNvPicPr>
          <p:nvPr/>
        </p:nvPicPr>
        <p:blipFill>
          <a:blip r:embed="rId1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451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37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044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447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721" y="1055688"/>
            <a:ext cx="4492625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-3924944" y="229841"/>
            <a:ext cx="3456384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60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Business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-2013917" y="748036"/>
            <a:ext cx="154535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36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lines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3822700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114209" y="908720"/>
            <a:ext cx="439248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algn="r" eaLnBrk="1" hangingPunct="1">
              <a:defRPr/>
            </a:pPr>
            <a:r>
              <a:rPr lang="en-GB" sz="2500" b="1" i="1" kern="0" dirty="0" smtClean="0">
                <a:solidFill>
                  <a:srgbClr val="000000">
                    <a:lumMod val="75000"/>
                    <a:lumOff val="25000"/>
                  </a:srgbClr>
                </a:solidFill>
                <a:effectLst/>
                <a:latin typeface="Helvetica Condensed" pitchFamily="34" charset="0"/>
              </a:rPr>
              <a:t>Do-It-Yourself</a:t>
            </a:r>
          </a:p>
        </p:txBody>
      </p:sp>
      <p:pic>
        <p:nvPicPr>
          <p:cNvPr id="7" name="Picture 3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226" y="1188550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8" name="Straight Arrow Connector 17"/>
          <p:cNvCxnSpPr/>
          <p:nvPr/>
        </p:nvCxnSpPr>
        <p:spPr bwMode="auto">
          <a:xfrm>
            <a:off x="417637" y="5410854"/>
            <a:ext cx="8330827" cy="0"/>
          </a:xfrm>
          <a:prstGeom prst="straightConnector1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Rounded Rectangle 18"/>
          <p:cNvSpPr/>
          <p:nvPr/>
        </p:nvSpPr>
        <p:spPr bwMode="auto">
          <a:xfrm>
            <a:off x="406800" y="2208897"/>
            <a:ext cx="8330400" cy="2300223"/>
          </a:xfrm>
          <a:prstGeom prst="round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0" name="Elbow Connector 19"/>
          <p:cNvCxnSpPr>
            <a:stCxn id="19" idx="2"/>
            <a:endCxn id="24" idx="0"/>
          </p:cNvCxnSpPr>
          <p:nvPr/>
        </p:nvCxnSpPr>
        <p:spPr bwMode="auto">
          <a:xfrm rot="5400000">
            <a:off x="3807600" y="4426100"/>
            <a:ext cx="681381" cy="847420"/>
          </a:xfrm>
          <a:prstGeom prst="bentConnector3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1" name="Picture 29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0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197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1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3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3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22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33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824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4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25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35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854" y="5182467"/>
            <a:ext cx="440705" cy="45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36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451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37"/>
          <p:cNvPicPr>
            <a:picLocks noChangeAspect="1" noChangeArrowheads="1"/>
          </p:cNvPicPr>
          <p:nvPr/>
        </p:nvPicPr>
        <p:blipFill>
          <a:blip r:embed="rId1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044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 descr="\\S-BE-KI-DSHARES\Datashares\Share CGI Informations\4. Pictures\2. Pictures from operations\9. Professional pictures\KTN 04 13_cor0329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42" b="40368"/>
          <a:stretch/>
        </p:blipFill>
        <p:spPr bwMode="auto">
          <a:xfrm>
            <a:off x="683568" y="2357912"/>
            <a:ext cx="7880694" cy="20140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4148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" descr="\\S-BE-KI-DSHARES\Datashares\Share CGI Informations\4. Pictures\2. Pictures from operations\9. Professional pictures\KTN 04 13_cor030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999" b="7877"/>
          <a:stretch/>
        </p:blipFill>
        <p:spPr bwMode="auto">
          <a:xfrm>
            <a:off x="683568" y="2342564"/>
            <a:ext cx="7880693" cy="20225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-3924944" y="229841"/>
            <a:ext cx="3456384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60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Business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-2013917" y="748036"/>
            <a:ext cx="154535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36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lines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3822700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252520" y="908720"/>
            <a:ext cx="439248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algn="r" eaLnBrk="1" hangingPunct="1">
              <a:defRPr/>
            </a:pPr>
            <a:r>
              <a:rPr lang="en-GB" sz="2500" b="1" i="1" kern="0" dirty="0" smtClean="0">
                <a:solidFill>
                  <a:srgbClr val="000000">
                    <a:lumMod val="75000"/>
                    <a:lumOff val="25000"/>
                  </a:srgbClr>
                </a:solidFill>
                <a:effectLst/>
                <a:latin typeface="Helvetica Condensed" pitchFamily="34" charset="0"/>
              </a:rPr>
              <a:t>Fashion &amp; work apparel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055688"/>
            <a:ext cx="4486275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4390" y="1188549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8" name="Straight Arrow Connector 17"/>
          <p:cNvCxnSpPr/>
          <p:nvPr/>
        </p:nvCxnSpPr>
        <p:spPr bwMode="auto">
          <a:xfrm>
            <a:off x="417637" y="5410854"/>
            <a:ext cx="8330827" cy="0"/>
          </a:xfrm>
          <a:prstGeom prst="straightConnector1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Rounded Rectangle 18"/>
          <p:cNvSpPr/>
          <p:nvPr/>
        </p:nvSpPr>
        <p:spPr bwMode="auto">
          <a:xfrm>
            <a:off x="406800" y="2208897"/>
            <a:ext cx="8330400" cy="2300223"/>
          </a:xfrm>
          <a:prstGeom prst="round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0" name="Elbow Connector 19"/>
          <p:cNvCxnSpPr>
            <a:stCxn id="19" idx="2"/>
            <a:endCxn id="25" idx="0"/>
          </p:cNvCxnSpPr>
          <p:nvPr/>
        </p:nvCxnSpPr>
        <p:spPr bwMode="auto">
          <a:xfrm rot="5400000">
            <a:off x="4229858" y="4848358"/>
            <a:ext cx="681381" cy="2905"/>
          </a:xfrm>
          <a:prstGeom prst="bentConnector3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1" name="Picture 29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0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197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1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3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32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22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3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824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4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25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35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854" y="5182467"/>
            <a:ext cx="440705" cy="45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36"/>
          <p:cNvPicPr>
            <a:picLocks noChangeAspect="1" noChangeArrowheads="1"/>
          </p:cNvPicPr>
          <p:nvPr/>
        </p:nvPicPr>
        <p:blipFill>
          <a:blip r:embed="rId1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451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37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044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9373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\\S-BE-KI-DSHARES\Datashares\Share CGI Informations\4. Pictures\2. Pictures from operations\9. Professional pictures\KTN 04 13_cor021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01" b="18997"/>
          <a:stretch/>
        </p:blipFill>
        <p:spPr bwMode="auto">
          <a:xfrm>
            <a:off x="683568" y="2342565"/>
            <a:ext cx="7880693" cy="20225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-3924944" y="229841"/>
            <a:ext cx="3456384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60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Business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-2013917" y="748036"/>
            <a:ext cx="154535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36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lines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3822700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144000" y="908720"/>
            <a:ext cx="439248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algn="r" eaLnBrk="1" hangingPunct="1">
              <a:defRPr/>
            </a:pPr>
            <a:r>
              <a:rPr lang="en-GB" sz="2500" b="1" i="1" kern="0" dirty="0" smtClean="0">
                <a:solidFill>
                  <a:srgbClr val="000000">
                    <a:lumMod val="75000"/>
                    <a:lumOff val="25000"/>
                  </a:srgbClr>
                </a:solidFill>
                <a:effectLst/>
                <a:latin typeface="Helvetica Condensed" pitchFamily="34" charset="0"/>
              </a:rPr>
              <a:t>Food &amp; feed</a:t>
            </a:r>
          </a:p>
        </p:txBody>
      </p:sp>
      <p:pic>
        <p:nvPicPr>
          <p:cNvPr id="7" name="Picture 3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227" y="1188553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8" name="Straight Arrow Connector 17"/>
          <p:cNvCxnSpPr/>
          <p:nvPr/>
        </p:nvCxnSpPr>
        <p:spPr bwMode="auto">
          <a:xfrm>
            <a:off x="417637" y="5410854"/>
            <a:ext cx="8330827" cy="0"/>
          </a:xfrm>
          <a:prstGeom prst="straightConnector1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Rounded Rectangle 18"/>
          <p:cNvSpPr/>
          <p:nvPr/>
        </p:nvSpPr>
        <p:spPr bwMode="auto">
          <a:xfrm>
            <a:off x="406800" y="2208897"/>
            <a:ext cx="8330400" cy="2300223"/>
          </a:xfrm>
          <a:prstGeom prst="round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0" name="Elbow Connector 19"/>
          <p:cNvCxnSpPr>
            <a:stCxn id="19" idx="2"/>
            <a:endCxn id="26" idx="0"/>
          </p:cNvCxnSpPr>
          <p:nvPr/>
        </p:nvCxnSpPr>
        <p:spPr bwMode="auto">
          <a:xfrm rot="16200000" flipH="1">
            <a:off x="4652115" y="4429005"/>
            <a:ext cx="681381" cy="841610"/>
          </a:xfrm>
          <a:prstGeom prst="bentConnector3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1" name="Picture 29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0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197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1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3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32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22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33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824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25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35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854" y="5182467"/>
            <a:ext cx="440705" cy="45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36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451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37"/>
          <p:cNvPicPr>
            <a:picLocks noChangeAspect="1" noChangeArrowheads="1"/>
          </p:cNvPicPr>
          <p:nvPr/>
        </p:nvPicPr>
        <p:blipFill>
          <a:blip r:embed="rId1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044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173" y="1055688"/>
            <a:ext cx="4486275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224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\\S-BE-KI-DSHARES\Datashares\Share CGI Informations\4. Pictures\2. Pictures from operations\9. Professional pictures\KTN%2004%2013_cor022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61" b="27063"/>
          <a:stretch/>
        </p:blipFill>
        <p:spPr bwMode="auto">
          <a:xfrm>
            <a:off x="611560" y="2342566"/>
            <a:ext cx="7952701" cy="20225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-3924944" y="229841"/>
            <a:ext cx="3456384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60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Business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-2013917" y="748036"/>
            <a:ext cx="154535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36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lines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3822700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144000" y="908720"/>
            <a:ext cx="439248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algn="r" eaLnBrk="1" hangingPunct="1">
              <a:defRPr/>
            </a:pPr>
            <a:r>
              <a:rPr lang="en-GB" sz="2500" b="1" i="1" kern="0" dirty="0" smtClean="0">
                <a:solidFill>
                  <a:srgbClr val="000000">
                    <a:lumMod val="75000"/>
                    <a:lumOff val="25000"/>
                  </a:srgbClr>
                </a:solidFill>
                <a:effectLst/>
                <a:latin typeface="Helvetica Condensed" pitchFamily="34" charset="0"/>
              </a:rPr>
              <a:t>Health- &amp; personal care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055688"/>
            <a:ext cx="4486275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226" y="1172485"/>
            <a:ext cx="440705" cy="45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9" name="Straight Arrow Connector 18"/>
          <p:cNvCxnSpPr/>
          <p:nvPr/>
        </p:nvCxnSpPr>
        <p:spPr bwMode="auto">
          <a:xfrm>
            <a:off x="417637" y="5410854"/>
            <a:ext cx="8330827" cy="0"/>
          </a:xfrm>
          <a:prstGeom prst="straightConnector1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" name="Rounded Rectangle 19"/>
          <p:cNvSpPr/>
          <p:nvPr/>
        </p:nvSpPr>
        <p:spPr bwMode="auto">
          <a:xfrm>
            <a:off x="406800" y="2208897"/>
            <a:ext cx="8330400" cy="2300223"/>
          </a:xfrm>
          <a:prstGeom prst="round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1" name="Elbow Connector 20"/>
          <p:cNvCxnSpPr>
            <a:stCxn id="20" idx="2"/>
            <a:endCxn id="28" idx="0"/>
          </p:cNvCxnSpPr>
          <p:nvPr/>
        </p:nvCxnSpPr>
        <p:spPr bwMode="auto">
          <a:xfrm rot="16200000" flipH="1">
            <a:off x="5077930" y="4003189"/>
            <a:ext cx="673347" cy="1685207"/>
          </a:xfrm>
          <a:prstGeom prst="bentConnector3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2" name="Picture 29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0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197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31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3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32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22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3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824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34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25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3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854" y="5182467"/>
            <a:ext cx="440705" cy="45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36"/>
          <p:cNvPicPr>
            <a:picLocks noChangeAspect="1" noChangeArrowheads="1"/>
          </p:cNvPicPr>
          <p:nvPr/>
        </p:nvPicPr>
        <p:blipFill>
          <a:blip r:embed="rId1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451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37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044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786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\\S-BE-KI-DSHARES\Datashares\Share CGI Informations\4. Pictures\2. Pictures from operations\9. Professional pictures\KTN 04 13_cor027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10" b="34189"/>
          <a:stretch/>
        </p:blipFill>
        <p:spPr bwMode="auto">
          <a:xfrm>
            <a:off x="611560" y="2342565"/>
            <a:ext cx="7952701" cy="20225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-3924944" y="229841"/>
            <a:ext cx="3456384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60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Business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-2013917" y="748036"/>
            <a:ext cx="154535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36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lines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3822700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158089" y="908720"/>
            <a:ext cx="439248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algn="r" eaLnBrk="1" hangingPunct="1">
              <a:defRPr/>
            </a:pPr>
            <a:r>
              <a:rPr lang="en-GB" sz="2500" b="1" i="1" kern="0" dirty="0" smtClean="0">
                <a:solidFill>
                  <a:srgbClr val="000000">
                    <a:lumMod val="75000"/>
                    <a:lumOff val="25000"/>
                  </a:srgbClr>
                </a:solidFill>
                <a:effectLst/>
                <a:latin typeface="Helvetica Condensed" pitchFamily="34" charset="0"/>
              </a:rPr>
              <a:t>Omni-channel &amp; E-commerce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38"/>
          <a:stretch/>
        </p:blipFill>
        <p:spPr bwMode="auto">
          <a:xfrm>
            <a:off x="6743700" y="1055688"/>
            <a:ext cx="1882527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227" y="1188553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9" name="Straight Arrow Connector 18"/>
          <p:cNvCxnSpPr/>
          <p:nvPr/>
        </p:nvCxnSpPr>
        <p:spPr bwMode="auto">
          <a:xfrm>
            <a:off x="417637" y="5410854"/>
            <a:ext cx="8330827" cy="0"/>
          </a:xfrm>
          <a:prstGeom prst="straightConnector1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" name="Rounded Rectangle 19"/>
          <p:cNvSpPr/>
          <p:nvPr/>
        </p:nvSpPr>
        <p:spPr bwMode="auto">
          <a:xfrm>
            <a:off x="406800" y="2208897"/>
            <a:ext cx="8330400" cy="2300223"/>
          </a:xfrm>
          <a:prstGeom prst="round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1" name="Elbow Connector 20"/>
          <p:cNvCxnSpPr>
            <a:stCxn id="20" idx="2"/>
            <a:endCxn id="29" idx="0"/>
          </p:cNvCxnSpPr>
          <p:nvPr/>
        </p:nvCxnSpPr>
        <p:spPr bwMode="auto">
          <a:xfrm rot="16200000" flipH="1">
            <a:off x="5495712" y="3585408"/>
            <a:ext cx="681381" cy="2528804"/>
          </a:xfrm>
          <a:prstGeom prst="bentConnector3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2" name="Picture 29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0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197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31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3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32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22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3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824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34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25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35"/>
          <p:cNvPicPr>
            <a:picLocks noChangeAspect="1" noChangeArrowheads="1"/>
          </p:cNvPicPr>
          <p:nvPr/>
        </p:nvPicPr>
        <p:blipFill>
          <a:blip r:embed="rId1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854" y="5182467"/>
            <a:ext cx="440705" cy="45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3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451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37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044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364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\\S-BE-KI-DSHARES\Datashares\Share CGI Informations\4. Pictures\2. Pictures from operations\9. Professional pictures\KTN congoods_cor014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91"/>
          <a:stretch/>
        </p:blipFill>
        <p:spPr bwMode="auto">
          <a:xfrm>
            <a:off x="683568" y="2342565"/>
            <a:ext cx="7880693" cy="20225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-3924944" y="229841"/>
            <a:ext cx="3456384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60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Business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-2013917" y="748036"/>
            <a:ext cx="154535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eaLnBrk="1" hangingPunct="1">
              <a:defRPr/>
            </a:pPr>
            <a:r>
              <a:rPr lang="en-GB" sz="3600" b="1" kern="0" dirty="0" smtClean="0">
                <a:solidFill>
                  <a:srgbClr val="002060"/>
                </a:solidFill>
                <a:effectLst/>
                <a:latin typeface="Helvetica Condensed" pitchFamily="34" charset="0"/>
              </a:rPr>
              <a:t>lines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3822700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324528" y="908720"/>
            <a:ext cx="439248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vantGarde Medium" pitchFamily="34" charset="0"/>
              </a:defRPr>
            </a:lvl9pPr>
          </a:lstStyle>
          <a:p>
            <a:pPr algn="r" eaLnBrk="1" hangingPunct="1">
              <a:defRPr/>
            </a:pPr>
            <a:r>
              <a:rPr lang="en-GB" sz="2500" b="1" i="1" kern="0" dirty="0" smtClean="0">
                <a:solidFill>
                  <a:srgbClr val="000000">
                    <a:lumMod val="75000"/>
                    <a:lumOff val="25000"/>
                  </a:srgbClr>
                </a:solidFill>
                <a:effectLst/>
                <a:latin typeface="Helvetica Condensed" pitchFamily="34" charset="0"/>
              </a:rPr>
              <a:t>Sports, leisure &amp; toys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055688"/>
            <a:ext cx="4486275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227" y="1188552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8" name="Straight Arrow Connector 17"/>
          <p:cNvCxnSpPr/>
          <p:nvPr/>
        </p:nvCxnSpPr>
        <p:spPr bwMode="auto">
          <a:xfrm>
            <a:off x="417637" y="5410854"/>
            <a:ext cx="8330827" cy="0"/>
          </a:xfrm>
          <a:prstGeom prst="straightConnector1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Rounded Rectangle 18"/>
          <p:cNvSpPr/>
          <p:nvPr/>
        </p:nvSpPr>
        <p:spPr bwMode="auto">
          <a:xfrm>
            <a:off x="406800" y="2208897"/>
            <a:ext cx="8330400" cy="2300223"/>
          </a:xfrm>
          <a:prstGeom prst="round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0" name="Elbow Connector 19"/>
          <p:cNvCxnSpPr>
            <a:stCxn id="19" idx="2"/>
            <a:endCxn id="29" idx="0"/>
          </p:cNvCxnSpPr>
          <p:nvPr/>
        </p:nvCxnSpPr>
        <p:spPr bwMode="auto">
          <a:xfrm rot="16200000" flipH="1">
            <a:off x="5917508" y="3163611"/>
            <a:ext cx="681381" cy="3372397"/>
          </a:xfrm>
          <a:prstGeom prst="bentConnector3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1" name="Picture 29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0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197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1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30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32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22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33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824" y="5190501"/>
            <a:ext cx="442541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4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257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35"/>
          <p:cNvPicPr>
            <a:picLocks noChangeAspect="1" noChangeArrowheads="1"/>
          </p:cNvPicPr>
          <p:nvPr/>
        </p:nvPicPr>
        <p:blipFill>
          <a:blip r:embed="rId1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854" y="5182467"/>
            <a:ext cx="440705" cy="45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36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451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3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044" y="5190501"/>
            <a:ext cx="440705" cy="44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912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35150" y="2349500"/>
            <a:ext cx="6119813" cy="1511300"/>
          </a:xfrm>
        </p:spPr>
        <p:txBody>
          <a:bodyPr/>
          <a:lstStyle/>
          <a:p>
            <a:pPr algn="ctr" eaLnBrk="1" hangingPunct="1"/>
            <a:r>
              <a:rPr lang="nl-BE" altLang="nl-BE" sz="2600" smtClean="0">
                <a:solidFill>
                  <a:schemeClr val="bg1"/>
                </a:solidFill>
                <a:effectLst/>
              </a:rPr>
              <a:t/>
            </a:r>
            <a:br>
              <a:rPr lang="nl-BE" altLang="nl-BE" sz="2600" smtClean="0">
                <a:solidFill>
                  <a:schemeClr val="bg1"/>
                </a:solidFill>
                <a:effectLst/>
              </a:rPr>
            </a:br>
            <a:r>
              <a:rPr lang="en-US" altLang="nl-BE" sz="2600" smtClean="0">
                <a:solidFill>
                  <a:schemeClr val="bg1"/>
                </a:solidFill>
                <a:effectLst/>
              </a:rPr>
              <a:t>Katoen Natie </a:t>
            </a:r>
            <a:r>
              <a:rPr lang="nl-BE" altLang="nl-BE" sz="2600" smtClean="0">
                <a:solidFill>
                  <a:schemeClr val="bg1"/>
                </a:solidFill>
                <a:effectLst/>
              </a:rPr>
              <a:t>Kallo – </a:t>
            </a:r>
            <a:r>
              <a:rPr lang="en-US" altLang="nl-BE" sz="2600" smtClean="0">
                <a:solidFill>
                  <a:schemeClr val="bg1"/>
                </a:solidFill>
                <a:effectLst/>
              </a:rPr>
              <a:t>Q1998 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372225" y="6021388"/>
            <a:ext cx="2447925" cy="406400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</a:pPr>
            <a:r>
              <a:rPr lang="nl-BE" altLang="nl-BE" sz="1400" b="0" smtClean="0">
                <a:solidFill>
                  <a:srgbClr val="FFFFFF"/>
                </a:solidFill>
                <a:latin typeface="AvantGarde Medium" pitchFamily="34" charset="0"/>
              </a:rPr>
              <a:t>Commitment</a:t>
            </a:r>
          </a:p>
          <a:p>
            <a:pPr algn="l" eaLnBrk="1" hangingPunct="1">
              <a:lnSpc>
                <a:spcPct val="80000"/>
              </a:lnSpc>
            </a:pPr>
            <a:r>
              <a:rPr lang="nl-BE" altLang="nl-BE" sz="1400" b="0" smtClean="0">
                <a:solidFill>
                  <a:srgbClr val="FFFFFF"/>
                </a:solidFill>
                <a:latin typeface="AvantGarde Medium" pitchFamily="34" charset="0"/>
              </a:rPr>
              <a:t>Customer Focus</a:t>
            </a:r>
          </a:p>
          <a:p>
            <a:pPr algn="l" eaLnBrk="1" hangingPunct="1">
              <a:lnSpc>
                <a:spcPct val="80000"/>
              </a:lnSpc>
            </a:pPr>
            <a:r>
              <a:rPr lang="nl-BE" altLang="nl-BE" sz="1400" b="0" smtClean="0">
                <a:solidFill>
                  <a:srgbClr val="FFFFFF"/>
                </a:solidFill>
                <a:latin typeface="AvantGarde Medium" pitchFamily="34" charset="0"/>
              </a:rPr>
              <a:t>Flexibility</a:t>
            </a:r>
          </a:p>
          <a:p>
            <a:pPr algn="l" eaLnBrk="1" hangingPunct="1">
              <a:lnSpc>
                <a:spcPct val="80000"/>
              </a:lnSpc>
            </a:pPr>
            <a:endParaRPr lang="nl-BE" altLang="nl-BE" sz="1000" b="0" smtClean="0">
              <a:solidFill>
                <a:schemeClr val="bg1"/>
              </a:solidFill>
              <a:latin typeface="AvantGarde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10796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800" dirty="0" smtClean="0"/>
              <a:t>Katoen Natie in Antwerp</a:t>
            </a:r>
            <a:endParaRPr lang="en-US" sz="2800" dirty="0"/>
          </a:p>
        </p:txBody>
      </p:sp>
      <p:pic>
        <p:nvPicPr>
          <p:cNvPr id="29699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976313"/>
            <a:ext cx="8159750" cy="536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DA2826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Oval 3"/>
          <p:cNvSpPr>
            <a:spLocks noChangeArrowheads="1"/>
          </p:cNvSpPr>
          <p:nvPr/>
        </p:nvSpPr>
        <p:spPr bwMode="auto">
          <a:xfrm>
            <a:off x="2916238" y="3068638"/>
            <a:ext cx="431800" cy="73025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nl-BE" altLang="nl-BE" sz="1800" b="0">
              <a:solidFill>
                <a:srgbClr val="000000"/>
              </a:solidFill>
            </a:endParaRPr>
          </a:p>
        </p:txBody>
      </p:sp>
      <p:sp>
        <p:nvSpPr>
          <p:cNvPr id="29701" name="Notched Right Arrow 10"/>
          <p:cNvSpPr>
            <a:spLocks noChangeArrowheads="1"/>
          </p:cNvSpPr>
          <p:nvPr/>
        </p:nvSpPr>
        <p:spPr bwMode="auto">
          <a:xfrm>
            <a:off x="1042988" y="1628775"/>
            <a:ext cx="576262" cy="431800"/>
          </a:xfrm>
          <a:prstGeom prst="notchedRightArrow">
            <a:avLst>
              <a:gd name="adj1" fmla="val 50000"/>
              <a:gd name="adj2" fmla="val 5004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nl-BE" altLang="nl-BE" sz="1800" b="0">
              <a:solidFill>
                <a:srgbClr val="000000"/>
              </a:solidFill>
            </a:endParaRPr>
          </a:p>
        </p:txBody>
      </p:sp>
      <p:sp>
        <p:nvSpPr>
          <p:cNvPr id="12" name="Notched Right Arrow 11"/>
          <p:cNvSpPr>
            <a:spLocks noChangeArrowheads="1"/>
          </p:cNvSpPr>
          <p:nvPr/>
        </p:nvSpPr>
        <p:spPr bwMode="auto">
          <a:xfrm rot="-7975641">
            <a:off x="3636963" y="3970338"/>
            <a:ext cx="1439862" cy="360362"/>
          </a:xfrm>
          <a:prstGeom prst="notchedRightArrow">
            <a:avLst>
              <a:gd name="adj1" fmla="val 50000"/>
              <a:gd name="adj2" fmla="val 49945"/>
            </a:avLst>
          </a:prstGeom>
          <a:solidFill>
            <a:schemeClr val="accent1"/>
          </a:solidFill>
          <a:ln w="9525">
            <a:solidFill>
              <a:srgbClr val="DA282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nl-BE" altLang="nl-BE" sz="1800" b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19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400" dirty="0" smtClean="0"/>
              <a:t>Intermodal Mega – Import Logistics Site</a:t>
            </a:r>
            <a:endParaRPr lang="en-US" sz="2400" dirty="0"/>
          </a:p>
        </p:txBody>
      </p:sp>
      <p:pic>
        <p:nvPicPr>
          <p:cNvPr id="3072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55563" y="2782888"/>
            <a:ext cx="9398001" cy="42576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cap="flat" cmpd="sng" algn="ctr">
                <a:solidFill>
                  <a:srgbClr val="DA2826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323850" y="1055688"/>
            <a:ext cx="4319588" cy="1725612"/>
          </a:xfrm>
          <a:prstGeom prst="rect">
            <a:avLst/>
          </a:prstGeom>
          <a:solidFill>
            <a:srgbClr val="FFFFFF"/>
          </a:solidFill>
          <a:ln>
            <a:solidFill>
              <a:srgbClr val="FFFFFF">
                <a:lumMod val="85000"/>
              </a:srgbClr>
            </a:solidFill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 b="1">
                <a:solidFill>
                  <a:srgbClr val="DA2826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2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en-GB" sz="12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The advantage of a </a:t>
            </a:r>
            <a:r>
              <a:rPr lang="en-GB" sz="1200" kern="0" dirty="0">
                <a:solidFill>
                  <a:srgbClr val="00B0F0"/>
                </a:solidFill>
                <a:latin typeface="Helvetica Condensed" pitchFamily="34" charset="0"/>
              </a:rPr>
              <a:t>multi-customer</a:t>
            </a:r>
            <a:r>
              <a:rPr lang="en-GB" sz="12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 </a:t>
            </a:r>
            <a:r>
              <a:rPr lang="en-GB" sz="1200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platform</a:t>
            </a:r>
          </a:p>
          <a:p>
            <a:pPr lvl="1">
              <a:defRPr/>
            </a:pPr>
            <a:r>
              <a:rPr lang="en-GB" sz="12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Economy of scale, cost leverage, capacity, flexibility </a:t>
            </a:r>
            <a:r>
              <a:rPr lang="en-GB" sz="1200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…</a:t>
            </a:r>
          </a:p>
          <a:p>
            <a:pPr>
              <a:defRPr/>
            </a:pPr>
            <a:r>
              <a:rPr lang="en-GB" sz="1200" kern="0" dirty="0" smtClean="0">
                <a:solidFill>
                  <a:srgbClr val="00B0F0"/>
                </a:solidFill>
                <a:latin typeface="Helvetica Condensed" pitchFamily="34" charset="0"/>
              </a:rPr>
              <a:t>Central </a:t>
            </a:r>
            <a:r>
              <a:rPr lang="en-GB" sz="1200" kern="0" dirty="0">
                <a:solidFill>
                  <a:srgbClr val="00B0F0"/>
                </a:solidFill>
                <a:latin typeface="Helvetica Condensed" pitchFamily="34" charset="0"/>
              </a:rPr>
              <a:t>point </a:t>
            </a:r>
            <a:r>
              <a:rPr lang="en-GB" sz="12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for European Distribution </a:t>
            </a:r>
          </a:p>
          <a:p>
            <a:pPr lvl="1">
              <a:defRPr/>
            </a:pPr>
            <a:r>
              <a:rPr lang="en-GB" sz="1200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&gt; 20 </a:t>
            </a:r>
            <a:r>
              <a:rPr lang="en-GB" sz="12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carriers and hauliers with EDI </a:t>
            </a:r>
            <a:r>
              <a:rPr lang="en-GB" sz="1200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connections</a:t>
            </a:r>
          </a:p>
          <a:p>
            <a:pPr lvl="1">
              <a:defRPr/>
            </a:pPr>
            <a:r>
              <a:rPr lang="en-GB" sz="1200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Centrally Located between Germany, France, UK, BNL </a:t>
            </a:r>
          </a:p>
          <a:p>
            <a:pPr lvl="1">
              <a:defRPr/>
            </a:pPr>
            <a:r>
              <a:rPr lang="nl-BE" sz="12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An </a:t>
            </a:r>
            <a:r>
              <a:rPr lang="en-US" sz="1200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attractive tax environment</a:t>
            </a:r>
          </a:p>
          <a:p>
            <a:pPr lvl="1">
              <a:defRPr/>
            </a:pPr>
            <a:endParaRPr lang="nl-BE" kern="0" dirty="0">
              <a:solidFill>
                <a:prstClr val="black">
                  <a:lumMod val="75000"/>
                  <a:lumOff val="25000"/>
                </a:prstClr>
              </a:solidFill>
              <a:latin typeface="Helvetica Condensed" pitchFamily="34" charset="0"/>
            </a:endParaRPr>
          </a:p>
          <a:p>
            <a:pPr>
              <a:defRPr/>
            </a:pPr>
            <a:endParaRPr lang="en-GB" sz="1400" kern="0" dirty="0">
              <a:solidFill>
                <a:prstClr val="black">
                  <a:lumMod val="75000"/>
                  <a:lumOff val="25000"/>
                </a:prstClr>
              </a:solidFill>
              <a:latin typeface="Helvetica Condensed" pitchFamily="34" charset="0"/>
            </a:endParaRPr>
          </a:p>
          <a:p>
            <a:pPr algn="r" eaLnBrk="1" hangingPunct="1">
              <a:spcBef>
                <a:spcPct val="0"/>
              </a:spcBef>
              <a:defRPr/>
            </a:pPr>
            <a:endParaRPr lang="en-GB" sz="1200" kern="0" dirty="0">
              <a:solidFill>
                <a:prstClr val="white">
                  <a:lumMod val="50000"/>
                </a:prstClr>
              </a:solidFill>
              <a:latin typeface="Helvetica Condensed" pitchFamily="34" charset="0"/>
            </a:endParaRPr>
          </a:p>
          <a:p>
            <a:pPr algn="r" eaLnBrk="1" hangingPunct="1">
              <a:spcBef>
                <a:spcPct val="0"/>
              </a:spcBef>
              <a:defRPr/>
            </a:pPr>
            <a:endParaRPr lang="en-GB" sz="1200" kern="0" dirty="0">
              <a:solidFill>
                <a:prstClr val="white">
                  <a:lumMod val="50000"/>
                </a:prstClr>
              </a:solidFill>
              <a:latin typeface="Helvetica Condensed" pitchFamily="34" charset="0"/>
            </a:endParaRPr>
          </a:p>
          <a:p>
            <a:pPr algn="r" eaLnBrk="1" hangingPunct="1">
              <a:spcBef>
                <a:spcPct val="0"/>
              </a:spcBef>
              <a:defRPr/>
            </a:pPr>
            <a:endParaRPr lang="en-GB" sz="1200" kern="0" dirty="0" smtClean="0">
              <a:solidFill>
                <a:prstClr val="white">
                  <a:lumMod val="50000"/>
                </a:prstClr>
              </a:solidFill>
              <a:latin typeface="Helvetica Condensed" pitchFamily="34" charset="0"/>
            </a:endParaRPr>
          </a:p>
          <a:p>
            <a:pPr marL="0" indent="0" algn="r" eaLnBrk="1" hangingPunct="1">
              <a:spcBef>
                <a:spcPct val="0"/>
              </a:spcBef>
              <a:buFontTx/>
              <a:buNone/>
              <a:defRPr/>
            </a:pPr>
            <a:endParaRPr lang="en-GB" sz="1200" kern="0" dirty="0">
              <a:solidFill>
                <a:prstClr val="white">
                  <a:lumMod val="50000"/>
                </a:prstClr>
              </a:solidFill>
              <a:latin typeface="Helvetica Condensed" pitchFamily="34" charset="0"/>
            </a:endParaRPr>
          </a:p>
          <a:p>
            <a:pPr>
              <a:defRPr/>
            </a:pPr>
            <a:endParaRPr lang="nl-BE" kern="0" dirty="0">
              <a:solidFill>
                <a:srgbClr val="00B050"/>
              </a:solidFill>
              <a:latin typeface="Helvetica Condensed" pitchFamily="34" charset="0"/>
            </a:endParaRPr>
          </a:p>
          <a:p>
            <a:pPr>
              <a:defRPr/>
            </a:pPr>
            <a:endParaRPr lang="nl-BE" altLang="nl-BE" kern="0" dirty="0" smtClean="0">
              <a:latin typeface="Calibri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787900" y="1052513"/>
            <a:ext cx="3925888" cy="1728787"/>
          </a:xfrm>
          <a:prstGeom prst="rect">
            <a:avLst/>
          </a:prstGeom>
          <a:solidFill>
            <a:srgbClr val="FFFFFF"/>
          </a:solidFill>
          <a:ln>
            <a:solidFill>
              <a:srgbClr val="FFFFFF">
                <a:lumMod val="85000"/>
              </a:srgbClr>
            </a:solidFill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 b="1">
                <a:solidFill>
                  <a:srgbClr val="DA2826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2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en-GB" sz="1200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The  </a:t>
            </a:r>
            <a:r>
              <a:rPr lang="en-GB" sz="1200" kern="0" dirty="0" smtClean="0">
                <a:solidFill>
                  <a:srgbClr val="00B0F0"/>
                </a:solidFill>
                <a:latin typeface="Helvetica Condensed" pitchFamily="34" charset="0"/>
              </a:rPr>
              <a:t>European logistics </a:t>
            </a:r>
            <a:r>
              <a:rPr lang="en-GB" sz="1200" kern="0" dirty="0">
                <a:solidFill>
                  <a:srgbClr val="00B0F0"/>
                </a:solidFill>
                <a:latin typeface="Helvetica Condensed" pitchFamily="34" charset="0"/>
              </a:rPr>
              <a:t>location </a:t>
            </a:r>
            <a:r>
              <a:rPr lang="en-GB" sz="12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for inbound flows</a:t>
            </a:r>
          </a:p>
          <a:p>
            <a:pPr lvl="1">
              <a:defRPr/>
            </a:pPr>
            <a:r>
              <a:rPr lang="en-GB" sz="11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Located in the Port of </a:t>
            </a:r>
            <a:r>
              <a:rPr lang="en-GB" sz="1100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Antwerp</a:t>
            </a:r>
          </a:p>
          <a:p>
            <a:pPr lvl="1">
              <a:defRPr/>
            </a:pPr>
            <a:r>
              <a:rPr lang="en-GB" sz="1100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800 </a:t>
            </a:r>
            <a:r>
              <a:rPr lang="en-GB" sz="11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000 m² of covered warehouse capacity</a:t>
            </a:r>
          </a:p>
          <a:p>
            <a:pPr>
              <a:defRPr/>
            </a:pPr>
            <a:r>
              <a:rPr lang="en-GB" sz="1200" kern="0" dirty="0" smtClean="0">
                <a:solidFill>
                  <a:srgbClr val="00B0F0"/>
                </a:solidFill>
                <a:latin typeface="Helvetica Condensed" pitchFamily="34" charset="0"/>
              </a:rPr>
              <a:t>Flexibility </a:t>
            </a:r>
            <a:r>
              <a:rPr lang="en-GB" sz="1200" kern="0" dirty="0">
                <a:solidFill>
                  <a:srgbClr val="00B0F0"/>
                </a:solidFill>
                <a:latin typeface="Helvetica Condensed" pitchFamily="34" charset="0"/>
              </a:rPr>
              <a:t>i</a:t>
            </a:r>
            <a:r>
              <a:rPr lang="en-GB" sz="12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n real estate and </a:t>
            </a:r>
            <a:r>
              <a:rPr lang="en-GB" sz="1200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resources</a:t>
            </a:r>
          </a:p>
          <a:p>
            <a:pPr>
              <a:defRPr/>
            </a:pPr>
            <a:r>
              <a:rPr lang="en-US" sz="12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“In house” Forwarding  and Customs  Dept.</a:t>
            </a:r>
          </a:p>
          <a:p>
            <a:pPr>
              <a:defRPr/>
            </a:pPr>
            <a:r>
              <a:rPr lang="en-US" sz="1200" kern="0" dirty="0">
                <a:solidFill>
                  <a:srgbClr val="00B0F0"/>
                </a:solidFill>
                <a:latin typeface="Helvetica Condensed" pitchFamily="34" charset="0"/>
              </a:rPr>
              <a:t>Tailor made WMS </a:t>
            </a:r>
            <a:r>
              <a:rPr lang="en-US" sz="12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Helvetica Condensed" pitchFamily="34" charset="0"/>
              </a:rPr>
              <a:t>- solution </a:t>
            </a:r>
          </a:p>
          <a:p>
            <a:pPr>
              <a:defRPr/>
            </a:pPr>
            <a:r>
              <a:rPr lang="en-US" sz="1200" kern="0" dirty="0">
                <a:solidFill>
                  <a:srgbClr val="00B0F0"/>
                </a:solidFill>
                <a:latin typeface="Helvetica Condensed" pitchFamily="34" charset="0"/>
              </a:rPr>
              <a:t>Neutral Transport  Management</a:t>
            </a:r>
            <a:r>
              <a:rPr lang="en-GB" sz="1200" kern="0" dirty="0">
                <a:solidFill>
                  <a:srgbClr val="00B0F0"/>
                </a:solidFill>
                <a:latin typeface="Helvetica Condensed" pitchFamily="34" charset="0"/>
              </a:rPr>
              <a:t>	</a:t>
            </a:r>
          </a:p>
          <a:p>
            <a:pPr>
              <a:defRPr/>
            </a:pPr>
            <a:endParaRPr lang="en-GB" sz="1400" kern="0" dirty="0">
              <a:solidFill>
                <a:prstClr val="black">
                  <a:lumMod val="75000"/>
                  <a:lumOff val="25000"/>
                </a:prstClr>
              </a:solidFill>
              <a:latin typeface="Helvetica Condensed" pitchFamily="34" charset="0"/>
            </a:endParaRPr>
          </a:p>
          <a:p>
            <a:pPr algn="r" eaLnBrk="1" hangingPunct="1">
              <a:spcBef>
                <a:spcPct val="0"/>
              </a:spcBef>
              <a:defRPr/>
            </a:pPr>
            <a:endParaRPr lang="en-GB" sz="1200" kern="0" dirty="0">
              <a:solidFill>
                <a:prstClr val="white">
                  <a:lumMod val="50000"/>
                </a:prstClr>
              </a:solidFill>
              <a:latin typeface="Helvetica Condensed" pitchFamily="34" charset="0"/>
            </a:endParaRPr>
          </a:p>
          <a:p>
            <a:pPr algn="r" eaLnBrk="1" hangingPunct="1">
              <a:spcBef>
                <a:spcPct val="0"/>
              </a:spcBef>
              <a:defRPr/>
            </a:pPr>
            <a:endParaRPr lang="en-GB" sz="1200" kern="0" dirty="0">
              <a:solidFill>
                <a:prstClr val="white">
                  <a:lumMod val="50000"/>
                </a:prstClr>
              </a:solidFill>
              <a:latin typeface="Helvetica Condensed" pitchFamily="34" charset="0"/>
            </a:endParaRPr>
          </a:p>
          <a:p>
            <a:pPr algn="r" eaLnBrk="1" hangingPunct="1">
              <a:spcBef>
                <a:spcPct val="0"/>
              </a:spcBef>
              <a:defRPr/>
            </a:pPr>
            <a:endParaRPr lang="en-GB" sz="1200" kern="0" dirty="0" smtClean="0">
              <a:solidFill>
                <a:prstClr val="white">
                  <a:lumMod val="50000"/>
                </a:prstClr>
              </a:solidFill>
              <a:latin typeface="Helvetica Condensed" pitchFamily="34" charset="0"/>
            </a:endParaRPr>
          </a:p>
          <a:p>
            <a:pPr marL="0" indent="0" algn="r" eaLnBrk="1" hangingPunct="1">
              <a:spcBef>
                <a:spcPct val="0"/>
              </a:spcBef>
              <a:buFontTx/>
              <a:buNone/>
              <a:defRPr/>
            </a:pPr>
            <a:endParaRPr lang="en-GB" sz="1200" kern="0" dirty="0">
              <a:solidFill>
                <a:prstClr val="white">
                  <a:lumMod val="50000"/>
                </a:prstClr>
              </a:solidFill>
              <a:latin typeface="Helvetica Condensed" pitchFamily="34" charset="0"/>
            </a:endParaRPr>
          </a:p>
          <a:p>
            <a:pPr>
              <a:defRPr/>
            </a:pPr>
            <a:endParaRPr lang="nl-BE" kern="0" dirty="0">
              <a:solidFill>
                <a:srgbClr val="00B050"/>
              </a:solidFill>
              <a:latin typeface="Helvetica Condensed" pitchFamily="34" charset="0"/>
            </a:endParaRPr>
          </a:p>
          <a:p>
            <a:pPr algn="ctr">
              <a:defRPr/>
            </a:pPr>
            <a:endParaRPr lang="nl-BE" sz="1800" kern="0" dirty="0">
              <a:solidFill>
                <a:srgbClr val="00B050"/>
              </a:solidFill>
              <a:latin typeface="Helvetica Condensed" pitchFamily="34" charset="0"/>
            </a:endParaRPr>
          </a:p>
          <a:p>
            <a:pPr>
              <a:defRPr/>
            </a:pPr>
            <a:endParaRPr lang="nl-BE" sz="1800" kern="0" dirty="0">
              <a:solidFill>
                <a:srgbClr val="00B050"/>
              </a:solidFill>
              <a:latin typeface="Helvetica Condensed" pitchFamily="34" charset="0"/>
            </a:endParaRPr>
          </a:p>
          <a:p>
            <a:pPr>
              <a:defRPr/>
            </a:pPr>
            <a:endParaRPr lang="nl-BE" sz="2000" kern="0" dirty="0">
              <a:solidFill>
                <a:srgbClr val="00B050"/>
              </a:solidFill>
              <a:latin typeface="Helvetica Condensed" pitchFamily="34" charset="0"/>
            </a:endParaRPr>
          </a:p>
          <a:p>
            <a:pPr>
              <a:defRPr/>
            </a:pPr>
            <a:endParaRPr lang="nl-BE" sz="2000" kern="0" dirty="0" smtClean="0">
              <a:solidFill>
                <a:srgbClr val="00B050"/>
              </a:solidFill>
              <a:latin typeface="Helvetica Condensed" pitchFamily="34" charset="0"/>
            </a:endParaRPr>
          </a:p>
          <a:p>
            <a:pPr>
              <a:defRPr/>
            </a:pPr>
            <a:endParaRPr lang="nl-BE" sz="2000" kern="0" dirty="0">
              <a:solidFill>
                <a:srgbClr val="00B050"/>
              </a:solidFill>
              <a:latin typeface="Helvetica Condensed" pitchFamily="34" charset="0"/>
            </a:endParaRPr>
          </a:p>
          <a:p>
            <a:pPr>
              <a:defRPr/>
            </a:pPr>
            <a:endParaRPr lang="nl-BE" altLang="nl-BE" kern="0" dirty="0" smtClean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59229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400" dirty="0" smtClean="0"/>
              <a:t>Logistics flows &amp; Value Added Services </a:t>
            </a:r>
            <a:endParaRPr lang="en-US" sz="2400" dirty="0"/>
          </a:p>
        </p:txBody>
      </p:sp>
      <p:sp>
        <p:nvSpPr>
          <p:cNvPr id="9" name="Text Box 48"/>
          <p:cNvSpPr txBox="1"/>
          <p:nvPr/>
        </p:nvSpPr>
        <p:spPr>
          <a:xfrm>
            <a:off x="6659563" y="2386013"/>
            <a:ext cx="2062162" cy="3946525"/>
          </a:xfrm>
          <a:prstGeom prst="rect">
            <a:avLst/>
          </a:prstGeom>
          <a:solidFill>
            <a:sysClr val="window" lastClr="FFFFFF"/>
          </a:solidFill>
          <a:ln w="12700">
            <a:solidFill>
              <a:srgbClr val="BC0000"/>
            </a:solidFill>
            <a:prstDash val="sysDash"/>
          </a:ln>
          <a:effectLst/>
        </p:spPr>
        <p:txBody>
          <a:bodyPr/>
          <a:lstStyle/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endParaRPr lang="nl-BE" sz="1200" b="1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Sorting mixed packaging</a:t>
            </a: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Repair wooden &amp; plastic packaging : pallets, frames, lids, spacers, FLC – FXC</a:t>
            </a:r>
            <a:endParaRPr lang="nl-BE" sz="1200" b="1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Cleaning &amp; Drying: KLT, boxes, lids and spacers</a:t>
            </a:r>
            <a:endParaRPr lang="nl-BE" sz="1200" b="1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Metal repair &amp; welding </a:t>
            </a:r>
            <a:endParaRPr lang="nl-BE" sz="1200" b="1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Maintenance , refurbishment and adaptation</a:t>
            </a:r>
            <a:endParaRPr lang="nl-BE" sz="1200" b="1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Environmental waste management</a:t>
            </a:r>
            <a:endParaRPr lang="nl-BE" sz="1200" b="1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Pool management</a:t>
            </a:r>
            <a:endParaRPr lang="nl-BE" sz="1200" b="1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457200" fontAlgn="base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defRPr/>
            </a:pPr>
            <a:endParaRPr lang="nl-BE" sz="11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3796" name="Rectangle 12"/>
          <p:cNvSpPr>
            <a:spLocks noChangeArrowheads="1"/>
          </p:cNvSpPr>
          <p:nvPr/>
        </p:nvSpPr>
        <p:spPr bwMode="auto">
          <a:xfrm>
            <a:off x="160338" y="1989138"/>
            <a:ext cx="1654175" cy="43434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nl-BE" altLang="nl-BE" sz="1800" b="0">
              <a:solidFill>
                <a:srgbClr val="FFFFFF"/>
              </a:solidFill>
            </a:endParaRPr>
          </a:p>
        </p:txBody>
      </p:sp>
      <p:sp>
        <p:nvSpPr>
          <p:cNvPr id="14" name="Text Box 25"/>
          <p:cNvSpPr txBox="1"/>
          <p:nvPr/>
        </p:nvSpPr>
        <p:spPr>
          <a:xfrm>
            <a:off x="1814513" y="1376363"/>
            <a:ext cx="2146300" cy="627062"/>
          </a:xfrm>
          <a:prstGeom prst="rect">
            <a:avLst/>
          </a:prstGeom>
          <a:noFill/>
          <a:ln w="12700">
            <a:solidFill>
              <a:srgbClr val="BC0000"/>
            </a:solidFill>
            <a:prstDash val="sysDash"/>
          </a:ln>
          <a:effectLst/>
        </p:spPr>
        <p:txBody>
          <a:bodyPr anchor="ctr"/>
          <a:lstStyle/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endParaRPr lang="nl-BE" sz="1400" b="1" kern="0" dirty="0">
              <a:solidFill>
                <a:prstClr val="black">
                  <a:lumMod val="65000"/>
                  <a:lumOff val="3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nl-BE" sz="1600" b="1" kern="0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  <a:ea typeface="Calibri"/>
                <a:cs typeface="Times New Roman"/>
              </a:rPr>
              <a:t>Production</a:t>
            </a:r>
            <a:r>
              <a:rPr lang="nl-BE" sz="1400" b="1" kern="0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  <a:ea typeface="Calibri"/>
                <a:cs typeface="Times New Roman"/>
              </a:rPr>
              <a:t> Logistics</a:t>
            </a:r>
          </a:p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nl-BE" sz="1100" kern="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 </a:t>
            </a:r>
          </a:p>
        </p:txBody>
      </p:sp>
      <p:sp>
        <p:nvSpPr>
          <p:cNvPr id="33798" name="Text Box 26"/>
          <p:cNvSpPr txBox="1">
            <a:spLocks noChangeArrowheads="1"/>
          </p:cNvSpPr>
          <p:nvPr/>
        </p:nvSpPr>
        <p:spPr bwMode="auto">
          <a:xfrm>
            <a:off x="4233863" y="1376363"/>
            <a:ext cx="2166937" cy="625475"/>
          </a:xfrm>
          <a:prstGeom prst="rect">
            <a:avLst/>
          </a:prstGeom>
          <a:noFill/>
          <a:ln w="12700">
            <a:solidFill>
              <a:srgbClr val="BC000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endParaRPr lang="nl-BE" altLang="nl-BE" sz="1400">
              <a:solidFill>
                <a:srgbClr val="595959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algn="ctr" eaLnBrk="1" fontAlgn="base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nl-BE" altLang="nl-BE">
                <a:solidFill>
                  <a:srgbClr val="59595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Distribution</a:t>
            </a:r>
            <a:r>
              <a:rPr lang="nl-BE" altLang="nl-BE" sz="1400">
                <a:solidFill>
                  <a:srgbClr val="59595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Logistics</a:t>
            </a:r>
          </a:p>
          <a:p>
            <a:pPr eaLnBrk="1" fontAlgn="base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nl-BE" altLang="nl-BE" sz="1100" b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</a:p>
        </p:txBody>
      </p:sp>
      <p:sp>
        <p:nvSpPr>
          <p:cNvPr id="17" name="Text Box 28"/>
          <p:cNvSpPr txBox="1"/>
          <p:nvPr/>
        </p:nvSpPr>
        <p:spPr>
          <a:xfrm>
            <a:off x="1814513" y="2371725"/>
            <a:ext cx="2146300" cy="3960813"/>
          </a:xfrm>
          <a:prstGeom prst="rect">
            <a:avLst/>
          </a:prstGeom>
          <a:solidFill>
            <a:sysClr val="window" lastClr="FFFFFF"/>
          </a:solidFill>
          <a:ln w="12700">
            <a:solidFill>
              <a:srgbClr val="BC0000"/>
            </a:solidFill>
            <a:prstDash val="sysDash"/>
          </a:ln>
          <a:effectLst/>
        </p:spPr>
        <p:txBody>
          <a:bodyPr/>
          <a:lstStyle/>
          <a:p>
            <a:pPr marL="171450" indent="-17145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endParaRPr lang="nl-BE" sz="1200" b="1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171450" indent="-17145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Warehouse Management activities (WM) </a:t>
            </a:r>
          </a:p>
          <a:p>
            <a:pPr marL="171450" indent="-17145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(Re)-packing</a:t>
            </a:r>
          </a:p>
          <a:p>
            <a:pPr marL="171450" indent="-17145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Assembly in batch</a:t>
            </a:r>
          </a:p>
          <a:p>
            <a:pPr marL="171450" indent="-17145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Batch delivery (JIT, KANBAN, L3P)</a:t>
            </a:r>
            <a:endParaRPr lang="nl-BE" sz="1200" b="1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171450" indent="-17145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Sequencing (JIS)</a:t>
            </a:r>
          </a:p>
          <a:p>
            <a:pPr marL="171450" indent="-17145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Assembly In Line Sequence</a:t>
            </a:r>
          </a:p>
          <a:p>
            <a:pPr marL="171450" indent="-17145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Kitting (In Line Sequence)</a:t>
            </a:r>
          </a:p>
          <a:p>
            <a:pPr marL="171450" indent="-17145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KD-activities: CKD &amp; SKD</a:t>
            </a:r>
          </a:p>
          <a:p>
            <a:pPr marL="171450" indent="-17145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Functional testing</a:t>
            </a:r>
          </a:p>
          <a:p>
            <a:pPr marL="171450" indent="-17145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Reworks &amp; Repairs</a:t>
            </a:r>
          </a:p>
          <a:p>
            <a:pPr marL="171450" indent="-17145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Returnable packaging management</a:t>
            </a:r>
          </a:p>
          <a:p>
            <a:pPr marL="171450" indent="-17145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Material requirements planning</a:t>
            </a:r>
          </a:p>
          <a:p>
            <a:pPr marL="171450" indent="-17145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Line feeding</a:t>
            </a:r>
          </a:p>
          <a:p>
            <a:pPr marL="270510" fontAlgn="base">
              <a:lnSpc>
                <a:spcPct val="115000"/>
              </a:lnSpc>
              <a:spcBef>
                <a:spcPct val="0"/>
              </a:spcBef>
              <a:defRPr/>
            </a:pPr>
            <a:r>
              <a:rPr lang="nl-BE" sz="11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 </a:t>
            </a:r>
          </a:p>
          <a:p>
            <a:pPr marL="270510" fontAlgn="base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defRPr/>
            </a:pPr>
            <a:r>
              <a:rPr lang="nl-BE" sz="11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 </a:t>
            </a:r>
          </a:p>
        </p:txBody>
      </p:sp>
      <p:sp>
        <p:nvSpPr>
          <p:cNvPr id="18" name="Text Box 47"/>
          <p:cNvSpPr txBox="1"/>
          <p:nvPr/>
        </p:nvSpPr>
        <p:spPr>
          <a:xfrm>
            <a:off x="4233863" y="2386013"/>
            <a:ext cx="2166937" cy="3946525"/>
          </a:xfrm>
          <a:prstGeom prst="rect">
            <a:avLst/>
          </a:prstGeom>
          <a:solidFill>
            <a:sysClr val="window" lastClr="FFFFFF"/>
          </a:solidFill>
          <a:ln w="12700">
            <a:solidFill>
              <a:srgbClr val="BC0000"/>
            </a:solidFill>
            <a:prstDash val="sysDash"/>
          </a:ln>
          <a:effectLst/>
        </p:spPr>
        <p:txBody>
          <a:bodyPr/>
          <a:lstStyle/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endParaRPr lang="nl-BE" sz="1200" b="1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Parts Identification</a:t>
            </a: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Picture management</a:t>
            </a: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Receiving versus PO, DN, Invoice</a:t>
            </a:r>
            <a:endParaRPr lang="nl-BE" sz="1200" b="1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Sorting</a:t>
            </a: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(Re)-packing</a:t>
            </a: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Kitting</a:t>
            </a: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Assembly</a:t>
            </a: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Labelling</a:t>
            </a: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Picking (Mono-, Multi-order and Batch)</a:t>
            </a:r>
            <a:endParaRPr lang="nl-BE" sz="1200" b="1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Packing</a:t>
            </a: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Track &amp; Trace</a:t>
            </a: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nl-BE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Order consolidation</a:t>
            </a: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Reverse logistics</a:t>
            </a:r>
            <a:endParaRPr lang="nl-BE" sz="1200" b="1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Reworks &amp; Repairs</a:t>
            </a:r>
            <a:endParaRPr lang="nl-BE" sz="1200" b="1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Refurbishment</a:t>
            </a:r>
            <a:endParaRPr lang="nl-BE" sz="1200" b="1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270510" fontAlgn="base">
              <a:lnSpc>
                <a:spcPct val="115000"/>
              </a:lnSpc>
              <a:spcBef>
                <a:spcPct val="0"/>
              </a:spcBef>
              <a:defRPr/>
            </a:pPr>
            <a:r>
              <a:rPr 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> </a:t>
            </a:r>
            <a:endParaRPr lang="nl-BE" sz="1100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270510" fontAlgn="base">
              <a:lnSpc>
                <a:spcPct val="115000"/>
              </a:lnSpc>
              <a:spcBef>
                <a:spcPct val="0"/>
              </a:spcBef>
              <a:defRPr/>
            </a:pPr>
            <a:r>
              <a:rPr lang="en-US" sz="11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 </a:t>
            </a:r>
            <a:endParaRPr lang="nl-BE" sz="11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270510" fontAlgn="base">
              <a:lnSpc>
                <a:spcPct val="115000"/>
              </a:lnSpc>
              <a:spcBef>
                <a:spcPct val="0"/>
              </a:spcBef>
              <a:defRPr/>
            </a:pPr>
            <a:r>
              <a:rPr lang="en-US" sz="11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 </a:t>
            </a:r>
            <a:endParaRPr lang="nl-BE" sz="11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270510" fontAlgn="base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defRPr/>
            </a:pPr>
            <a:r>
              <a:rPr lang="en-US" sz="11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 </a:t>
            </a:r>
            <a:endParaRPr lang="nl-BE" sz="11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3380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403475"/>
            <a:ext cx="1503363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DA282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80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5324475"/>
            <a:ext cx="1503363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DA282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80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3841750"/>
            <a:ext cx="1522413" cy="102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DA282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804" name="Text Box 26"/>
          <p:cNvSpPr txBox="1">
            <a:spLocks noChangeArrowheads="1"/>
          </p:cNvSpPr>
          <p:nvPr/>
        </p:nvSpPr>
        <p:spPr bwMode="auto">
          <a:xfrm>
            <a:off x="6659563" y="1384300"/>
            <a:ext cx="2062162" cy="625475"/>
          </a:xfrm>
          <a:prstGeom prst="rect">
            <a:avLst/>
          </a:prstGeom>
          <a:noFill/>
          <a:ln w="12700">
            <a:solidFill>
              <a:srgbClr val="BC000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rgbClr val="DA2826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endParaRPr lang="nl-BE" altLang="nl-BE" sz="1400">
              <a:solidFill>
                <a:srgbClr val="595959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algn="ctr" eaLnBrk="1" fontAlgn="base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nl-BE" altLang="nl-BE">
                <a:solidFill>
                  <a:srgbClr val="59595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Packaging </a:t>
            </a:r>
            <a:r>
              <a:rPr lang="nl-BE" altLang="nl-BE" sz="1400">
                <a:solidFill>
                  <a:srgbClr val="59595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Logistics</a:t>
            </a:r>
          </a:p>
          <a:p>
            <a:pPr eaLnBrk="1" fontAlgn="base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nl-BE" altLang="nl-BE" sz="1100" b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31424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New slideshow">
  <a:themeElements>
    <a:clrScheme name="Standaardontwerp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DA2826"/>
      </a:accent1>
      <a:accent2>
        <a:srgbClr val="000000"/>
      </a:accent2>
      <a:accent3>
        <a:srgbClr val="FFFFFF"/>
      </a:accent3>
      <a:accent4>
        <a:srgbClr val="000000"/>
      </a:accent4>
      <a:accent5>
        <a:srgbClr val="EAACAC"/>
      </a:accent5>
      <a:accent6>
        <a:srgbClr val="000000"/>
      </a:accent6>
      <a:hlink>
        <a:srgbClr val="000000"/>
      </a:hlink>
      <a:folHlink>
        <a:srgbClr val="000000"/>
      </a:folHlink>
    </a:clrScheme>
    <a:fontScheme name="Standaardontwerp">
      <a:majorFont>
        <a:latin typeface="AvantGarde Medium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A282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EAACAC"/>
        </a:accent5>
        <a:accent6>
          <a:srgbClr val="000000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default">
  <a:themeElements>
    <a:clrScheme name="default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DA2826"/>
      </a:accent1>
      <a:accent2>
        <a:srgbClr val="000000"/>
      </a:accent2>
      <a:accent3>
        <a:srgbClr val="FFFFFF"/>
      </a:accent3>
      <a:accent4>
        <a:srgbClr val="000000"/>
      </a:accent4>
      <a:accent5>
        <a:srgbClr val="EAACAC"/>
      </a:accent5>
      <a:accent6>
        <a:srgbClr val="000000"/>
      </a:accent6>
      <a:hlink>
        <a:srgbClr val="000000"/>
      </a:hlink>
      <a:folHlink>
        <a:srgbClr val="000000"/>
      </a:folHlink>
    </a:clrScheme>
    <a:fontScheme name="default">
      <a:majorFont>
        <a:latin typeface="AvantGarde Medium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A282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EAACAC"/>
        </a:accent5>
        <a:accent6>
          <a:srgbClr val="000000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efault">
  <a:themeElements>
    <a:clrScheme name="default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DA2826"/>
      </a:accent1>
      <a:accent2>
        <a:srgbClr val="000000"/>
      </a:accent2>
      <a:accent3>
        <a:srgbClr val="FFFFFF"/>
      </a:accent3>
      <a:accent4>
        <a:srgbClr val="000000"/>
      </a:accent4>
      <a:accent5>
        <a:srgbClr val="EAACAC"/>
      </a:accent5>
      <a:accent6>
        <a:srgbClr val="000000"/>
      </a:accent6>
      <a:hlink>
        <a:srgbClr val="000000"/>
      </a:hlink>
      <a:folHlink>
        <a:srgbClr val="000000"/>
      </a:folHlink>
    </a:clrScheme>
    <a:fontScheme name="default">
      <a:majorFont>
        <a:latin typeface="AvantGarde Medium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9050" cap="flat" cmpd="sng" algn="ctr">
          <a:solidFill>
            <a:srgbClr val="DA282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9050" cap="flat" cmpd="sng" algn="ctr">
          <a:solidFill>
            <a:srgbClr val="DA282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A282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EAACAC"/>
        </a:accent5>
        <a:accent6>
          <a:srgbClr val="000000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KTN PPT">
  <a:themeElements>
    <a:clrScheme name="Standaardontwerp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DA2826"/>
      </a:accent1>
      <a:accent2>
        <a:srgbClr val="000000"/>
      </a:accent2>
      <a:accent3>
        <a:srgbClr val="FFFFFF"/>
      </a:accent3>
      <a:accent4>
        <a:srgbClr val="000000"/>
      </a:accent4>
      <a:accent5>
        <a:srgbClr val="EAACAC"/>
      </a:accent5>
      <a:accent6>
        <a:srgbClr val="000000"/>
      </a:accent6>
      <a:hlink>
        <a:srgbClr val="000000"/>
      </a:hlink>
      <a:folHlink>
        <a:srgbClr val="00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A282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EAACAC"/>
        </a:accent5>
        <a:accent6>
          <a:srgbClr val="000000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KTN PPT">
  <a:themeElements>
    <a:clrScheme name="Standaardontwerp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DA2826"/>
      </a:accent1>
      <a:accent2>
        <a:srgbClr val="000000"/>
      </a:accent2>
      <a:accent3>
        <a:srgbClr val="FFFFFF"/>
      </a:accent3>
      <a:accent4>
        <a:srgbClr val="000000"/>
      </a:accent4>
      <a:accent5>
        <a:srgbClr val="EAACAC"/>
      </a:accent5>
      <a:accent6>
        <a:srgbClr val="000000"/>
      </a:accent6>
      <a:hlink>
        <a:srgbClr val="000000"/>
      </a:hlink>
      <a:folHlink>
        <a:srgbClr val="00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A282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EAACAC"/>
        </a:accent5>
        <a:accent6>
          <a:srgbClr val="000000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513</Words>
  <Application>Microsoft Office PowerPoint</Application>
  <PresentationFormat>On-screen Show (4:3)</PresentationFormat>
  <Paragraphs>250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1_New slideshow</vt:lpstr>
      <vt:lpstr>4_default</vt:lpstr>
      <vt:lpstr>default</vt:lpstr>
      <vt:lpstr>KTN PPT</vt:lpstr>
      <vt:lpstr>1_KTN PPT</vt:lpstr>
      <vt:lpstr>         Katoen Natie       </vt:lpstr>
      <vt:lpstr>History</vt:lpstr>
      <vt:lpstr>Mission</vt:lpstr>
      <vt:lpstr>PowerPoint Presentation</vt:lpstr>
      <vt:lpstr>Key Data</vt:lpstr>
      <vt:lpstr>Global coverage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Katoen Natie Kallo – Q1998  </vt:lpstr>
      <vt:lpstr>Katoen Natie in Antwerp</vt:lpstr>
      <vt:lpstr>Intermodal Mega – Import Logistics Site</vt:lpstr>
      <vt:lpstr>Logistics flows &amp; Value Added Services </vt:lpstr>
    </vt:vector>
  </TitlesOfParts>
  <Company>SONJA NV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Katoen Natie       </dc:title>
  <dc:creator>Coetsier, Ruben</dc:creator>
  <cp:lastModifiedBy>Coetsier, Ruben</cp:lastModifiedBy>
  <cp:revision>2</cp:revision>
  <dcterms:created xsi:type="dcterms:W3CDTF">2016-10-03T14:37:07Z</dcterms:created>
  <dcterms:modified xsi:type="dcterms:W3CDTF">2016-10-03T14:43:53Z</dcterms:modified>
</cp:coreProperties>
</file>