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5" r:id="rId2"/>
    <p:sldMasterId id="2147483661" r:id="rId3"/>
  </p:sldMasterIdLst>
  <p:notesMasterIdLst>
    <p:notesMasterId r:id="rId10"/>
  </p:notesMasterIdLst>
  <p:handoutMasterIdLst>
    <p:handoutMasterId r:id="rId11"/>
  </p:handoutMasterIdLst>
  <p:sldIdLst>
    <p:sldId id="309" r:id="rId4"/>
    <p:sldId id="336" r:id="rId5"/>
    <p:sldId id="339" r:id="rId6"/>
    <p:sldId id="340" r:id="rId7"/>
    <p:sldId id="341" r:id="rId8"/>
    <p:sldId id="343" r:id="rId9"/>
  </p:sldIdLst>
  <p:sldSz cx="9144000" cy="6858000" type="screen4x3"/>
  <p:notesSz cx="6881813" cy="95885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68">
          <p15:clr>
            <a:srgbClr val="A4A3A4"/>
          </p15:clr>
        </p15:guide>
        <p15:guide id="2" orient="horz" pos="1152">
          <p15:clr>
            <a:srgbClr val="A4A3A4"/>
          </p15:clr>
        </p15:guide>
        <p15:guide id="3" pos="9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870B"/>
    <a:srgbClr val="590185"/>
    <a:srgbClr val="3F015F"/>
    <a:srgbClr val="BA8DDB"/>
    <a:srgbClr val="EADCF4"/>
    <a:srgbClr val="C198E0"/>
    <a:srgbClr val="4D0173"/>
    <a:srgbClr val="FFCC99"/>
    <a:srgbClr val="FFCC66"/>
    <a:srgbClr val="050C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14" autoAdjust="0"/>
    <p:restoredTop sz="90929"/>
  </p:normalViewPr>
  <p:slideViewPr>
    <p:cSldViewPr>
      <p:cViewPr varScale="1">
        <p:scale>
          <a:sx n="67" d="100"/>
          <a:sy n="67" d="100"/>
        </p:scale>
        <p:origin x="1368" y="32"/>
      </p:cViewPr>
      <p:guideLst>
        <p:guide orient="horz" pos="768"/>
        <p:guide orient="horz" pos="1152"/>
        <p:guide pos="9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84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2FC6E9-CBF5-4008-893B-43FCA67C5536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DC6933BA-2CE4-49BD-9D4A-22610A3A65B4}">
      <dgm:prSet phldrT="[Tekst]" custT="1"/>
      <dgm:spPr>
        <a:solidFill>
          <a:srgbClr val="EADCF4">
            <a:alpha val="90000"/>
          </a:srgbClr>
        </a:solidFill>
        <a:ln>
          <a:solidFill>
            <a:srgbClr val="3F015F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nl-NL" sz="1400" b="1" dirty="0" smtClean="0">
              <a:solidFill>
                <a:srgbClr val="590185"/>
              </a:solidFill>
              <a:latin typeface="Arial" pitchFamily="34" charset="0"/>
              <a:cs typeface="Arial" pitchFamily="34" charset="0"/>
            </a:rPr>
            <a:t>6 deelnemers</a:t>
          </a:r>
          <a:endParaRPr lang="nl-NL" sz="1400" b="1" dirty="0">
            <a:solidFill>
              <a:srgbClr val="590185"/>
            </a:solidFill>
            <a:latin typeface="Arial" pitchFamily="34" charset="0"/>
            <a:cs typeface="Arial" pitchFamily="34" charset="0"/>
          </a:endParaRPr>
        </a:p>
      </dgm:t>
    </dgm:pt>
    <dgm:pt modelId="{57DBF1C6-C94C-4820-B6E6-3349EB3FEB5F}" type="parTrans" cxnId="{8F2D94DC-BD55-460C-A0A6-93D807CB5DB2}">
      <dgm:prSet/>
      <dgm:spPr/>
      <dgm:t>
        <a:bodyPr/>
        <a:lstStyle/>
        <a:p>
          <a:endParaRPr lang="nl-NL"/>
        </a:p>
      </dgm:t>
    </dgm:pt>
    <dgm:pt modelId="{B593B7BD-3E68-4517-96D4-87382889926F}" type="sibTrans" cxnId="{8F2D94DC-BD55-460C-A0A6-93D807CB5DB2}">
      <dgm:prSet/>
      <dgm:spPr/>
      <dgm:t>
        <a:bodyPr/>
        <a:lstStyle/>
        <a:p>
          <a:endParaRPr lang="nl-NL"/>
        </a:p>
      </dgm:t>
    </dgm:pt>
    <dgm:pt modelId="{AE5C7644-773D-4AED-AECB-E1CD842B2373}">
      <dgm:prSet phldrT="[Tekst]" custT="1"/>
      <dgm:spPr>
        <a:solidFill>
          <a:srgbClr val="EADCF4">
            <a:alpha val="90000"/>
          </a:srgbClr>
        </a:solidFill>
        <a:ln>
          <a:solidFill>
            <a:srgbClr val="3F015F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nl-NL" sz="1400" b="1" dirty="0" smtClean="0">
              <a:solidFill>
                <a:srgbClr val="590185"/>
              </a:solidFill>
              <a:latin typeface="Arial" pitchFamily="34" charset="0"/>
              <a:cs typeface="Arial" pitchFamily="34" charset="0"/>
            </a:rPr>
            <a:t>Kennis Kunde</a:t>
          </a:r>
          <a:endParaRPr lang="nl-NL" sz="1400" b="1" dirty="0">
            <a:solidFill>
              <a:srgbClr val="590185"/>
            </a:solidFill>
            <a:latin typeface="Arial" pitchFamily="34" charset="0"/>
            <a:cs typeface="Arial" pitchFamily="34" charset="0"/>
          </a:endParaRPr>
        </a:p>
      </dgm:t>
    </dgm:pt>
    <dgm:pt modelId="{DF62B7F0-1542-4F37-8140-5453D855345F}" type="parTrans" cxnId="{8B1B5922-85C1-4E4F-8A6C-A724433D0130}">
      <dgm:prSet/>
      <dgm:spPr/>
      <dgm:t>
        <a:bodyPr/>
        <a:lstStyle/>
        <a:p>
          <a:endParaRPr lang="nl-NL"/>
        </a:p>
      </dgm:t>
    </dgm:pt>
    <dgm:pt modelId="{6278FE4C-F7B3-4F4E-A9C2-22E651568FDA}" type="sibTrans" cxnId="{8B1B5922-85C1-4E4F-8A6C-A724433D0130}">
      <dgm:prSet/>
      <dgm:spPr/>
      <dgm:t>
        <a:bodyPr/>
        <a:lstStyle/>
        <a:p>
          <a:endParaRPr lang="nl-NL"/>
        </a:p>
      </dgm:t>
    </dgm:pt>
    <dgm:pt modelId="{9F03D00D-2849-42FD-A8C3-00BCFF69CA1C}">
      <dgm:prSet phldrT="[Tekst]" custT="1"/>
      <dgm:spPr>
        <a:solidFill>
          <a:srgbClr val="EADCF4">
            <a:alpha val="90000"/>
          </a:srgbClr>
        </a:solidFill>
        <a:ln>
          <a:solidFill>
            <a:srgbClr val="3F015F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nl-NL" sz="1400" b="1" dirty="0" err="1" smtClean="0">
              <a:solidFill>
                <a:srgbClr val="590185"/>
              </a:solidFill>
              <a:latin typeface="Arial" pitchFamily="34" charset="0"/>
              <a:cs typeface="Arial" pitchFamily="34" charset="0"/>
            </a:rPr>
            <a:t>Parts</a:t>
          </a:r>
          <a:r>
            <a:rPr lang="nl-NL" sz="1400" b="1" dirty="0" smtClean="0">
              <a:solidFill>
                <a:srgbClr val="590185"/>
              </a:solidFill>
              <a:latin typeface="Arial" pitchFamily="34" charset="0"/>
              <a:cs typeface="Arial" pitchFamily="34" charset="0"/>
            </a:rPr>
            <a:t> Business Forum</a:t>
          </a:r>
          <a:endParaRPr lang="nl-NL" sz="1400" b="1" dirty="0">
            <a:solidFill>
              <a:srgbClr val="590185"/>
            </a:solidFill>
            <a:latin typeface="Arial" pitchFamily="34" charset="0"/>
            <a:cs typeface="Arial" pitchFamily="34" charset="0"/>
          </a:endParaRPr>
        </a:p>
      </dgm:t>
    </dgm:pt>
    <dgm:pt modelId="{62E41C4C-C607-476C-AA2A-0BA347B47FDE}" type="parTrans" cxnId="{C32DDD89-0134-47C2-AB97-201C72B09295}">
      <dgm:prSet/>
      <dgm:spPr/>
      <dgm:t>
        <a:bodyPr/>
        <a:lstStyle/>
        <a:p>
          <a:endParaRPr lang="nl-NL"/>
        </a:p>
      </dgm:t>
    </dgm:pt>
    <dgm:pt modelId="{83DCBC2D-FC78-43FD-84F4-DE8504C687B0}" type="sibTrans" cxnId="{C32DDD89-0134-47C2-AB97-201C72B09295}">
      <dgm:prSet/>
      <dgm:spPr/>
      <dgm:t>
        <a:bodyPr/>
        <a:lstStyle/>
        <a:p>
          <a:endParaRPr lang="nl-NL"/>
        </a:p>
      </dgm:t>
    </dgm:pt>
    <dgm:pt modelId="{417A4486-8832-46FA-B7E0-5AFD644687B6}">
      <dgm:prSet phldrT="[Tekst]" custT="1"/>
      <dgm:spPr>
        <a:solidFill>
          <a:srgbClr val="EADCF4">
            <a:alpha val="90000"/>
          </a:srgbClr>
        </a:solidFill>
        <a:ln>
          <a:solidFill>
            <a:srgbClr val="3F015F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nl-NL" sz="1400" b="1" dirty="0" smtClean="0">
              <a:solidFill>
                <a:srgbClr val="590185"/>
              </a:solidFill>
              <a:latin typeface="Arial" pitchFamily="34" charset="0"/>
              <a:cs typeface="Arial" pitchFamily="34" charset="0"/>
            </a:rPr>
            <a:t>Netwerk</a:t>
          </a:r>
          <a:endParaRPr lang="nl-NL" sz="1400" b="1" dirty="0">
            <a:solidFill>
              <a:srgbClr val="590185"/>
            </a:solidFill>
            <a:latin typeface="Arial" pitchFamily="34" charset="0"/>
            <a:cs typeface="Arial" pitchFamily="34" charset="0"/>
          </a:endParaRPr>
        </a:p>
      </dgm:t>
    </dgm:pt>
    <dgm:pt modelId="{C22ACA3C-34CA-4399-A3B1-39B4E37292ED}" type="parTrans" cxnId="{B942682F-DD59-424F-98E9-6AB93F1B2CFA}">
      <dgm:prSet/>
      <dgm:spPr/>
      <dgm:t>
        <a:bodyPr/>
        <a:lstStyle/>
        <a:p>
          <a:endParaRPr lang="nl-NL"/>
        </a:p>
      </dgm:t>
    </dgm:pt>
    <dgm:pt modelId="{9198E027-E774-423F-844D-C195EE5B1E14}" type="sibTrans" cxnId="{B942682F-DD59-424F-98E9-6AB93F1B2CFA}">
      <dgm:prSet/>
      <dgm:spPr/>
      <dgm:t>
        <a:bodyPr/>
        <a:lstStyle/>
        <a:p>
          <a:endParaRPr lang="nl-NL"/>
        </a:p>
      </dgm:t>
    </dgm:pt>
    <dgm:pt modelId="{C1039CC0-E9A4-420F-8ACE-716C518C3BFE}">
      <dgm:prSet phldrT="[Tekst]" custT="1"/>
      <dgm:spPr>
        <a:solidFill>
          <a:srgbClr val="EADCF4">
            <a:alpha val="90000"/>
          </a:srgbClr>
        </a:solidFill>
        <a:ln>
          <a:solidFill>
            <a:srgbClr val="3F015F"/>
          </a:solidFill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nl-NL" sz="1400" b="1" dirty="0" smtClean="0">
              <a:solidFill>
                <a:srgbClr val="590185"/>
              </a:solidFill>
              <a:latin typeface="Arial" pitchFamily="34" charset="0"/>
              <a:cs typeface="Arial" pitchFamily="34" charset="0"/>
            </a:rPr>
            <a:t>2 proposities</a:t>
          </a:r>
          <a:endParaRPr lang="nl-NL" sz="1400" b="1" dirty="0">
            <a:solidFill>
              <a:srgbClr val="590185"/>
            </a:solidFill>
            <a:latin typeface="Arial" pitchFamily="34" charset="0"/>
            <a:cs typeface="Arial" pitchFamily="34" charset="0"/>
          </a:endParaRPr>
        </a:p>
      </dgm:t>
    </dgm:pt>
    <dgm:pt modelId="{20DF4B12-7043-4743-848F-B3B8DA91E242}" type="parTrans" cxnId="{3A4C10B0-CD4D-4CBD-B385-59961408A916}">
      <dgm:prSet/>
      <dgm:spPr/>
      <dgm:t>
        <a:bodyPr/>
        <a:lstStyle/>
        <a:p>
          <a:endParaRPr lang="nl-NL"/>
        </a:p>
      </dgm:t>
    </dgm:pt>
    <dgm:pt modelId="{D4BA5D46-ADCF-4E0B-A270-AF90FB01DE21}" type="sibTrans" cxnId="{3A4C10B0-CD4D-4CBD-B385-59961408A916}">
      <dgm:prSet/>
      <dgm:spPr/>
      <dgm:t>
        <a:bodyPr/>
        <a:lstStyle/>
        <a:p>
          <a:endParaRPr lang="nl-NL"/>
        </a:p>
      </dgm:t>
    </dgm:pt>
    <dgm:pt modelId="{A54F769A-F270-47CE-8456-0DBAF814CA34}" type="pres">
      <dgm:prSet presAssocID="{1C2FC6E9-CBF5-4008-893B-43FCA67C5536}" presName="compositeShape" presStyleCnt="0">
        <dgm:presLayoutVars>
          <dgm:dir/>
          <dgm:resizeHandles/>
        </dgm:presLayoutVars>
      </dgm:prSet>
      <dgm:spPr/>
    </dgm:pt>
    <dgm:pt modelId="{FDE694D7-2649-4800-8E7F-0B6FA6132BC4}" type="pres">
      <dgm:prSet presAssocID="{1C2FC6E9-CBF5-4008-893B-43FCA67C5536}" presName="pyramid" presStyleLbl="node1" presStyleIdx="0" presStyleCnt="1" custAng="16200000" custScaleX="100000" custScaleY="22628" custLinFactNeighborX="21722"/>
      <dgm:spPr>
        <a:prstGeom prst="homePlate">
          <a:avLst/>
        </a:prstGeom>
        <a:solidFill>
          <a:srgbClr val="C198E0"/>
        </a:solidFill>
        <a:scene3d>
          <a:camera prst="orthographicFront"/>
          <a:lightRig rig="threePt" dir="t"/>
        </a:scene3d>
        <a:sp3d>
          <a:bevelT/>
        </a:sp3d>
      </dgm:spPr>
    </dgm:pt>
    <dgm:pt modelId="{8B4D3C68-3D54-494E-8DC3-9857302AA93C}" type="pres">
      <dgm:prSet presAssocID="{1C2FC6E9-CBF5-4008-893B-43FCA67C5536}" presName="theList" presStyleCnt="0"/>
      <dgm:spPr/>
    </dgm:pt>
    <dgm:pt modelId="{052842CA-BD2F-47B1-A1E8-73B3A4F3E73D}" type="pres">
      <dgm:prSet presAssocID="{9F03D00D-2849-42FD-A8C3-00BCFF69CA1C}" presName="aNode" presStyleLbl="fgAcc1" presStyleIdx="0" presStyleCnt="5" custScaleX="49313" custLinFactY="5014" custLinFactNeighborX="755" custLinFactNeighborY="100000">
        <dgm:presLayoutVars>
          <dgm:bulletEnabled val="1"/>
        </dgm:presLayoutVars>
      </dgm:prSet>
      <dgm:spPr/>
      <dgm:t>
        <a:bodyPr/>
        <a:lstStyle/>
        <a:p>
          <a:endParaRPr lang="nl-NL"/>
        </a:p>
      </dgm:t>
    </dgm:pt>
    <dgm:pt modelId="{4BD35A96-80E0-4D17-A679-014FEDE8D926}" type="pres">
      <dgm:prSet presAssocID="{9F03D00D-2849-42FD-A8C3-00BCFF69CA1C}" presName="aSpace" presStyleCnt="0"/>
      <dgm:spPr/>
    </dgm:pt>
    <dgm:pt modelId="{8BC2F3A3-8254-41E2-A0FE-EA4C16E8E8F5}" type="pres">
      <dgm:prSet presAssocID="{DC6933BA-2CE4-49BD-9D4A-22610A3A65B4}" presName="aNode" presStyleLbl="fgAcc1" presStyleIdx="1" presStyleCnt="5" custScaleX="49313" custLinFactY="3032" custLinFactNeighborX="755" custLinFactNeighborY="100000">
        <dgm:presLayoutVars>
          <dgm:bulletEnabled val="1"/>
        </dgm:presLayoutVars>
      </dgm:prSet>
      <dgm:spPr/>
      <dgm:t>
        <a:bodyPr/>
        <a:lstStyle/>
        <a:p>
          <a:endParaRPr lang="nl-NL"/>
        </a:p>
      </dgm:t>
    </dgm:pt>
    <dgm:pt modelId="{8DF81F64-5AEA-4F11-AF26-CB75F49E0155}" type="pres">
      <dgm:prSet presAssocID="{DC6933BA-2CE4-49BD-9D4A-22610A3A65B4}" presName="aSpace" presStyleCnt="0"/>
      <dgm:spPr/>
    </dgm:pt>
    <dgm:pt modelId="{2BF49B51-F94D-42F9-8BD8-2E5268DA9744}" type="pres">
      <dgm:prSet presAssocID="{417A4486-8832-46FA-B7E0-5AFD644687B6}" presName="aNode" presStyleLbl="fgAcc1" presStyleIdx="2" presStyleCnt="5" custScaleX="49313" custLinFactY="1050" custLinFactNeighborX="755" custLinFactNeighborY="100000">
        <dgm:presLayoutVars>
          <dgm:bulletEnabled val="1"/>
        </dgm:presLayoutVars>
      </dgm:prSet>
      <dgm:spPr/>
      <dgm:t>
        <a:bodyPr/>
        <a:lstStyle/>
        <a:p>
          <a:endParaRPr lang="nl-NL"/>
        </a:p>
      </dgm:t>
    </dgm:pt>
    <dgm:pt modelId="{5A28BB0B-6D26-4142-995A-18CE65DA7FFB}" type="pres">
      <dgm:prSet presAssocID="{417A4486-8832-46FA-B7E0-5AFD644687B6}" presName="aSpace" presStyleCnt="0"/>
      <dgm:spPr/>
    </dgm:pt>
    <dgm:pt modelId="{215CDF19-76A7-499C-9554-F601B95277CC}" type="pres">
      <dgm:prSet presAssocID="{AE5C7644-773D-4AED-AECB-E1CD842B2373}" presName="aNode" presStyleLbl="fgAcc1" presStyleIdx="3" presStyleCnt="5" custScaleX="49313" custLinFactNeighborX="755" custLinFactNeighborY="88774">
        <dgm:presLayoutVars>
          <dgm:bulletEnabled val="1"/>
        </dgm:presLayoutVars>
      </dgm:prSet>
      <dgm:spPr/>
      <dgm:t>
        <a:bodyPr/>
        <a:lstStyle/>
        <a:p>
          <a:endParaRPr lang="nl-NL"/>
        </a:p>
      </dgm:t>
    </dgm:pt>
    <dgm:pt modelId="{7873AAD9-F519-468B-A804-A52B952B1BE3}" type="pres">
      <dgm:prSet presAssocID="{AE5C7644-773D-4AED-AECB-E1CD842B2373}" presName="aSpace" presStyleCnt="0"/>
      <dgm:spPr/>
    </dgm:pt>
    <dgm:pt modelId="{4E481964-6FC9-4702-9F7B-B3401CD19530}" type="pres">
      <dgm:prSet presAssocID="{C1039CC0-E9A4-420F-8ACE-716C518C3BFE}" presName="aNode" presStyleLbl="fgAcc1" presStyleIdx="4" presStyleCnt="5" custScaleX="49313" custLinFactNeighborX="755" custLinFactNeighborY="88774">
        <dgm:presLayoutVars>
          <dgm:bulletEnabled val="1"/>
        </dgm:presLayoutVars>
      </dgm:prSet>
      <dgm:spPr/>
      <dgm:t>
        <a:bodyPr/>
        <a:lstStyle/>
        <a:p>
          <a:endParaRPr lang="nl-NL"/>
        </a:p>
      </dgm:t>
    </dgm:pt>
    <dgm:pt modelId="{0817B99F-7AF5-451B-B3C3-58545DE6BF17}" type="pres">
      <dgm:prSet presAssocID="{C1039CC0-E9A4-420F-8ACE-716C518C3BFE}" presName="aSpace" presStyleCnt="0"/>
      <dgm:spPr/>
    </dgm:pt>
  </dgm:ptLst>
  <dgm:cxnLst>
    <dgm:cxn modelId="{2FFFD329-32CF-4502-993D-865CF63B40B1}" type="presOf" srcId="{C1039CC0-E9A4-420F-8ACE-716C518C3BFE}" destId="{4E481964-6FC9-4702-9F7B-B3401CD19530}" srcOrd="0" destOrd="0" presId="urn:microsoft.com/office/officeart/2005/8/layout/pyramid2"/>
    <dgm:cxn modelId="{66D96BD4-6C7D-4C6B-ACEB-4FA9814E16D2}" type="presOf" srcId="{9F03D00D-2849-42FD-A8C3-00BCFF69CA1C}" destId="{052842CA-BD2F-47B1-A1E8-73B3A4F3E73D}" srcOrd="0" destOrd="0" presId="urn:microsoft.com/office/officeart/2005/8/layout/pyramid2"/>
    <dgm:cxn modelId="{9DED792E-45DC-426D-8A6C-7049FBABB2B8}" type="presOf" srcId="{417A4486-8832-46FA-B7E0-5AFD644687B6}" destId="{2BF49B51-F94D-42F9-8BD8-2E5268DA9744}" srcOrd="0" destOrd="0" presId="urn:microsoft.com/office/officeart/2005/8/layout/pyramid2"/>
    <dgm:cxn modelId="{8B1B5922-85C1-4E4F-8A6C-A724433D0130}" srcId="{1C2FC6E9-CBF5-4008-893B-43FCA67C5536}" destId="{AE5C7644-773D-4AED-AECB-E1CD842B2373}" srcOrd="3" destOrd="0" parTransId="{DF62B7F0-1542-4F37-8140-5453D855345F}" sibTransId="{6278FE4C-F7B3-4F4E-A9C2-22E651568FDA}"/>
    <dgm:cxn modelId="{3A4C10B0-CD4D-4CBD-B385-59961408A916}" srcId="{1C2FC6E9-CBF5-4008-893B-43FCA67C5536}" destId="{C1039CC0-E9A4-420F-8ACE-716C518C3BFE}" srcOrd="4" destOrd="0" parTransId="{20DF4B12-7043-4743-848F-B3B8DA91E242}" sibTransId="{D4BA5D46-ADCF-4E0B-A270-AF90FB01DE21}"/>
    <dgm:cxn modelId="{8F2D94DC-BD55-460C-A0A6-93D807CB5DB2}" srcId="{1C2FC6E9-CBF5-4008-893B-43FCA67C5536}" destId="{DC6933BA-2CE4-49BD-9D4A-22610A3A65B4}" srcOrd="1" destOrd="0" parTransId="{57DBF1C6-C94C-4820-B6E6-3349EB3FEB5F}" sibTransId="{B593B7BD-3E68-4517-96D4-87382889926F}"/>
    <dgm:cxn modelId="{C32DDD89-0134-47C2-AB97-201C72B09295}" srcId="{1C2FC6E9-CBF5-4008-893B-43FCA67C5536}" destId="{9F03D00D-2849-42FD-A8C3-00BCFF69CA1C}" srcOrd="0" destOrd="0" parTransId="{62E41C4C-C607-476C-AA2A-0BA347B47FDE}" sibTransId="{83DCBC2D-FC78-43FD-84F4-DE8504C687B0}"/>
    <dgm:cxn modelId="{B435DEA1-1CF3-48BD-B114-88DE8768B6BA}" type="presOf" srcId="{DC6933BA-2CE4-49BD-9D4A-22610A3A65B4}" destId="{8BC2F3A3-8254-41E2-A0FE-EA4C16E8E8F5}" srcOrd="0" destOrd="0" presId="urn:microsoft.com/office/officeart/2005/8/layout/pyramid2"/>
    <dgm:cxn modelId="{743F1570-6D82-415C-8AEB-54EEAB264C47}" type="presOf" srcId="{AE5C7644-773D-4AED-AECB-E1CD842B2373}" destId="{215CDF19-76A7-499C-9554-F601B95277CC}" srcOrd="0" destOrd="0" presId="urn:microsoft.com/office/officeart/2005/8/layout/pyramid2"/>
    <dgm:cxn modelId="{6BCD13C8-6E4A-438B-A24B-CEF0E55B55F1}" type="presOf" srcId="{1C2FC6E9-CBF5-4008-893B-43FCA67C5536}" destId="{A54F769A-F270-47CE-8456-0DBAF814CA34}" srcOrd="0" destOrd="0" presId="urn:microsoft.com/office/officeart/2005/8/layout/pyramid2"/>
    <dgm:cxn modelId="{B942682F-DD59-424F-98E9-6AB93F1B2CFA}" srcId="{1C2FC6E9-CBF5-4008-893B-43FCA67C5536}" destId="{417A4486-8832-46FA-B7E0-5AFD644687B6}" srcOrd="2" destOrd="0" parTransId="{C22ACA3C-34CA-4399-A3B1-39B4E37292ED}" sibTransId="{9198E027-E774-423F-844D-C195EE5B1E14}"/>
    <dgm:cxn modelId="{36416410-457C-4A23-A563-5084B759D758}" type="presParOf" srcId="{A54F769A-F270-47CE-8456-0DBAF814CA34}" destId="{FDE694D7-2649-4800-8E7F-0B6FA6132BC4}" srcOrd="0" destOrd="0" presId="urn:microsoft.com/office/officeart/2005/8/layout/pyramid2"/>
    <dgm:cxn modelId="{59D889C2-3BA0-4242-A65D-0B8CDE12FCEE}" type="presParOf" srcId="{A54F769A-F270-47CE-8456-0DBAF814CA34}" destId="{8B4D3C68-3D54-494E-8DC3-9857302AA93C}" srcOrd="1" destOrd="0" presId="urn:microsoft.com/office/officeart/2005/8/layout/pyramid2"/>
    <dgm:cxn modelId="{0505A4ED-33A9-4E31-B62E-C1B506A7DF53}" type="presParOf" srcId="{8B4D3C68-3D54-494E-8DC3-9857302AA93C}" destId="{052842CA-BD2F-47B1-A1E8-73B3A4F3E73D}" srcOrd="0" destOrd="0" presId="urn:microsoft.com/office/officeart/2005/8/layout/pyramid2"/>
    <dgm:cxn modelId="{B86ECB95-FE55-4C81-BC6E-C3EA735D6433}" type="presParOf" srcId="{8B4D3C68-3D54-494E-8DC3-9857302AA93C}" destId="{4BD35A96-80E0-4D17-A679-014FEDE8D926}" srcOrd="1" destOrd="0" presId="urn:microsoft.com/office/officeart/2005/8/layout/pyramid2"/>
    <dgm:cxn modelId="{D0995375-1A5D-45A1-8121-069257F27294}" type="presParOf" srcId="{8B4D3C68-3D54-494E-8DC3-9857302AA93C}" destId="{8BC2F3A3-8254-41E2-A0FE-EA4C16E8E8F5}" srcOrd="2" destOrd="0" presId="urn:microsoft.com/office/officeart/2005/8/layout/pyramid2"/>
    <dgm:cxn modelId="{501E5D9F-A722-41AA-9D83-E450CF927C6A}" type="presParOf" srcId="{8B4D3C68-3D54-494E-8DC3-9857302AA93C}" destId="{8DF81F64-5AEA-4F11-AF26-CB75F49E0155}" srcOrd="3" destOrd="0" presId="urn:microsoft.com/office/officeart/2005/8/layout/pyramid2"/>
    <dgm:cxn modelId="{015E28AE-0B8C-4BFA-A1DD-4E81837234B4}" type="presParOf" srcId="{8B4D3C68-3D54-494E-8DC3-9857302AA93C}" destId="{2BF49B51-F94D-42F9-8BD8-2E5268DA9744}" srcOrd="4" destOrd="0" presId="urn:microsoft.com/office/officeart/2005/8/layout/pyramid2"/>
    <dgm:cxn modelId="{81840C89-8957-450B-AFFF-2BF94801CBBA}" type="presParOf" srcId="{8B4D3C68-3D54-494E-8DC3-9857302AA93C}" destId="{5A28BB0B-6D26-4142-995A-18CE65DA7FFB}" srcOrd="5" destOrd="0" presId="urn:microsoft.com/office/officeart/2005/8/layout/pyramid2"/>
    <dgm:cxn modelId="{3CC54770-3B6F-4684-AE95-1720F74BF6BA}" type="presParOf" srcId="{8B4D3C68-3D54-494E-8DC3-9857302AA93C}" destId="{215CDF19-76A7-499C-9554-F601B95277CC}" srcOrd="6" destOrd="0" presId="urn:microsoft.com/office/officeart/2005/8/layout/pyramid2"/>
    <dgm:cxn modelId="{09A85B8B-2FD0-44FB-BA09-125EC0434B2C}" type="presParOf" srcId="{8B4D3C68-3D54-494E-8DC3-9857302AA93C}" destId="{7873AAD9-F519-468B-A804-A52B952B1BE3}" srcOrd="7" destOrd="0" presId="urn:microsoft.com/office/officeart/2005/8/layout/pyramid2"/>
    <dgm:cxn modelId="{29BF8E3A-293A-4C13-B493-93FA6CA3A445}" type="presParOf" srcId="{8B4D3C68-3D54-494E-8DC3-9857302AA93C}" destId="{4E481964-6FC9-4702-9F7B-B3401CD19530}" srcOrd="8" destOrd="0" presId="urn:microsoft.com/office/officeart/2005/8/layout/pyramid2"/>
    <dgm:cxn modelId="{3D9F1364-C41C-4DF4-A0D2-39204B20A813}" type="presParOf" srcId="{8B4D3C68-3D54-494E-8DC3-9857302AA93C}" destId="{0817B99F-7AF5-451B-B3C3-58545DE6BF17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E694D7-2649-4800-8E7F-0B6FA6132BC4}">
      <dsp:nvSpPr>
        <dsp:cNvPr id="0" name=""/>
        <dsp:cNvSpPr/>
      </dsp:nvSpPr>
      <dsp:spPr>
        <a:xfrm rot="16200000">
          <a:off x="1415988" y="1559992"/>
          <a:ext cx="4032448" cy="912462"/>
        </a:xfrm>
        <a:prstGeom prst="homePlate">
          <a:avLst/>
        </a:prstGeom>
        <a:solidFill>
          <a:srgbClr val="C198E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2842CA-BD2F-47B1-A1E8-73B3A4F3E73D}">
      <dsp:nvSpPr>
        <dsp:cNvPr id="0" name=""/>
        <dsp:cNvSpPr/>
      </dsp:nvSpPr>
      <dsp:spPr>
        <a:xfrm>
          <a:off x="3240349" y="504057"/>
          <a:ext cx="1292538" cy="573363"/>
        </a:xfrm>
        <a:prstGeom prst="roundRect">
          <a:avLst/>
        </a:prstGeom>
        <a:solidFill>
          <a:srgbClr val="EADCF4">
            <a:alpha val="90000"/>
          </a:srgbClr>
        </a:solidFill>
        <a:ln w="19050" cap="flat" cmpd="sng" algn="ctr">
          <a:solidFill>
            <a:srgbClr val="3F015F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1400" b="1" kern="1200" dirty="0" err="1" smtClean="0">
              <a:solidFill>
                <a:srgbClr val="590185"/>
              </a:solidFill>
              <a:latin typeface="Arial" pitchFamily="34" charset="0"/>
              <a:cs typeface="Arial" pitchFamily="34" charset="0"/>
            </a:rPr>
            <a:t>Parts</a:t>
          </a:r>
          <a:r>
            <a:rPr lang="nl-NL" sz="1400" b="1" kern="1200" dirty="0" smtClean="0">
              <a:solidFill>
                <a:srgbClr val="590185"/>
              </a:solidFill>
              <a:latin typeface="Arial" pitchFamily="34" charset="0"/>
              <a:cs typeface="Arial" pitchFamily="34" charset="0"/>
            </a:rPr>
            <a:t> Business Forum</a:t>
          </a:r>
          <a:endParaRPr lang="nl-NL" sz="1400" b="1" kern="1200" dirty="0">
            <a:solidFill>
              <a:srgbClr val="590185"/>
            </a:solidFill>
            <a:latin typeface="Arial" pitchFamily="34" charset="0"/>
            <a:cs typeface="Arial" pitchFamily="34" charset="0"/>
          </a:endParaRPr>
        </a:p>
      </dsp:txBody>
      <dsp:txXfrm>
        <a:off x="3268338" y="532046"/>
        <a:ext cx="1236560" cy="517385"/>
      </dsp:txXfrm>
    </dsp:sp>
    <dsp:sp modelId="{8BC2F3A3-8254-41E2-A0FE-EA4C16E8E8F5}">
      <dsp:nvSpPr>
        <dsp:cNvPr id="0" name=""/>
        <dsp:cNvSpPr/>
      </dsp:nvSpPr>
      <dsp:spPr>
        <a:xfrm>
          <a:off x="3240349" y="1137727"/>
          <a:ext cx="1292538" cy="573363"/>
        </a:xfrm>
        <a:prstGeom prst="roundRect">
          <a:avLst/>
        </a:prstGeom>
        <a:solidFill>
          <a:srgbClr val="EADCF4">
            <a:alpha val="90000"/>
          </a:srgbClr>
        </a:solidFill>
        <a:ln w="19050" cap="flat" cmpd="sng" algn="ctr">
          <a:solidFill>
            <a:srgbClr val="3F015F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1400" b="1" kern="1200" dirty="0" smtClean="0">
              <a:solidFill>
                <a:srgbClr val="590185"/>
              </a:solidFill>
              <a:latin typeface="Arial" pitchFamily="34" charset="0"/>
              <a:cs typeface="Arial" pitchFamily="34" charset="0"/>
            </a:rPr>
            <a:t>6 deelnemers</a:t>
          </a:r>
          <a:endParaRPr lang="nl-NL" sz="1400" b="1" kern="1200" dirty="0">
            <a:solidFill>
              <a:srgbClr val="590185"/>
            </a:solidFill>
            <a:latin typeface="Arial" pitchFamily="34" charset="0"/>
            <a:cs typeface="Arial" pitchFamily="34" charset="0"/>
          </a:endParaRPr>
        </a:p>
      </dsp:txBody>
      <dsp:txXfrm>
        <a:off x="3268338" y="1165716"/>
        <a:ext cx="1236560" cy="517385"/>
      </dsp:txXfrm>
    </dsp:sp>
    <dsp:sp modelId="{2BF49B51-F94D-42F9-8BD8-2E5268DA9744}">
      <dsp:nvSpPr>
        <dsp:cNvPr id="0" name=""/>
        <dsp:cNvSpPr/>
      </dsp:nvSpPr>
      <dsp:spPr>
        <a:xfrm>
          <a:off x="3240349" y="1771397"/>
          <a:ext cx="1292538" cy="573363"/>
        </a:xfrm>
        <a:prstGeom prst="roundRect">
          <a:avLst/>
        </a:prstGeom>
        <a:solidFill>
          <a:srgbClr val="EADCF4">
            <a:alpha val="90000"/>
          </a:srgbClr>
        </a:solidFill>
        <a:ln w="19050" cap="flat" cmpd="sng" algn="ctr">
          <a:solidFill>
            <a:srgbClr val="3F015F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1400" b="1" kern="1200" dirty="0" smtClean="0">
              <a:solidFill>
                <a:srgbClr val="590185"/>
              </a:solidFill>
              <a:latin typeface="Arial" pitchFamily="34" charset="0"/>
              <a:cs typeface="Arial" pitchFamily="34" charset="0"/>
            </a:rPr>
            <a:t>Netwerk</a:t>
          </a:r>
          <a:endParaRPr lang="nl-NL" sz="1400" b="1" kern="1200" dirty="0">
            <a:solidFill>
              <a:srgbClr val="590185"/>
            </a:solidFill>
            <a:latin typeface="Arial" pitchFamily="34" charset="0"/>
            <a:cs typeface="Arial" pitchFamily="34" charset="0"/>
          </a:endParaRPr>
        </a:p>
      </dsp:txBody>
      <dsp:txXfrm>
        <a:off x="3268338" y="1799386"/>
        <a:ext cx="1236560" cy="517385"/>
      </dsp:txXfrm>
    </dsp:sp>
    <dsp:sp modelId="{215CDF19-76A7-499C-9554-F601B95277CC}">
      <dsp:nvSpPr>
        <dsp:cNvPr id="0" name=""/>
        <dsp:cNvSpPr/>
      </dsp:nvSpPr>
      <dsp:spPr>
        <a:xfrm>
          <a:off x="3240349" y="2402365"/>
          <a:ext cx="1292538" cy="573363"/>
        </a:xfrm>
        <a:prstGeom prst="roundRect">
          <a:avLst/>
        </a:prstGeom>
        <a:solidFill>
          <a:srgbClr val="EADCF4">
            <a:alpha val="90000"/>
          </a:srgbClr>
        </a:solidFill>
        <a:ln w="19050" cap="flat" cmpd="sng" algn="ctr">
          <a:solidFill>
            <a:srgbClr val="3F015F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1400" b="1" kern="1200" dirty="0" smtClean="0">
              <a:solidFill>
                <a:srgbClr val="590185"/>
              </a:solidFill>
              <a:latin typeface="Arial" pitchFamily="34" charset="0"/>
              <a:cs typeface="Arial" pitchFamily="34" charset="0"/>
            </a:rPr>
            <a:t>Kennis Kunde</a:t>
          </a:r>
          <a:endParaRPr lang="nl-NL" sz="1400" b="1" kern="1200" dirty="0">
            <a:solidFill>
              <a:srgbClr val="590185"/>
            </a:solidFill>
            <a:latin typeface="Arial" pitchFamily="34" charset="0"/>
            <a:cs typeface="Arial" pitchFamily="34" charset="0"/>
          </a:endParaRPr>
        </a:p>
      </dsp:txBody>
      <dsp:txXfrm>
        <a:off x="3268338" y="2430354"/>
        <a:ext cx="1236560" cy="517385"/>
      </dsp:txXfrm>
    </dsp:sp>
    <dsp:sp modelId="{4E481964-6FC9-4702-9F7B-B3401CD19530}">
      <dsp:nvSpPr>
        <dsp:cNvPr id="0" name=""/>
        <dsp:cNvSpPr/>
      </dsp:nvSpPr>
      <dsp:spPr>
        <a:xfrm>
          <a:off x="3240349" y="3047399"/>
          <a:ext cx="1292538" cy="573363"/>
        </a:xfrm>
        <a:prstGeom prst="roundRect">
          <a:avLst/>
        </a:prstGeom>
        <a:solidFill>
          <a:srgbClr val="EADCF4">
            <a:alpha val="90000"/>
          </a:srgbClr>
        </a:solidFill>
        <a:ln w="19050" cap="flat" cmpd="sng" algn="ctr">
          <a:solidFill>
            <a:srgbClr val="3F015F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1400" b="1" kern="1200" dirty="0" smtClean="0">
              <a:solidFill>
                <a:srgbClr val="590185"/>
              </a:solidFill>
              <a:latin typeface="Arial" pitchFamily="34" charset="0"/>
              <a:cs typeface="Arial" pitchFamily="34" charset="0"/>
            </a:rPr>
            <a:t>2 proposities</a:t>
          </a:r>
          <a:endParaRPr lang="nl-NL" sz="1400" b="1" kern="1200" dirty="0">
            <a:solidFill>
              <a:srgbClr val="590185"/>
            </a:solidFill>
            <a:latin typeface="Arial" pitchFamily="34" charset="0"/>
            <a:cs typeface="Arial" pitchFamily="34" charset="0"/>
          </a:endParaRPr>
        </a:p>
      </dsp:txBody>
      <dsp:txXfrm>
        <a:off x="3268338" y="3075388"/>
        <a:ext cx="1236560" cy="5173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3048" cy="479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913" tIns="44956" rIns="89913" bIns="44956" numCol="1" anchor="t" anchorCtr="0" compatLnSpc="1">
            <a:prstTxWarp prst="textNoShape">
              <a:avLst/>
            </a:prstTxWarp>
          </a:bodyPr>
          <a:lstStyle>
            <a:lvl1pPr defTabSz="898525">
              <a:defRPr sz="1200"/>
            </a:lvl1pPr>
          </a:lstStyle>
          <a:p>
            <a:endParaRPr lang="nl-NL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8765" y="0"/>
            <a:ext cx="2983048" cy="479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913" tIns="44956" rIns="89913" bIns="44956" numCol="1" anchor="t" anchorCtr="0" compatLnSpc="1">
            <a:prstTxWarp prst="textNoShape">
              <a:avLst/>
            </a:prstTxWarp>
          </a:bodyPr>
          <a:lstStyle>
            <a:lvl1pPr algn="r" defTabSz="898525">
              <a:defRPr sz="1200"/>
            </a:lvl1pPr>
          </a:lstStyle>
          <a:p>
            <a:r>
              <a:rPr lang="nl-NL" smtClean="0"/>
              <a:t>March 14, 2013</a:t>
            </a:r>
            <a:endParaRPr lang="nl-NL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08616"/>
            <a:ext cx="2983048" cy="47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913" tIns="44956" rIns="89913" bIns="44956" numCol="1" anchor="b" anchorCtr="0" compatLnSpc="1">
            <a:prstTxWarp prst="textNoShape">
              <a:avLst/>
            </a:prstTxWarp>
          </a:bodyPr>
          <a:lstStyle>
            <a:lvl1pPr defTabSz="898525">
              <a:defRPr sz="1200"/>
            </a:lvl1pPr>
          </a:lstStyle>
          <a:p>
            <a:r>
              <a:rPr lang="nl-NL" smtClean="0"/>
              <a:t>Ben Gräve</a:t>
            </a:r>
            <a:endParaRPr lang="nl-NL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8765" y="9108616"/>
            <a:ext cx="2983048" cy="47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913" tIns="44956" rIns="89913" bIns="44956" numCol="1" anchor="b" anchorCtr="0" compatLnSpc="1">
            <a:prstTxWarp prst="textNoShape">
              <a:avLst/>
            </a:prstTxWarp>
          </a:bodyPr>
          <a:lstStyle>
            <a:lvl1pPr algn="r" defTabSz="898525">
              <a:defRPr sz="1200"/>
            </a:lvl1pPr>
          </a:lstStyle>
          <a:p>
            <a:fld id="{B630A0B4-2189-4ABC-B41A-54E668506F23}" type="slidenum">
              <a:rPr lang="nl-NL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74840474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1409" cy="479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8765" y="0"/>
            <a:ext cx="2981409" cy="479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r>
              <a:rPr lang="nl-NL" smtClean="0"/>
              <a:t>March 14, 2013</a:t>
            </a:r>
            <a:endParaRPr lang="nl-NL"/>
          </a:p>
        </p:txBody>
      </p:sp>
      <p:sp>
        <p:nvSpPr>
          <p:cNvPr id="890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42988" y="719138"/>
            <a:ext cx="4795837" cy="3595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90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018" y="4555075"/>
            <a:ext cx="5505778" cy="4314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Click to edit Master text styles</a:t>
            </a:r>
          </a:p>
          <a:p>
            <a:pPr lvl="1"/>
            <a:r>
              <a:rPr lang="nl-NL" smtClean="0"/>
              <a:t>Second level</a:t>
            </a:r>
          </a:p>
          <a:p>
            <a:pPr lvl="2"/>
            <a:r>
              <a:rPr lang="nl-NL" smtClean="0"/>
              <a:t>Third level</a:t>
            </a:r>
          </a:p>
          <a:p>
            <a:pPr lvl="3"/>
            <a:r>
              <a:rPr lang="nl-NL" smtClean="0"/>
              <a:t>Fourth level</a:t>
            </a:r>
          </a:p>
          <a:p>
            <a:pPr lvl="4"/>
            <a:r>
              <a:rPr lang="nl-NL" smtClean="0"/>
              <a:t>Fifth level</a:t>
            </a:r>
          </a:p>
        </p:txBody>
      </p:sp>
      <p:sp>
        <p:nvSpPr>
          <p:cNvPr id="890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07082"/>
            <a:ext cx="2981409" cy="479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nl-NL" smtClean="0"/>
              <a:t>Ben Gräve</a:t>
            </a:r>
            <a:endParaRPr lang="nl-NL"/>
          </a:p>
        </p:txBody>
      </p:sp>
      <p:sp>
        <p:nvSpPr>
          <p:cNvPr id="890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8765" y="9107082"/>
            <a:ext cx="2981409" cy="479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D8F9E54-8483-49C8-B4FC-58BFE47ACBD2}" type="slidenum">
              <a:rPr lang="nl-NL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43133269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1219200" y="2057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181600" y="2057400"/>
            <a:ext cx="38100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LF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57290" y="642918"/>
            <a:ext cx="7358114" cy="642942"/>
          </a:xfrm>
        </p:spPr>
        <p:txBody>
          <a:bodyPr/>
          <a:lstStyle/>
          <a:p>
            <a:r>
              <a:rPr lang="nl-NL" dirty="0" smtClean="0"/>
              <a:t>Klik om de stijl te bewerken</a:t>
            </a:r>
            <a:endParaRPr lang="nl-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SLF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357290" y="642918"/>
            <a:ext cx="7358114" cy="642942"/>
          </a:xfrm>
        </p:spPr>
        <p:txBody>
          <a:bodyPr/>
          <a:lstStyle>
            <a:lvl1pPr algn="ctr">
              <a:defRPr/>
            </a:lvl1pPr>
          </a:lstStyle>
          <a:p>
            <a:r>
              <a:rPr lang="nl-NL" dirty="0" smtClean="0"/>
              <a:t>Service </a:t>
            </a:r>
            <a:r>
              <a:rPr lang="nl-NL" dirty="0" err="1" smtClean="0"/>
              <a:t>Logistics</a:t>
            </a:r>
            <a:endParaRPr lang="nl-NL" dirty="0"/>
          </a:p>
        </p:txBody>
      </p:sp>
      <p:sp>
        <p:nvSpPr>
          <p:cNvPr id="15" name="Rechthoek 14"/>
          <p:cNvSpPr/>
          <p:nvPr userDrawn="1"/>
        </p:nvSpPr>
        <p:spPr>
          <a:xfrm>
            <a:off x="1571604" y="1500174"/>
            <a:ext cx="7072362" cy="571504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  <a:ln w="25400" cap="flat" cmpd="sng" algn="ctr">
            <a:solidFill>
              <a:srgbClr val="F79646">
                <a:lumMod val="40000"/>
                <a:lumOff val="6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All </a:t>
            </a:r>
            <a:r>
              <a:rPr kumimoji="0" lang="nl-NL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logistic</a:t>
            </a: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nl-NL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activities</a:t>
            </a: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nl-NL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required</a:t>
            </a: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</a:t>
            </a:r>
            <a:r>
              <a:rPr kumimoji="0" lang="nl-NL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install</a:t>
            </a: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nl-NL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maintain</a:t>
            </a: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nl-NL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modify</a:t>
            </a: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</a:t>
            </a:r>
            <a:r>
              <a:rPr kumimoji="0" lang="nl-NL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remove</a:t>
            </a: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nl-NL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technical</a:t>
            </a: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nl-NL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systems</a:t>
            </a: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nl-NL" sz="1800" b="0" i="0" u="none" strike="noStrike" kern="0" cap="none" spc="0" normalizeH="0" baseline="0" noProof="0" dirty="0">
              <a:ln>
                <a:noFill/>
              </a:ln>
              <a:solidFill>
                <a:srgbClr val="F79646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7" name="Groep 26"/>
          <p:cNvGrpSpPr/>
          <p:nvPr userDrawn="1"/>
        </p:nvGrpSpPr>
        <p:grpSpPr>
          <a:xfrm>
            <a:off x="1571604" y="2143116"/>
            <a:ext cx="7072362" cy="2000264"/>
            <a:chOff x="1571604" y="2143116"/>
            <a:chExt cx="7072362" cy="2000264"/>
          </a:xfrm>
        </p:grpSpPr>
        <p:sp>
          <p:nvSpPr>
            <p:cNvPr id="17" name="Regelmatige vijfhoek 16"/>
            <p:cNvSpPr/>
            <p:nvPr/>
          </p:nvSpPr>
          <p:spPr>
            <a:xfrm>
              <a:off x="6000760" y="2143116"/>
              <a:ext cx="1285884" cy="714380"/>
            </a:xfrm>
            <a:prstGeom prst="pentagon">
              <a:avLst/>
            </a:prstGeom>
            <a:solidFill>
              <a:srgbClr val="F79646">
                <a:lumMod val="60000"/>
                <a:lumOff val="40000"/>
              </a:srgbClr>
            </a:solidFill>
            <a:ln w="25400" cap="flat" cmpd="sng" algn="ctr">
              <a:solidFill>
                <a:srgbClr val="F79646">
                  <a:lumMod val="40000"/>
                  <a:lumOff val="6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4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Control</a:t>
              </a:r>
              <a:r>
                <a:rPr kumimoji="0" lang="nl-NL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nl-NL" sz="14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Tower</a:t>
              </a:r>
              <a:endPara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egelmatige vijfhoek 17"/>
            <p:cNvSpPr/>
            <p:nvPr/>
          </p:nvSpPr>
          <p:spPr>
            <a:xfrm>
              <a:off x="6000760" y="2143116"/>
              <a:ext cx="1285884" cy="714380"/>
            </a:xfrm>
            <a:prstGeom prst="pentagon">
              <a:avLst/>
            </a:prstGeom>
            <a:solidFill>
              <a:sysClr val="window" lastClr="FFFFFF">
                <a:lumMod val="85000"/>
                <a:alpha val="40000"/>
              </a:sysClr>
            </a:solidFill>
            <a:ln w="25400" cap="flat" cmpd="sng" algn="ctr">
              <a:solidFill>
                <a:srgbClr val="F79646">
                  <a:lumMod val="40000"/>
                  <a:lumOff val="6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Rechthoek 18"/>
            <p:cNvSpPr/>
            <p:nvPr/>
          </p:nvSpPr>
          <p:spPr>
            <a:xfrm>
              <a:off x="2714612" y="2857496"/>
              <a:ext cx="4786346" cy="642942"/>
            </a:xfrm>
            <a:prstGeom prst="rect">
              <a:avLst/>
            </a:prstGeom>
            <a:solidFill>
              <a:srgbClr val="F79646">
                <a:lumMod val="60000"/>
                <a:lumOff val="40000"/>
              </a:srgbClr>
            </a:solidFill>
            <a:ln w="25400" cap="flat" cmpd="sng" algn="ctr">
              <a:solidFill>
                <a:srgbClr val="F79646">
                  <a:lumMod val="40000"/>
                  <a:lumOff val="6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Service </a:t>
              </a:r>
              <a:r>
                <a:rPr kumimoji="0" lang="nl-NL" sz="16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79646">
                      <a:lumMod val="50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Parts</a:t>
              </a:r>
              <a:endParaRPr kumimoji="0" lang="nl-NL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Rechthoek 19"/>
            <p:cNvSpPr/>
            <p:nvPr/>
          </p:nvSpPr>
          <p:spPr>
            <a:xfrm>
              <a:off x="2714612" y="3500438"/>
              <a:ext cx="4786346" cy="642942"/>
            </a:xfrm>
            <a:prstGeom prst="rect">
              <a:avLst/>
            </a:prstGeom>
            <a:solidFill>
              <a:srgbClr val="1F497D">
                <a:lumMod val="40000"/>
                <a:lumOff val="60000"/>
              </a:srgbClr>
            </a:solidFill>
            <a:ln w="25400" cap="flat" cmpd="sng" algn="ctr">
              <a:solidFill>
                <a:srgbClr val="1F497D">
                  <a:lumMod val="40000"/>
                  <a:lumOff val="6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6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Technical</a:t>
              </a:r>
              <a:r>
                <a:rPr kumimoji="0" lang="nl-NL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4F81BD">
                      <a:lumMod val="75000"/>
                    </a:srgb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support</a:t>
              </a:r>
            </a:p>
          </p:txBody>
        </p:sp>
        <p:sp>
          <p:nvSpPr>
            <p:cNvPr id="21" name="Rechthoek 20"/>
            <p:cNvSpPr/>
            <p:nvPr/>
          </p:nvSpPr>
          <p:spPr>
            <a:xfrm>
              <a:off x="4143372" y="3357562"/>
              <a:ext cx="1928826" cy="285752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0" cap="none" spc="0" normalizeH="0" baseline="0" noProof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Schuine rand 21"/>
            <p:cNvSpPr/>
            <p:nvPr/>
          </p:nvSpPr>
          <p:spPr>
            <a:xfrm>
              <a:off x="1571604" y="2857496"/>
              <a:ext cx="1399606" cy="1285884"/>
            </a:xfrm>
            <a:prstGeom prst="bevel">
              <a:avLst/>
            </a:prstGeom>
            <a:solidFill>
              <a:sysClr val="window" lastClr="FFFFFF">
                <a:lumMod val="85000"/>
                <a:alpha val="40000"/>
              </a:sysClr>
            </a:solidFill>
            <a:ln w="2540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Service Design</a:t>
              </a:r>
            </a:p>
          </p:txBody>
        </p:sp>
        <p:sp>
          <p:nvSpPr>
            <p:cNvPr id="23" name="Rechthoek 22"/>
            <p:cNvSpPr/>
            <p:nvPr/>
          </p:nvSpPr>
          <p:spPr>
            <a:xfrm>
              <a:off x="6357950" y="2857496"/>
              <a:ext cx="571504" cy="1285884"/>
            </a:xfrm>
            <a:prstGeom prst="rect">
              <a:avLst/>
            </a:prstGeom>
            <a:solidFill>
              <a:srgbClr val="F79646">
                <a:lumMod val="60000"/>
                <a:lumOff val="40000"/>
              </a:srgbClr>
            </a:solidFill>
            <a:ln w="25400" cap="flat" cmpd="sng" algn="ctr">
              <a:solidFill>
                <a:srgbClr val="F79646">
                  <a:lumMod val="40000"/>
                  <a:lumOff val="6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0" cap="none" spc="0" normalizeH="0" baseline="0" noProof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Schuine rand 23"/>
            <p:cNvSpPr/>
            <p:nvPr/>
          </p:nvSpPr>
          <p:spPr>
            <a:xfrm>
              <a:off x="3000364" y="2857496"/>
              <a:ext cx="4214842" cy="1285884"/>
            </a:xfrm>
            <a:prstGeom prst="bevel">
              <a:avLst/>
            </a:prstGeom>
            <a:solidFill>
              <a:sysClr val="window" lastClr="FFFFFF">
                <a:lumMod val="85000"/>
                <a:alpha val="40000"/>
              </a:sysClr>
            </a:solidFill>
            <a:ln w="2540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Service </a:t>
              </a:r>
              <a:r>
                <a:rPr kumimoji="0" lang="nl-NL" sz="18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Execution</a:t>
              </a:r>
              <a:endPara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Schuine rand 24"/>
            <p:cNvSpPr/>
            <p:nvPr/>
          </p:nvSpPr>
          <p:spPr>
            <a:xfrm>
              <a:off x="7215206" y="2857496"/>
              <a:ext cx="1428760" cy="1285884"/>
            </a:xfrm>
            <a:prstGeom prst="bevel">
              <a:avLst/>
            </a:prstGeom>
            <a:solidFill>
              <a:sysClr val="window" lastClr="FFFFFF">
                <a:lumMod val="85000"/>
                <a:alpha val="40000"/>
              </a:sysClr>
            </a:solidFill>
            <a:ln w="2540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l-NL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Service </a:t>
              </a:r>
              <a:r>
                <a:rPr kumimoji="0" lang="nl-NL" sz="18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Client</a:t>
              </a:r>
              <a:endPara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6" name="Rechthoek 25"/>
          <p:cNvSpPr/>
          <p:nvPr userDrawn="1"/>
        </p:nvSpPr>
        <p:spPr>
          <a:xfrm>
            <a:off x="1571604" y="4357694"/>
            <a:ext cx="7072362" cy="2357454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  <a:ln w="25400" cap="flat" cmpd="sng" algn="ctr">
            <a:solidFill>
              <a:srgbClr val="F79646">
                <a:lumMod val="40000"/>
                <a:lumOff val="6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Scope of Service </a:t>
            </a:r>
            <a:r>
              <a:rPr kumimoji="0" lang="nl-NL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Logistics</a:t>
            </a:r>
            <a:r>
              <a:rPr kumimoji="0" lang="nl-NL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nl-NL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Service Design </a:t>
            </a:r>
            <a:endParaRPr kumimoji="0" lang="nl-NL" sz="2000" b="0" i="0" u="none" strike="noStrike" kern="0" cap="none" spc="0" normalizeH="0" baseline="0" noProof="0" dirty="0" smtClean="0">
              <a:ln>
                <a:noFill/>
              </a:ln>
              <a:solidFill>
                <a:srgbClr val="F79646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2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Design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Service (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Logistics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 to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minimize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the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of service resources</a:t>
            </a:r>
          </a:p>
          <a:p>
            <a:pPr marL="457200" marR="0" lvl="2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Client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requirements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leading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 service(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logistic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network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design and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initialisation</a:t>
            </a:r>
            <a:endParaRPr kumimoji="0" lang="nl-NL" sz="1400" b="0" i="0" u="none" strike="noStrike" kern="0" cap="none" spc="0" normalizeH="0" baseline="0" noProof="0" dirty="0" smtClean="0">
              <a:ln>
                <a:noFill/>
              </a:ln>
              <a:solidFill>
                <a:srgbClr val="F79646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nl-NL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Service </a:t>
            </a:r>
            <a:r>
              <a:rPr kumimoji="0" lang="nl-NL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Parts</a:t>
            </a:r>
            <a:r>
              <a:rPr kumimoji="0" lang="nl-NL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(and Tools)    </a:t>
            </a:r>
          </a:p>
          <a:p>
            <a:pPr marL="457200" marR="0" lvl="2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Forecasting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,ordering,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procurement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warehousing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distribution (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forward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reverse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nl-NL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Service </a:t>
            </a:r>
            <a:r>
              <a:rPr kumimoji="0" lang="nl-NL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Control</a:t>
            </a:r>
            <a:r>
              <a:rPr kumimoji="0" lang="nl-NL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nl-NL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Tower</a:t>
            </a:r>
            <a:endParaRPr kumimoji="0" lang="nl-NL" sz="1600" b="0" i="0" u="none" strike="noStrike" kern="0" cap="none" spc="0" normalizeH="0" baseline="0" noProof="0" dirty="0" smtClean="0">
              <a:ln>
                <a:noFill/>
              </a:ln>
              <a:solidFill>
                <a:srgbClr val="F79646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2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E2E service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event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monitoring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(SCEM: Service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Chain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Event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Management)</a:t>
            </a:r>
          </a:p>
          <a:p>
            <a:pPr marL="457200" marR="0" lvl="2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Management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out-of-line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situations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457200" marR="0" lvl="2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Performance management 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aiming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at  optimum  service ,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cost</a:t>
            </a:r>
            <a:r>
              <a:rPr kumimoji="0" lang="nl-NL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 </a:t>
            </a:r>
            <a:r>
              <a:rPr kumimoji="0" lang="nl-NL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79646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assets</a:t>
            </a:r>
            <a:endParaRPr kumimoji="0" lang="nl-NL" sz="1400" b="0" i="0" u="none" strike="noStrike" kern="0" cap="none" spc="0" normalizeH="0" baseline="0" noProof="0" dirty="0">
              <a:ln>
                <a:noFill/>
              </a:ln>
              <a:solidFill>
                <a:srgbClr val="F79646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7048500" y="685800"/>
            <a:ext cx="1943100" cy="6019800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1219200" y="685800"/>
            <a:ext cx="5676900" cy="6019800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en 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685800"/>
            <a:ext cx="7772400" cy="1143000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abel 2"/>
          <p:cNvSpPr>
            <a:spLocks noGrp="1"/>
          </p:cNvSpPr>
          <p:nvPr>
            <p:ph type="tbl" idx="1"/>
          </p:nvPr>
        </p:nvSpPr>
        <p:spPr>
          <a:xfrm>
            <a:off x="1219200" y="2057400"/>
            <a:ext cx="7772400" cy="4648200"/>
          </a:xfrm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E8B0-D74A-4CBB-A229-0F14520BCFD9}" type="datetimeFigureOut">
              <a:rPr lang="nl-NL" smtClean="0"/>
              <a:pPr/>
              <a:t>7-3-2017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01DC-8B10-42FC-995E-7DE49B48E7E8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E8B0-D74A-4CBB-A229-0F14520BCFD9}" type="datetimeFigureOut">
              <a:rPr lang="nl-NL" smtClean="0"/>
              <a:pPr/>
              <a:t>7-3-2017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01DC-8B10-42FC-995E-7DE49B48E7E8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E8B0-D74A-4CBB-A229-0F14520BCFD9}" type="datetimeFigureOut">
              <a:rPr lang="nl-NL" smtClean="0"/>
              <a:pPr/>
              <a:t>7-3-2017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01DC-8B10-42FC-995E-7DE49B48E7E8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E8B0-D74A-4CBB-A229-0F14520BCFD9}" type="datetimeFigureOut">
              <a:rPr lang="nl-NL" smtClean="0"/>
              <a:pPr/>
              <a:t>7-3-2017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01DC-8B10-42FC-995E-7DE49B48E7E8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E8B0-D74A-4CBB-A229-0F14520BCFD9}" type="datetimeFigureOut">
              <a:rPr lang="nl-NL" smtClean="0"/>
              <a:pPr/>
              <a:t>7-3-2017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01DC-8B10-42FC-995E-7DE49B48E7E8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E8B0-D74A-4CBB-A229-0F14520BCFD9}" type="datetimeFigureOut">
              <a:rPr lang="nl-NL" smtClean="0"/>
              <a:pPr/>
              <a:t>7-3-2017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01DC-8B10-42FC-995E-7DE49B48E7E8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E8B0-D74A-4CBB-A229-0F14520BCFD9}" type="datetimeFigureOut">
              <a:rPr lang="nl-NL" smtClean="0"/>
              <a:pPr/>
              <a:t>7-3-2017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01DC-8B10-42FC-995E-7DE49B48E7E8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E8B0-D74A-4CBB-A229-0F14520BCFD9}" type="datetimeFigureOut">
              <a:rPr lang="nl-NL" smtClean="0"/>
              <a:pPr/>
              <a:t>7-3-2017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01DC-8B10-42FC-995E-7DE49B48E7E8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E8B0-D74A-4CBB-A229-0F14520BCFD9}" type="datetimeFigureOut">
              <a:rPr lang="nl-NL" smtClean="0"/>
              <a:pPr/>
              <a:t>7-3-2017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01DC-8B10-42FC-995E-7DE49B48E7E8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E8B0-D74A-4CBB-A229-0F14520BCFD9}" type="datetimeFigureOut">
              <a:rPr lang="nl-NL" smtClean="0"/>
              <a:pPr/>
              <a:t>7-3-2017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01DC-8B10-42FC-995E-7DE49B48E7E8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E8B0-D74A-4CBB-A229-0F14520BCFD9}" type="datetimeFigureOut">
              <a:rPr lang="nl-NL" smtClean="0"/>
              <a:pPr/>
              <a:t>7-3-2017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201DC-8B10-42FC-995E-7DE49B48E7E8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mmmmmmmmmmmmmmmmmmmmmmmmmmmmmmmm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01C61-1D12-4157-8FDF-9549562CB6E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mmmmmmmmmmmmmmmmmmmmmmmmmmmmmmmm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01C61-1D12-4157-8FDF-9549562CB6E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mmmmmmmmmmmmmmmmmmmmmmmmmmmmmmmm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01C61-1D12-4157-8FDF-9549562CB6E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mmmmmmmmmmmmmmmmmmmmmmmmmmmmmmmm</a:t>
            </a: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01C61-1D12-4157-8FDF-9549562CB6E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mmmmmmmmmmmmmmmmmmmmmmmmmmmmmmmm</a:t>
            </a:r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01C61-1D12-4157-8FDF-9549562CB6E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mmmmmmmmmmmmmmmmmmmmmmmmmmmmmmmm</a:t>
            </a:r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01C61-1D12-4157-8FDF-9549562CB6E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mmmmmmmmmmmmmmmmmmmmmmmmmmmmmmmm</a:t>
            </a:r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01C61-1D12-4157-8FDF-9549562CB6E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mmmmmmmmmmmmmmmmmmmmmmmmmmmmmmmm</a:t>
            </a: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01C61-1D12-4157-8FDF-9549562CB6E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mmmmmmmmmmmmmmmmmmmmmmmmmmmmmmmm</a:t>
            </a: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01C61-1D12-4157-8FDF-9549562CB6E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mmmmmmmmmmmmmmmmmmmmmmmmmmmmmmmm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01C61-1D12-4157-8FDF-9549562CB6E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mmmmmmmmmmmmmmmmmmmmmmmmmmmmmmmm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01C61-1D12-4157-8FDF-9549562CB6E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 smtClean="0"/>
              <a:t>mmmmmmmmmmmmmmmmmmmmmmmmmmmmmmmm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01C61-1D12-4157-8FDF-9549562CB6E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6858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 smtClean="0"/>
              <a:t>Klik om het opmaakprofiel van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nl-NL" dirty="0" smtClean="0"/>
              <a:t>de modeltitel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2057400"/>
            <a:ext cx="77724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 smtClean="0"/>
              <a:t>Klik om de opmaakprofielen van de</a:t>
            </a:r>
            <a:r>
              <a:rPr lang="en-US" dirty="0" smtClean="0"/>
              <a:t>  </a:t>
            </a:r>
          </a:p>
          <a:p>
            <a:pPr lvl="0"/>
            <a:r>
              <a:rPr lang="nl-NL" dirty="0" smtClean="0"/>
              <a:t>modeltekst te bewerken</a:t>
            </a:r>
            <a:endParaRPr lang="en-US" dirty="0" smtClean="0"/>
          </a:p>
          <a:p>
            <a:pPr lvl="1"/>
            <a:endParaRPr lang="nl-NL" dirty="0" smtClean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1143000" cy="6858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3D015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nl-NL" dirty="0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-101600" y="6330950"/>
            <a:ext cx="1295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nl-NL" sz="1000" dirty="0" smtClean="0">
                <a:solidFill>
                  <a:schemeClr val="bg1"/>
                </a:solidFill>
                <a:latin typeface="Arial" charset="0"/>
              </a:rPr>
              <a:t>7 April  2010</a:t>
            </a:r>
            <a:endParaRPr lang="nl-NL" sz="1000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034" name="Picture 10" descr="LOGO DEFINITIE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693738"/>
            <a:ext cx="1066800" cy="601662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73" r:id="rId6"/>
    <p:sldLayoutId id="2147483649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sldNum="0" hdr="0" dt="0"/>
  <p:txStyles>
    <p:titleStyle>
      <a:lvl1pPr algn="l" rtl="0" fontAlgn="base">
        <a:spcBef>
          <a:spcPct val="25000"/>
        </a:spcBef>
        <a:spcAft>
          <a:spcPct val="0"/>
        </a:spcAft>
        <a:defRPr sz="4000" b="1">
          <a:solidFill>
            <a:srgbClr val="59028A"/>
          </a:solidFill>
          <a:latin typeface="+mj-lt"/>
          <a:ea typeface="+mj-ea"/>
          <a:cs typeface="+mj-cs"/>
        </a:defRPr>
      </a:lvl1pPr>
      <a:lvl2pPr algn="l" rtl="0" fontAlgn="base">
        <a:spcBef>
          <a:spcPct val="25000"/>
        </a:spcBef>
        <a:spcAft>
          <a:spcPct val="0"/>
        </a:spcAft>
        <a:defRPr sz="4000" b="1">
          <a:solidFill>
            <a:srgbClr val="59028A"/>
          </a:solidFill>
          <a:latin typeface="Arial" charset="0"/>
        </a:defRPr>
      </a:lvl2pPr>
      <a:lvl3pPr algn="l" rtl="0" fontAlgn="base">
        <a:spcBef>
          <a:spcPct val="25000"/>
        </a:spcBef>
        <a:spcAft>
          <a:spcPct val="0"/>
        </a:spcAft>
        <a:defRPr sz="4000" b="1">
          <a:solidFill>
            <a:srgbClr val="59028A"/>
          </a:solidFill>
          <a:latin typeface="Arial" charset="0"/>
        </a:defRPr>
      </a:lvl3pPr>
      <a:lvl4pPr algn="l" rtl="0" fontAlgn="base">
        <a:spcBef>
          <a:spcPct val="25000"/>
        </a:spcBef>
        <a:spcAft>
          <a:spcPct val="0"/>
        </a:spcAft>
        <a:defRPr sz="4000" b="1">
          <a:solidFill>
            <a:srgbClr val="59028A"/>
          </a:solidFill>
          <a:latin typeface="Arial" charset="0"/>
        </a:defRPr>
      </a:lvl4pPr>
      <a:lvl5pPr algn="l" rtl="0" fontAlgn="base">
        <a:spcBef>
          <a:spcPct val="25000"/>
        </a:spcBef>
        <a:spcAft>
          <a:spcPct val="0"/>
        </a:spcAft>
        <a:defRPr sz="4000" b="1">
          <a:solidFill>
            <a:srgbClr val="59028A"/>
          </a:solidFill>
          <a:latin typeface="Arial" charset="0"/>
        </a:defRPr>
      </a:lvl5pPr>
      <a:lvl6pPr marL="457200" algn="l" rtl="0" fontAlgn="base">
        <a:spcBef>
          <a:spcPct val="25000"/>
        </a:spcBef>
        <a:spcAft>
          <a:spcPct val="0"/>
        </a:spcAft>
        <a:defRPr sz="4000" b="1">
          <a:solidFill>
            <a:srgbClr val="59028A"/>
          </a:solidFill>
          <a:latin typeface="Arial" charset="0"/>
        </a:defRPr>
      </a:lvl6pPr>
      <a:lvl7pPr marL="914400" algn="l" rtl="0" fontAlgn="base">
        <a:spcBef>
          <a:spcPct val="25000"/>
        </a:spcBef>
        <a:spcAft>
          <a:spcPct val="0"/>
        </a:spcAft>
        <a:defRPr sz="4000" b="1">
          <a:solidFill>
            <a:srgbClr val="59028A"/>
          </a:solidFill>
          <a:latin typeface="Arial" charset="0"/>
        </a:defRPr>
      </a:lvl7pPr>
      <a:lvl8pPr marL="1371600" algn="l" rtl="0" fontAlgn="base">
        <a:spcBef>
          <a:spcPct val="25000"/>
        </a:spcBef>
        <a:spcAft>
          <a:spcPct val="0"/>
        </a:spcAft>
        <a:defRPr sz="4000" b="1">
          <a:solidFill>
            <a:srgbClr val="59028A"/>
          </a:solidFill>
          <a:latin typeface="Arial" charset="0"/>
        </a:defRPr>
      </a:lvl8pPr>
      <a:lvl9pPr marL="1828800" algn="l" rtl="0" fontAlgn="base">
        <a:spcBef>
          <a:spcPct val="25000"/>
        </a:spcBef>
        <a:spcAft>
          <a:spcPct val="0"/>
        </a:spcAft>
        <a:defRPr sz="4000" b="1">
          <a:solidFill>
            <a:srgbClr val="59028A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5000"/>
        </a:spcBef>
        <a:spcAft>
          <a:spcPct val="0"/>
        </a:spcAft>
        <a:defRPr sz="3200">
          <a:solidFill>
            <a:srgbClr val="59028A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5000"/>
        </a:spcBef>
        <a:spcAft>
          <a:spcPct val="0"/>
        </a:spcAft>
        <a:defRPr sz="3200">
          <a:solidFill>
            <a:srgbClr val="59028A"/>
          </a:solidFill>
          <a:latin typeface="Times New Roman" pitchFamily="18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Times New Roman" pitchFamily="18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 New Roman" pitchFamily="18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DE8B0-D74A-4CBB-A229-0F14520BCFD9}" type="datetimeFigureOut">
              <a:rPr lang="nl-NL" smtClean="0"/>
              <a:pPr/>
              <a:t>7-3-2017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201DC-8B10-42FC-995E-7DE49B48E7E8}" type="slidenum">
              <a:rPr lang="nl-NL" smtClean="0"/>
              <a:pPr/>
              <a:t>‹#›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l-NL" smtClean="0"/>
              <a:t>mmmmmmmmmmmmmmmmmmmmmmmmmmmmmmmm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01C61-1D12-4157-8FDF-9549562CB6EF}" type="slidenum">
              <a:rPr lang="nl-NL" smtClean="0"/>
              <a:pPr/>
              <a:t>‹#›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4" r:id="rId12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59632" y="2420888"/>
            <a:ext cx="7358114" cy="2592288"/>
          </a:xfrm>
        </p:spPr>
        <p:txBody>
          <a:bodyPr/>
          <a:lstStyle/>
          <a:p>
            <a:pPr algn="ctr"/>
            <a:r>
              <a:rPr lang="nl-NL" sz="2800" dirty="0" smtClean="0">
                <a:solidFill>
                  <a:srgbClr val="4D0173"/>
                </a:solidFill>
              </a:rPr>
              <a:t/>
            </a:r>
            <a:br>
              <a:rPr lang="nl-NL" sz="2800" dirty="0" smtClean="0">
                <a:solidFill>
                  <a:srgbClr val="4D0173"/>
                </a:solidFill>
              </a:rPr>
            </a:br>
            <a:r>
              <a:rPr lang="nl-NL" sz="2800" dirty="0" smtClean="0">
                <a:solidFill>
                  <a:srgbClr val="4D0173"/>
                </a:solidFill>
              </a:rPr>
              <a:t/>
            </a:r>
            <a:br>
              <a:rPr lang="nl-NL" sz="2800" dirty="0" smtClean="0">
                <a:solidFill>
                  <a:srgbClr val="4D0173"/>
                </a:solidFill>
              </a:rPr>
            </a:br>
            <a:r>
              <a:rPr lang="nl-NL" sz="2800" dirty="0" smtClean="0">
                <a:solidFill>
                  <a:srgbClr val="4D0173"/>
                </a:solidFill>
              </a:rPr>
              <a:t/>
            </a:r>
            <a:br>
              <a:rPr lang="nl-NL" sz="2800" dirty="0" smtClean="0">
                <a:solidFill>
                  <a:srgbClr val="4D0173"/>
                </a:solidFill>
              </a:rPr>
            </a:br>
            <a:r>
              <a:rPr lang="nl-NL" sz="2800" dirty="0" smtClean="0">
                <a:solidFill>
                  <a:srgbClr val="4D0173"/>
                </a:solidFill>
              </a:rPr>
              <a:t/>
            </a:r>
            <a:br>
              <a:rPr lang="nl-NL" sz="2800" dirty="0" smtClean="0">
                <a:solidFill>
                  <a:srgbClr val="4D0173"/>
                </a:solidFill>
              </a:rPr>
            </a:br>
            <a:r>
              <a:rPr lang="nl-NL" sz="2800" dirty="0" smtClean="0">
                <a:solidFill>
                  <a:srgbClr val="4D0173"/>
                </a:solidFill>
              </a:rPr>
              <a:t/>
            </a:r>
            <a:br>
              <a:rPr lang="nl-NL" sz="2800" dirty="0" smtClean="0">
                <a:solidFill>
                  <a:srgbClr val="4D0173"/>
                </a:solidFill>
              </a:rPr>
            </a:br>
            <a:r>
              <a:rPr lang="nl-NL" sz="2800" dirty="0" smtClean="0">
                <a:solidFill>
                  <a:srgbClr val="4D0173"/>
                </a:solidFill>
              </a:rPr>
              <a:t/>
            </a:r>
            <a:br>
              <a:rPr lang="nl-NL" sz="2800" dirty="0" smtClean="0">
                <a:solidFill>
                  <a:srgbClr val="4D0173"/>
                </a:solidFill>
              </a:rPr>
            </a:br>
            <a:r>
              <a:rPr lang="nl-NL" sz="2800" dirty="0" smtClean="0">
                <a:solidFill>
                  <a:srgbClr val="4D0173"/>
                </a:solidFill>
              </a:rPr>
              <a:t/>
            </a:r>
            <a:br>
              <a:rPr lang="nl-NL" sz="2800" dirty="0" smtClean="0">
                <a:solidFill>
                  <a:srgbClr val="4D0173"/>
                </a:solidFill>
              </a:rPr>
            </a:br>
            <a:r>
              <a:rPr lang="nl-NL" sz="2800" dirty="0" smtClean="0">
                <a:solidFill>
                  <a:srgbClr val="4D0173"/>
                </a:solidFill>
              </a:rPr>
              <a:t> </a:t>
            </a:r>
            <a:r>
              <a:rPr lang="nl-NL" sz="3200" dirty="0" smtClean="0">
                <a:solidFill>
                  <a:srgbClr val="4D0173"/>
                </a:solidFill>
              </a:rPr>
              <a:t/>
            </a:r>
            <a:br>
              <a:rPr lang="nl-NL" sz="3200" dirty="0" smtClean="0">
                <a:solidFill>
                  <a:srgbClr val="4D0173"/>
                </a:solidFill>
              </a:rPr>
            </a:br>
            <a:r>
              <a:rPr lang="nl-NL" sz="3200" dirty="0" smtClean="0">
                <a:solidFill>
                  <a:srgbClr val="4D0173"/>
                </a:solidFill>
              </a:rPr>
              <a:t/>
            </a:r>
            <a:br>
              <a:rPr lang="nl-NL" sz="3200" dirty="0" smtClean="0">
                <a:solidFill>
                  <a:srgbClr val="4D0173"/>
                </a:solidFill>
              </a:rPr>
            </a:br>
            <a:r>
              <a:rPr lang="en-US" sz="2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nl-NL" sz="3200" dirty="0" smtClean="0">
                <a:solidFill>
                  <a:srgbClr val="4D0173"/>
                </a:solidFill>
              </a:rPr>
              <a:t> </a:t>
            </a:r>
            <a:endParaRPr lang="nl-NL" sz="3200" dirty="0">
              <a:solidFill>
                <a:srgbClr val="4D0173"/>
              </a:solidFill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331640" y="1196752"/>
            <a:ext cx="7596210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lvl="1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 kern="0" dirty="0" smtClean="0">
              <a:solidFill>
                <a:schemeClr val="tx2">
                  <a:lumMod val="65000"/>
                  <a:lumOff val="35000"/>
                </a:schemeClr>
              </a:solidFill>
              <a:latin typeface="Arial"/>
            </a:endParaRPr>
          </a:p>
          <a:p>
            <a:pPr marL="0" lvl="1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800" b="1" kern="0" dirty="0" smtClean="0">
              <a:solidFill>
                <a:schemeClr val="tx2">
                  <a:lumMod val="65000"/>
                  <a:lumOff val="35000"/>
                </a:schemeClr>
              </a:solidFill>
              <a:latin typeface="Arial"/>
            </a:endParaRPr>
          </a:p>
          <a:p>
            <a:pPr marL="432000" lvl="1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 kern="0" dirty="0" smtClean="0">
              <a:solidFill>
                <a:schemeClr val="tx2">
                  <a:lumMod val="65000"/>
                  <a:lumOff val="35000"/>
                </a:schemeClr>
              </a:solidFill>
              <a:latin typeface="Arial"/>
            </a:endParaRPr>
          </a:p>
          <a:p>
            <a:pPr marL="432000" lvl="1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 kern="0" dirty="0" smtClean="0">
              <a:solidFill>
                <a:schemeClr val="tx2">
                  <a:lumMod val="65000"/>
                  <a:lumOff val="35000"/>
                </a:schemeClr>
              </a:solidFill>
              <a:latin typeface="Arial"/>
            </a:endParaRPr>
          </a:p>
          <a:p>
            <a:pPr marL="432000" lvl="1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 kern="0" dirty="0" smtClean="0">
              <a:solidFill>
                <a:schemeClr val="tx2">
                  <a:lumMod val="65000"/>
                  <a:lumOff val="35000"/>
                </a:schemeClr>
              </a:solidFill>
              <a:latin typeface="Arial"/>
            </a:endParaRPr>
          </a:p>
          <a:p>
            <a:pPr marL="432000" lvl="1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 kern="0" dirty="0" smtClean="0">
              <a:solidFill>
                <a:schemeClr val="tx2">
                  <a:lumMod val="65000"/>
                  <a:lumOff val="35000"/>
                </a:schemeClr>
              </a:solidFill>
              <a:latin typeface="Arial"/>
            </a:endParaRPr>
          </a:p>
          <a:p>
            <a:pPr marL="432000" lvl="1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 kern="0" dirty="0" smtClean="0">
              <a:solidFill>
                <a:schemeClr val="tx2">
                  <a:lumMod val="65000"/>
                  <a:lumOff val="35000"/>
                </a:schemeClr>
              </a:solidFill>
              <a:latin typeface="Arial"/>
            </a:endParaRPr>
          </a:p>
          <a:p>
            <a:pPr marL="432000" lvl="1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 kern="0" dirty="0" smtClean="0">
              <a:solidFill>
                <a:schemeClr val="tx2">
                  <a:lumMod val="65000"/>
                  <a:lumOff val="35000"/>
                </a:schemeClr>
              </a:solidFill>
              <a:latin typeface="Arial"/>
            </a:endParaRPr>
          </a:p>
          <a:p>
            <a:pPr marL="432000" lvl="1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 kern="0" dirty="0" smtClean="0">
              <a:solidFill>
                <a:schemeClr val="tx2">
                  <a:lumMod val="65000"/>
                  <a:lumOff val="35000"/>
                </a:schemeClr>
              </a:solidFill>
              <a:latin typeface="Arial"/>
            </a:endParaRPr>
          </a:p>
          <a:p>
            <a:pPr marL="432000" lvl="1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600" kern="0" dirty="0" smtClean="0">
              <a:solidFill>
                <a:schemeClr val="tx2">
                  <a:lumMod val="65000"/>
                  <a:lumOff val="35000"/>
                </a:schemeClr>
              </a:solidFill>
              <a:latin typeface="Arial"/>
            </a:endParaRPr>
          </a:p>
          <a:p>
            <a:pPr marL="432000" lvl="1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GB" sz="1600" b="0" i="0" strike="noStrike" kern="0" cap="none" spc="0" normalizeH="0" baseline="0" noProof="0" dirty="0" smtClean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2000" marR="0" lvl="0" indent="-252000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>
                <a:schemeClr val="tx2">
                  <a:lumMod val="65000"/>
                  <a:lumOff val="35000"/>
                </a:schemeClr>
              </a:buClr>
              <a:buSzTx/>
              <a:tabLst>
                <a:tab pos="568325" algn="l"/>
              </a:tabLst>
              <a:defRPr/>
            </a:pPr>
            <a:endParaRPr kumimoji="0" lang="en-GB" sz="1800" b="1" i="0" u="none" strike="noStrike" kern="0" cap="none" spc="0" normalizeH="0" baseline="0" noProof="0" dirty="0" smtClean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252000" marR="0" lvl="0" indent="-252000" algn="l" defTabSz="914400" rtl="0" eaLnBrk="1" fontAlgn="base" latinLnBrk="0" hangingPunct="1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  <a:buClr>
                <a:schemeClr val="tx2">
                  <a:lumMod val="65000"/>
                  <a:lumOff val="35000"/>
                </a:schemeClr>
              </a:buClr>
              <a:buSzTx/>
              <a:buFont typeface="Wingdings" pitchFamily="2" charset="2"/>
              <a:buChar char="§"/>
              <a:tabLst>
                <a:tab pos="568325" algn="l"/>
              </a:tabLst>
              <a:defRPr/>
            </a:pPr>
            <a:endParaRPr kumimoji="0" lang="en-GB" sz="800" b="1" i="0" u="none" strike="noStrike" kern="0" cap="none" spc="0" normalizeH="0" baseline="0" noProof="0" dirty="0" smtClean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568325" indent="-568325">
              <a:lnSpc>
                <a:spcPct val="120000"/>
              </a:lnSpc>
              <a:spcBef>
                <a:spcPct val="50000"/>
              </a:spcBef>
              <a:buClr>
                <a:schemeClr val="tx2">
                  <a:lumMod val="65000"/>
                  <a:lumOff val="35000"/>
                </a:schemeClr>
              </a:buClr>
              <a:buFont typeface="Wingdings" pitchFamily="2" charset="2"/>
              <a:buChar char="§"/>
              <a:tabLst>
                <a:tab pos="568325" algn="l"/>
              </a:tabLst>
            </a:pPr>
            <a:endParaRPr kumimoji="0" lang="en-GB" sz="1600" b="0" i="0" u="none" strike="noStrike" kern="0" cap="none" spc="0" normalizeH="0" noProof="0" dirty="0" smtClean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Rechthoek 5"/>
          <p:cNvSpPr/>
          <p:nvPr/>
        </p:nvSpPr>
        <p:spPr>
          <a:xfrm>
            <a:off x="0" y="6381328"/>
            <a:ext cx="1134000" cy="476672"/>
          </a:xfrm>
          <a:prstGeom prst="rect">
            <a:avLst/>
          </a:prstGeom>
          <a:solidFill>
            <a:srgbClr val="050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 smtClean="0"/>
              <a:t>9 maart 2017</a:t>
            </a:r>
            <a:endParaRPr lang="nl-NL" sz="1100" dirty="0"/>
          </a:p>
        </p:txBody>
      </p:sp>
      <p:sp>
        <p:nvSpPr>
          <p:cNvPr id="7" name="Rechthoek 6"/>
          <p:cNvSpPr/>
          <p:nvPr/>
        </p:nvSpPr>
        <p:spPr>
          <a:xfrm>
            <a:off x="1979712" y="692696"/>
            <a:ext cx="59766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590185"/>
                </a:solidFill>
                <a:latin typeface="Arial" pitchFamily="34" charset="0"/>
                <a:cs typeface="Arial" pitchFamily="34" charset="0"/>
              </a:rPr>
              <a:t>Service Logistics Forum</a:t>
            </a:r>
            <a:br>
              <a:rPr lang="en-US" sz="3200" b="1" dirty="0" smtClean="0">
                <a:solidFill>
                  <a:srgbClr val="590185"/>
                </a:solidFill>
                <a:latin typeface="Arial" pitchFamily="34" charset="0"/>
                <a:cs typeface="Arial" pitchFamily="34" charset="0"/>
              </a:rPr>
            </a:br>
            <a:endParaRPr lang="nl-NL" sz="3200" b="1" dirty="0">
              <a:solidFill>
                <a:srgbClr val="590185"/>
              </a:solidFill>
            </a:endParaRPr>
          </a:p>
        </p:txBody>
      </p:sp>
      <p:grpSp>
        <p:nvGrpSpPr>
          <p:cNvPr id="9" name="Groep 8"/>
          <p:cNvGrpSpPr/>
          <p:nvPr/>
        </p:nvGrpSpPr>
        <p:grpSpPr>
          <a:xfrm>
            <a:off x="3491880" y="2320424"/>
            <a:ext cx="3312368" cy="892552"/>
            <a:chOff x="4211960" y="2896488"/>
            <a:chExt cx="3312368" cy="892552"/>
          </a:xfrm>
        </p:grpSpPr>
        <p:pic>
          <p:nvPicPr>
            <p:cNvPr id="22" name="Picture 2" descr="SLF Logo"/>
            <p:cNvPicPr/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211960" y="2996952"/>
              <a:ext cx="1368152" cy="792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kstvak 7"/>
            <p:cNvSpPr txBox="1"/>
            <p:nvPr/>
          </p:nvSpPr>
          <p:spPr>
            <a:xfrm>
              <a:off x="5580112" y="2896488"/>
              <a:ext cx="1944216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5200" b="1" dirty="0" smtClean="0">
                  <a:solidFill>
                    <a:srgbClr val="590185"/>
                  </a:solidFill>
                  <a:latin typeface="Arial" pitchFamily="34" charset="0"/>
                  <a:cs typeface="Arial" pitchFamily="34" charset="0"/>
                </a:rPr>
                <a:t>2020</a:t>
              </a:r>
              <a:endParaRPr lang="nl-NL" sz="5200" b="1" dirty="0">
                <a:solidFill>
                  <a:srgbClr val="590185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0" name="Tekstvak 9"/>
          <p:cNvSpPr txBox="1"/>
          <p:nvPr/>
        </p:nvSpPr>
        <p:spPr>
          <a:xfrm>
            <a:off x="0" y="1340768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b="1" dirty="0" smtClean="0">
                <a:solidFill>
                  <a:srgbClr val="590185"/>
                </a:solidFill>
                <a:latin typeface="Arial" pitchFamily="34" charset="0"/>
                <a:cs typeface="Arial" pitchFamily="34" charset="0"/>
              </a:rPr>
              <a:t>2020</a:t>
            </a:r>
            <a:endParaRPr lang="nl-NL" sz="3200" b="1" dirty="0">
              <a:solidFill>
                <a:srgbClr val="590185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kstvak 10"/>
          <p:cNvSpPr txBox="1"/>
          <p:nvPr/>
        </p:nvSpPr>
        <p:spPr>
          <a:xfrm>
            <a:off x="2123728" y="4203085"/>
            <a:ext cx="60486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800" b="1" kern="0" dirty="0" smtClean="0">
                <a:solidFill>
                  <a:srgbClr val="4D0173"/>
                </a:solidFill>
                <a:latin typeface="Calibri"/>
                <a:ea typeface="+mj-ea"/>
                <a:cs typeface="+mj-cs"/>
              </a:rPr>
              <a:t>2017 - 2020 </a:t>
            </a:r>
            <a:r>
              <a:rPr lang="nl-NL" sz="2800" b="1" kern="0" dirty="0" err="1" smtClean="0">
                <a:solidFill>
                  <a:srgbClr val="4D0173"/>
                </a:solidFill>
                <a:latin typeface="Calibri"/>
                <a:ea typeface="+mj-ea"/>
                <a:cs typeface="+mj-cs"/>
              </a:rPr>
              <a:t>roadmap</a:t>
            </a:r>
            <a:r>
              <a:rPr lang="nl-NL" sz="2800" b="1" kern="0" dirty="0" smtClean="0">
                <a:solidFill>
                  <a:srgbClr val="4D0173"/>
                </a:solidFill>
                <a:latin typeface="Calibri"/>
                <a:ea typeface="+mj-ea"/>
                <a:cs typeface="+mj-cs"/>
              </a:rPr>
              <a:t> naar dé </a:t>
            </a:r>
          </a:p>
          <a:p>
            <a:pPr algn="ctr"/>
            <a:r>
              <a:rPr lang="nl-NL" sz="2800" b="1" kern="0" dirty="0" smtClean="0">
                <a:solidFill>
                  <a:srgbClr val="4D0173"/>
                </a:solidFill>
                <a:latin typeface="Calibri"/>
                <a:ea typeface="+mj-ea"/>
                <a:cs typeface="+mj-cs"/>
              </a:rPr>
              <a:t>service logistieke </a:t>
            </a:r>
            <a:r>
              <a:rPr lang="nl-NL" sz="2800" b="1" kern="0" dirty="0" err="1" smtClean="0">
                <a:solidFill>
                  <a:srgbClr val="4D0173"/>
                </a:solidFill>
                <a:latin typeface="Calibri"/>
                <a:ea typeface="+mj-ea"/>
                <a:cs typeface="+mj-cs"/>
              </a:rPr>
              <a:t>community</a:t>
            </a:r>
            <a:r>
              <a:rPr lang="nl-NL" sz="2800" b="1" kern="0" dirty="0" smtClean="0">
                <a:solidFill>
                  <a:srgbClr val="4D0173"/>
                </a:solidFill>
                <a:latin typeface="Calibri"/>
                <a:ea typeface="+mj-ea"/>
                <a:cs typeface="+mj-cs"/>
              </a:rPr>
              <a:t> 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 smtClean="0"/>
              <a:t>SLF ontwikkelt zich</a:t>
            </a:r>
            <a:endParaRPr lang="nl-NL" dirty="0"/>
          </a:p>
        </p:txBody>
      </p:sp>
      <p:sp>
        <p:nvSpPr>
          <p:cNvPr id="4" name="Tekstvak 3"/>
          <p:cNvSpPr txBox="1"/>
          <p:nvPr/>
        </p:nvSpPr>
        <p:spPr>
          <a:xfrm>
            <a:off x="1619672" y="1988840"/>
            <a:ext cx="70567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2000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Het Service Logistiek Forum heeft de afgelopen 24 jaar het thema service logistiek serieus op de agenda gezet. </a:t>
            </a:r>
          </a:p>
          <a:p>
            <a:pPr>
              <a:spcAft>
                <a:spcPts val="0"/>
              </a:spcAft>
            </a:pPr>
            <a:endParaRPr lang="nl-NL" sz="2000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r>
              <a:rPr lang="nl-NL" sz="2000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Mede gestimuleerd door de Topsector Logistiek heeft het bestuur eind 2016 besloten het SLF</a:t>
            </a:r>
            <a:r>
              <a:rPr lang="nl-NL" sz="2000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nl-NL" sz="2000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door te ontwikkelen tot een erkend, groot en open innovatie netwerk </a:t>
            </a:r>
          </a:p>
          <a:p>
            <a:pPr>
              <a:spcAft>
                <a:spcPts val="0"/>
              </a:spcAft>
            </a:pPr>
            <a:endParaRPr lang="nl-NL" sz="2000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r>
              <a:rPr lang="nl-NL" sz="2000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Dit SLF innovatie netwerk ontwikkelt visie op service logistiek en vervult</a:t>
            </a:r>
            <a:r>
              <a:rPr lang="nl-NL" sz="2000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nl-NL" sz="2000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een belangrijke rol bij het opstellen en uitvoeren van de innovatie agenda in het service logistieke domein. </a:t>
            </a:r>
          </a:p>
          <a:p>
            <a:pPr>
              <a:spcAft>
                <a:spcPts val="0"/>
              </a:spcAft>
            </a:pPr>
            <a:r>
              <a:rPr lang="nl-NL" sz="2000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 </a:t>
            </a:r>
          </a:p>
          <a:p>
            <a:endParaRPr lang="nl-NL" dirty="0"/>
          </a:p>
        </p:txBody>
      </p:sp>
      <p:sp>
        <p:nvSpPr>
          <p:cNvPr id="5" name="Rechthoek 4"/>
          <p:cNvSpPr/>
          <p:nvPr/>
        </p:nvSpPr>
        <p:spPr>
          <a:xfrm>
            <a:off x="0" y="6381328"/>
            <a:ext cx="1134000" cy="476672"/>
          </a:xfrm>
          <a:prstGeom prst="rect">
            <a:avLst/>
          </a:prstGeom>
          <a:solidFill>
            <a:srgbClr val="050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 smtClean="0"/>
              <a:t>9 maart 2017</a:t>
            </a:r>
            <a:endParaRPr lang="nl-NL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57290" y="642918"/>
            <a:ext cx="7358114" cy="642942"/>
          </a:xfrm>
        </p:spPr>
        <p:txBody>
          <a:bodyPr/>
          <a:lstStyle/>
          <a:p>
            <a:pPr algn="ctr"/>
            <a:r>
              <a:rPr lang="nl-NL" dirty="0" smtClean="0"/>
              <a:t>SLF innoveert </a:t>
            </a:r>
            <a:r>
              <a:rPr lang="nl-NL" dirty="0" smtClean="0"/>
              <a:t>continu</a:t>
            </a:r>
            <a:endParaRPr lang="nl-NL" dirty="0"/>
          </a:p>
        </p:txBody>
      </p:sp>
      <p:sp>
        <p:nvSpPr>
          <p:cNvPr id="31" name="Tekstvak 30"/>
          <p:cNvSpPr txBox="1"/>
          <p:nvPr/>
        </p:nvSpPr>
        <p:spPr>
          <a:xfrm>
            <a:off x="0" y="1340768"/>
            <a:ext cx="1187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b="1" dirty="0" smtClean="0">
                <a:solidFill>
                  <a:srgbClr val="590185"/>
                </a:solidFill>
                <a:latin typeface="Arial" pitchFamily="34" charset="0"/>
                <a:cs typeface="Arial" pitchFamily="34" charset="0"/>
              </a:rPr>
              <a:t>2020</a:t>
            </a:r>
            <a:endParaRPr lang="nl-NL" sz="3200" b="1" dirty="0">
              <a:solidFill>
                <a:srgbClr val="590185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Vijfhoek 38"/>
          <p:cNvSpPr/>
          <p:nvPr/>
        </p:nvSpPr>
        <p:spPr>
          <a:xfrm rot="16200000">
            <a:off x="6337005" y="3969869"/>
            <a:ext cx="4032448" cy="1222517"/>
          </a:xfrm>
          <a:prstGeom prst="homePlate">
            <a:avLst/>
          </a:prstGeom>
          <a:solidFill>
            <a:srgbClr val="C198E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8" name="Vrije vorm 47"/>
          <p:cNvSpPr/>
          <p:nvPr/>
        </p:nvSpPr>
        <p:spPr>
          <a:xfrm>
            <a:off x="6593634" y="3068961"/>
            <a:ext cx="2009013" cy="573363"/>
          </a:xfrm>
          <a:custGeom>
            <a:avLst/>
            <a:gdLst>
              <a:gd name="connsiteX0" fmla="*/ 0 w 2009013"/>
              <a:gd name="connsiteY0" fmla="*/ 95562 h 573363"/>
              <a:gd name="connsiteX1" fmla="*/ 27990 w 2009013"/>
              <a:gd name="connsiteY1" fmla="*/ 27989 h 573363"/>
              <a:gd name="connsiteX2" fmla="*/ 95563 w 2009013"/>
              <a:gd name="connsiteY2" fmla="*/ 0 h 573363"/>
              <a:gd name="connsiteX3" fmla="*/ 1913451 w 2009013"/>
              <a:gd name="connsiteY3" fmla="*/ 0 h 573363"/>
              <a:gd name="connsiteX4" fmla="*/ 1981024 w 2009013"/>
              <a:gd name="connsiteY4" fmla="*/ 27990 h 573363"/>
              <a:gd name="connsiteX5" fmla="*/ 2009013 w 2009013"/>
              <a:gd name="connsiteY5" fmla="*/ 95563 h 573363"/>
              <a:gd name="connsiteX6" fmla="*/ 2009013 w 2009013"/>
              <a:gd name="connsiteY6" fmla="*/ 477801 h 573363"/>
              <a:gd name="connsiteX7" fmla="*/ 1981024 w 2009013"/>
              <a:gd name="connsiteY7" fmla="*/ 545374 h 573363"/>
              <a:gd name="connsiteX8" fmla="*/ 1913451 w 2009013"/>
              <a:gd name="connsiteY8" fmla="*/ 573363 h 573363"/>
              <a:gd name="connsiteX9" fmla="*/ 95562 w 2009013"/>
              <a:gd name="connsiteY9" fmla="*/ 573363 h 573363"/>
              <a:gd name="connsiteX10" fmla="*/ 27989 w 2009013"/>
              <a:gd name="connsiteY10" fmla="*/ 545373 h 573363"/>
              <a:gd name="connsiteX11" fmla="*/ 0 w 2009013"/>
              <a:gd name="connsiteY11" fmla="*/ 477800 h 573363"/>
              <a:gd name="connsiteX12" fmla="*/ 0 w 2009013"/>
              <a:gd name="connsiteY12" fmla="*/ 95562 h 5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009013" h="573363">
                <a:moveTo>
                  <a:pt x="0" y="95562"/>
                </a:moveTo>
                <a:cubicBezTo>
                  <a:pt x="0" y="70217"/>
                  <a:pt x="10068" y="45911"/>
                  <a:pt x="27990" y="27989"/>
                </a:cubicBezTo>
                <a:cubicBezTo>
                  <a:pt x="45911" y="10068"/>
                  <a:pt x="70218" y="0"/>
                  <a:pt x="95563" y="0"/>
                </a:cubicBezTo>
                <a:lnTo>
                  <a:pt x="1913451" y="0"/>
                </a:lnTo>
                <a:cubicBezTo>
                  <a:pt x="1938796" y="0"/>
                  <a:pt x="1963102" y="10068"/>
                  <a:pt x="1981024" y="27990"/>
                </a:cubicBezTo>
                <a:cubicBezTo>
                  <a:pt x="1998945" y="45911"/>
                  <a:pt x="2009013" y="70218"/>
                  <a:pt x="2009013" y="95563"/>
                </a:cubicBezTo>
                <a:lnTo>
                  <a:pt x="2009013" y="477801"/>
                </a:lnTo>
                <a:cubicBezTo>
                  <a:pt x="2009013" y="503146"/>
                  <a:pt x="1998945" y="527452"/>
                  <a:pt x="1981024" y="545374"/>
                </a:cubicBezTo>
                <a:cubicBezTo>
                  <a:pt x="1963103" y="563295"/>
                  <a:pt x="1938796" y="573363"/>
                  <a:pt x="1913451" y="573363"/>
                </a:cubicBezTo>
                <a:lnTo>
                  <a:pt x="95562" y="573363"/>
                </a:lnTo>
                <a:cubicBezTo>
                  <a:pt x="70217" y="573363"/>
                  <a:pt x="45911" y="563295"/>
                  <a:pt x="27989" y="545373"/>
                </a:cubicBezTo>
                <a:cubicBezTo>
                  <a:pt x="10068" y="527452"/>
                  <a:pt x="0" y="503145"/>
                  <a:pt x="0" y="477800"/>
                </a:cubicBezTo>
                <a:lnTo>
                  <a:pt x="0" y="95562"/>
                </a:lnTo>
                <a:close/>
              </a:path>
            </a:pathLst>
          </a:custGeom>
          <a:solidFill>
            <a:srgbClr val="EADCF4">
              <a:alpha val="90000"/>
            </a:srgbClr>
          </a:solidFill>
          <a:ln>
            <a:solidFill>
              <a:srgbClr val="3F015F"/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1329" tIns="81329" rIns="81329" bIns="81329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400" b="1" kern="1200" dirty="0" smtClean="0">
                <a:solidFill>
                  <a:srgbClr val="590185"/>
                </a:solidFill>
                <a:latin typeface="Arial" pitchFamily="34" charset="0"/>
                <a:cs typeface="Arial" pitchFamily="34" charset="0"/>
              </a:rPr>
              <a:t>Service </a:t>
            </a:r>
            <a:r>
              <a:rPr lang="nl-NL" sz="1400" b="1" kern="1200" dirty="0" err="1" smtClean="0">
                <a:solidFill>
                  <a:srgbClr val="590185"/>
                </a:solidFill>
                <a:latin typeface="Arial" pitchFamily="34" charset="0"/>
                <a:cs typeface="Arial" pitchFamily="34" charset="0"/>
              </a:rPr>
              <a:t>Logistics</a:t>
            </a:r>
            <a:r>
              <a:rPr lang="nl-NL" sz="1400" b="1" kern="1200" dirty="0" smtClean="0">
                <a:solidFill>
                  <a:srgbClr val="590185"/>
                </a:solidFill>
                <a:latin typeface="Arial" pitchFamily="34" charset="0"/>
                <a:cs typeface="Arial" pitchFamily="34" charset="0"/>
              </a:rPr>
              <a:t> Forum</a:t>
            </a:r>
            <a:endParaRPr lang="nl-NL" sz="1400" b="1" kern="1200" dirty="0">
              <a:solidFill>
                <a:srgbClr val="590185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Vrije vorm 48"/>
          <p:cNvSpPr/>
          <p:nvPr/>
        </p:nvSpPr>
        <p:spPr>
          <a:xfrm>
            <a:off x="6615231" y="3691267"/>
            <a:ext cx="2009013" cy="573363"/>
          </a:xfrm>
          <a:custGeom>
            <a:avLst/>
            <a:gdLst>
              <a:gd name="connsiteX0" fmla="*/ 0 w 2009013"/>
              <a:gd name="connsiteY0" fmla="*/ 95562 h 573363"/>
              <a:gd name="connsiteX1" fmla="*/ 27990 w 2009013"/>
              <a:gd name="connsiteY1" fmla="*/ 27989 h 573363"/>
              <a:gd name="connsiteX2" fmla="*/ 95563 w 2009013"/>
              <a:gd name="connsiteY2" fmla="*/ 0 h 573363"/>
              <a:gd name="connsiteX3" fmla="*/ 1913451 w 2009013"/>
              <a:gd name="connsiteY3" fmla="*/ 0 h 573363"/>
              <a:gd name="connsiteX4" fmla="*/ 1981024 w 2009013"/>
              <a:gd name="connsiteY4" fmla="*/ 27990 h 573363"/>
              <a:gd name="connsiteX5" fmla="*/ 2009013 w 2009013"/>
              <a:gd name="connsiteY5" fmla="*/ 95563 h 573363"/>
              <a:gd name="connsiteX6" fmla="*/ 2009013 w 2009013"/>
              <a:gd name="connsiteY6" fmla="*/ 477801 h 573363"/>
              <a:gd name="connsiteX7" fmla="*/ 1981024 w 2009013"/>
              <a:gd name="connsiteY7" fmla="*/ 545374 h 573363"/>
              <a:gd name="connsiteX8" fmla="*/ 1913451 w 2009013"/>
              <a:gd name="connsiteY8" fmla="*/ 573363 h 573363"/>
              <a:gd name="connsiteX9" fmla="*/ 95562 w 2009013"/>
              <a:gd name="connsiteY9" fmla="*/ 573363 h 573363"/>
              <a:gd name="connsiteX10" fmla="*/ 27989 w 2009013"/>
              <a:gd name="connsiteY10" fmla="*/ 545373 h 573363"/>
              <a:gd name="connsiteX11" fmla="*/ 0 w 2009013"/>
              <a:gd name="connsiteY11" fmla="*/ 477800 h 573363"/>
              <a:gd name="connsiteX12" fmla="*/ 0 w 2009013"/>
              <a:gd name="connsiteY12" fmla="*/ 95562 h 5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009013" h="573363">
                <a:moveTo>
                  <a:pt x="0" y="95562"/>
                </a:moveTo>
                <a:cubicBezTo>
                  <a:pt x="0" y="70217"/>
                  <a:pt x="10068" y="45911"/>
                  <a:pt x="27990" y="27989"/>
                </a:cubicBezTo>
                <a:cubicBezTo>
                  <a:pt x="45911" y="10068"/>
                  <a:pt x="70218" y="0"/>
                  <a:pt x="95563" y="0"/>
                </a:cubicBezTo>
                <a:lnTo>
                  <a:pt x="1913451" y="0"/>
                </a:lnTo>
                <a:cubicBezTo>
                  <a:pt x="1938796" y="0"/>
                  <a:pt x="1963102" y="10068"/>
                  <a:pt x="1981024" y="27990"/>
                </a:cubicBezTo>
                <a:cubicBezTo>
                  <a:pt x="1998945" y="45911"/>
                  <a:pt x="2009013" y="70218"/>
                  <a:pt x="2009013" y="95563"/>
                </a:cubicBezTo>
                <a:lnTo>
                  <a:pt x="2009013" y="477801"/>
                </a:lnTo>
                <a:cubicBezTo>
                  <a:pt x="2009013" y="503146"/>
                  <a:pt x="1998945" y="527452"/>
                  <a:pt x="1981024" y="545374"/>
                </a:cubicBezTo>
                <a:cubicBezTo>
                  <a:pt x="1963103" y="563295"/>
                  <a:pt x="1938796" y="573363"/>
                  <a:pt x="1913451" y="573363"/>
                </a:cubicBezTo>
                <a:lnTo>
                  <a:pt x="95562" y="573363"/>
                </a:lnTo>
                <a:cubicBezTo>
                  <a:pt x="70217" y="573363"/>
                  <a:pt x="45911" y="563295"/>
                  <a:pt x="27989" y="545373"/>
                </a:cubicBezTo>
                <a:cubicBezTo>
                  <a:pt x="10068" y="527452"/>
                  <a:pt x="0" y="503145"/>
                  <a:pt x="0" y="477800"/>
                </a:cubicBezTo>
                <a:lnTo>
                  <a:pt x="0" y="95562"/>
                </a:lnTo>
                <a:close/>
              </a:path>
            </a:pathLst>
          </a:custGeom>
          <a:solidFill>
            <a:srgbClr val="EADCF4">
              <a:alpha val="90000"/>
            </a:srgbClr>
          </a:solidFill>
          <a:ln>
            <a:solidFill>
              <a:srgbClr val="3F015F"/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1329" tIns="81329" rIns="81329" bIns="81329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400" b="1" kern="1200" dirty="0" smtClean="0">
                <a:solidFill>
                  <a:srgbClr val="590185"/>
                </a:solidFill>
                <a:latin typeface="Arial" pitchFamily="34" charset="0"/>
                <a:cs typeface="Arial" pitchFamily="34" charset="0"/>
              </a:rPr>
              <a:t>150 deelnemers</a:t>
            </a:r>
            <a:endParaRPr lang="nl-NL" sz="1400" b="1" kern="1200" dirty="0">
              <a:solidFill>
                <a:srgbClr val="590185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Vrije vorm 58"/>
          <p:cNvSpPr/>
          <p:nvPr/>
        </p:nvSpPr>
        <p:spPr>
          <a:xfrm>
            <a:off x="6615231" y="4336301"/>
            <a:ext cx="2009013" cy="573363"/>
          </a:xfrm>
          <a:custGeom>
            <a:avLst/>
            <a:gdLst>
              <a:gd name="connsiteX0" fmla="*/ 0 w 2009013"/>
              <a:gd name="connsiteY0" fmla="*/ 95562 h 573363"/>
              <a:gd name="connsiteX1" fmla="*/ 27990 w 2009013"/>
              <a:gd name="connsiteY1" fmla="*/ 27989 h 573363"/>
              <a:gd name="connsiteX2" fmla="*/ 95563 w 2009013"/>
              <a:gd name="connsiteY2" fmla="*/ 0 h 573363"/>
              <a:gd name="connsiteX3" fmla="*/ 1913451 w 2009013"/>
              <a:gd name="connsiteY3" fmla="*/ 0 h 573363"/>
              <a:gd name="connsiteX4" fmla="*/ 1981024 w 2009013"/>
              <a:gd name="connsiteY4" fmla="*/ 27990 h 573363"/>
              <a:gd name="connsiteX5" fmla="*/ 2009013 w 2009013"/>
              <a:gd name="connsiteY5" fmla="*/ 95563 h 573363"/>
              <a:gd name="connsiteX6" fmla="*/ 2009013 w 2009013"/>
              <a:gd name="connsiteY6" fmla="*/ 477801 h 573363"/>
              <a:gd name="connsiteX7" fmla="*/ 1981024 w 2009013"/>
              <a:gd name="connsiteY7" fmla="*/ 545374 h 573363"/>
              <a:gd name="connsiteX8" fmla="*/ 1913451 w 2009013"/>
              <a:gd name="connsiteY8" fmla="*/ 573363 h 573363"/>
              <a:gd name="connsiteX9" fmla="*/ 95562 w 2009013"/>
              <a:gd name="connsiteY9" fmla="*/ 573363 h 573363"/>
              <a:gd name="connsiteX10" fmla="*/ 27989 w 2009013"/>
              <a:gd name="connsiteY10" fmla="*/ 545373 h 573363"/>
              <a:gd name="connsiteX11" fmla="*/ 0 w 2009013"/>
              <a:gd name="connsiteY11" fmla="*/ 477800 h 573363"/>
              <a:gd name="connsiteX12" fmla="*/ 0 w 2009013"/>
              <a:gd name="connsiteY12" fmla="*/ 95562 h 5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009013" h="573363">
                <a:moveTo>
                  <a:pt x="0" y="95562"/>
                </a:moveTo>
                <a:cubicBezTo>
                  <a:pt x="0" y="70217"/>
                  <a:pt x="10068" y="45911"/>
                  <a:pt x="27990" y="27989"/>
                </a:cubicBezTo>
                <a:cubicBezTo>
                  <a:pt x="45911" y="10068"/>
                  <a:pt x="70218" y="0"/>
                  <a:pt x="95563" y="0"/>
                </a:cubicBezTo>
                <a:lnTo>
                  <a:pt x="1913451" y="0"/>
                </a:lnTo>
                <a:cubicBezTo>
                  <a:pt x="1938796" y="0"/>
                  <a:pt x="1963102" y="10068"/>
                  <a:pt x="1981024" y="27990"/>
                </a:cubicBezTo>
                <a:cubicBezTo>
                  <a:pt x="1998945" y="45911"/>
                  <a:pt x="2009013" y="70218"/>
                  <a:pt x="2009013" y="95563"/>
                </a:cubicBezTo>
                <a:lnTo>
                  <a:pt x="2009013" y="477801"/>
                </a:lnTo>
                <a:cubicBezTo>
                  <a:pt x="2009013" y="503146"/>
                  <a:pt x="1998945" y="527452"/>
                  <a:pt x="1981024" y="545374"/>
                </a:cubicBezTo>
                <a:cubicBezTo>
                  <a:pt x="1963103" y="563295"/>
                  <a:pt x="1938796" y="573363"/>
                  <a:pt x="1913451" y="573363"/>
                </a:cubicBezTo>
                <a:lnTo>
                  <a:pt x="95562" y="573363"/>
                </a:lnTo>
                <a:cubicBezTo>
                  <a:pt x="70217" y="573363"/>
                  <a:pt x="45911" y="563295"/>
                  <a:pt x="27989" y="545373"/>
                </a:cubicBezTo>
                <a:cubicBezTo>
                  <a:pt x="10068" y="527452"/>
                  <a:pt x="0" y="503145"/>
                  <a:pt x="0" y="477800"/>
                </a:cubicBezTo>
                <a:lnTo>
                  <a:pt x="0" y="95562"/>
                </a:lnTo>
                <a:close/>
              </a:path>
            </a:pathLst>
          </a:custGeom>
          <a:solidFill>
            <a:srgbClr val="EADCF4">
              <a:alpha val="90000"/>
            </a:srgbClr>
          </a:solidFill>
          <a:ln>
            <a:solidFill>
              <a:srgbClr val="3F015F"/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1329" tIns="81329" rIns="81329" bIns="81329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400" b="1" kern="1200" dirty="0" smtClean="0">
                <a:solidFill>
                  <a:srgbClr val="590185"/>
                </a:solidFill>
                <a:latin typeface="Arial" pitchFamily="34" charset="0"/>
                <a:cs typeface="Arial" pitchFamily="34" charset="0"/>
              </a:rPr>
              <a:t>Gedifferentieerd netwerk</a:t>
            </a:r>
            <a:endParaRPr lang="nl-NL" sz="1400" b="1" kern="1200" dirty="0">
              <a:solidFill>
                <a:srgbClr val="590185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Vrije vorm 59"/>
          <p:cNvSpPr/>
          <p:nvPr/>
        </p:nvSpPr>
        <p:spPr>
          <a:xfrm>
            <a:off x="6588234" y="4981335"/>
            <a:ext cx="2009013" cy="573363"/>
          </a:xfrm>
          <a:custGeom>
            <a:avLst/>
            <a:gdLst>
              <a:gd name="connsiteX0" fmla="*/ 0 w 2009013"/>
              <a:gd name="connsiteY0" fmla="*/ 95562 h 573363"/>
              <a:gd name="connsiteX1" fmla="*/ 27990 w 2009013"/>
              <a:gd name="connsiteY1" fmla="*/ 27989 h 573363"/>
              <a:gd name="connsiteX2" fmla="*/ 95563 w 2009013"/>
              <a:gd name="connsiteY2" fmla="*/ 0 h 573363"/>
              <a:gd name="connsiteX3" fmla="*/ 1913451 w 2009013"/>
              <a:gd name="connsiteY3" fmla="*/ 0 h 573363"/>
              <a:gd name="connsiteX4" fmla="*/ 1981024 w 2009013"/>
              <a:gd name="connsiteY4" fmla="*/ 27990 h 573363"/>
              <a:gd name="connsiteX5" fmla="*/ 2009013 w 2009013"/>
              <a:gd name="connsiteY5" fmla="*/ 95563 h 573363"/>
              <a:gd name="connsiteX6" fmla="*/ 2009013 w 2009013"/>
              <a:gd name="connsiteY6" fmla="*/ 477801 h 573363"/>
              <a:gd name="connsiteX7" fmla="*/ 1981024 w 2009013"/>
              <a:gd name="connsiteY7" fmla="*/ 545374 h 573363"/>
              <a:gd name="connsiteX8" fmla="*/ 1913451 w 2009013"/>
              <a:gd name="connsiteY8" fmla="*/ 573363 h 573363"/>
              <a:gd name="connsiteX9" fmla="*/ 95562 w 2009013"/>
              <a:gd name="connsiteY9" fmla="*/ 573363 h 573363"/>
              <a:gd name="connsiteX10" fmla="*/ 27989 w 2009013"/>
              <a:gd name="connsiteY10" fmla="*/ 545373 h 573363"/>
              <a:gd name="connsiteX11" fmla="*/ 0 w 2009013"/>
              <a:gd name="connsiteY11" fmla="*/ 477800 h 573363"/>
              <a:gd name="connsiteX12" fmla="*/ 0 w 2009013"/>
              <a:gd name="connsiteY12" fmla="*/ 95562 h 5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009013" h="573363">
                <a:moveTo>
                  <a:pt x="0" y="95562"/>
                </a:moveTo>
                <a:cubicBezTo>
                  <a:pt x="0" y="70217"/>
                  <a:pt x="10068" y="45911"/>
                  <a:pt x="27990" y="27989"/>
                </a:cubicBezTo>
                <a:cubicBezTo>
                  <a:pt x="45911" y="10068"/>
                  <a:pt x="70218" y="0"/>
                  <a:pt x="95563" y="0"/>
                </a:cubicBezTo>
                <a:lnTo>
                  <a:pt x="1913451" y="0"/>
                </a:lnTo>
                <a:cubicBezTo>
                  <a:pt x="1938796" y="0"/>
                  <a:pt x="1963102" y="10068"/>
                  <a:pt x="1981024" y="27990"/>
                </a:cubicBezTo>
                <a:cubicBezTo>
                  <a:pt x="1998945" y="45911"/>
                  <a:pt x="2009013" y="70218"/>
                  <a:pt x="2009013" y="95563"/>
                </a:cubicBezTo>
                <a:lnTo>
                  <a:pt x="2009013" y="477801"/>
                </a:lnTo>
                <a:cubicBezTo>
                  <a:pt x="2009013" y="503146"/>
                  <a:pt x="1998945" y="527452"/>
                  <a:pt x="1981024" y="545374"/>
                </a:cubicBezTo>
                <a:cubicBezTo>
                  <a:pt x="1963103" y="563295"/>
                  <a:pt x="1938796" y="573363"/>
                  <a:pt x="1913451" y="573363"/>
                </a:cubicBezTo>
                <a:lnTo>
                  <a:pt x="95562" y="573363"/>
                </a:lnTo>
                <a:cubicBezTo>
                  <a:pt x="70217" y="573363"/>
                  <a:pt x="45911" y="563295"/>
                  <a:pt x="27989" y="545373"/>
                </a:cubicBezTo>
                <a:cubicBezTo>
                  <a:pt x="10068" y="527452"/>
                  <a:pt x="0" y="503145"/>
                  <a:pt x="0" y="477800"/>
                </a:cubicBezTo>
                <a:lnTo>
                  <a:pt x="0" y="95562"/>
                </a:lnTo>
                <a:close/>
              </a:path>
            </a:pathLst>
          </a:custGeom>
          <a:solidFill>
            <a:srgbClr val="EADCF4">
              <a:alpha val="90000"/>
            </a:srgbClr>
          </a:solidFill>
          <a:ln>
            <a:solidFill>
              <a:srgbClr val="3F015F"/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1329" tIns="81329" rIns="81329" bIns="81329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400" b="1" kern="1200" dirty="0" smtClean="0">
                <a:solidFill>
                  <a:srgbClr val="590185"/>
                </a:solidFill>
                <a:latin typeface="Arial" pitchFamily="34" charset="0"/>
                <a:cs typeface="Arial" pitchFamily="34" charset="0"/>
              </a:rPr>
              <a:t>Innovatie       Kennis Kunde             Talent</a:t>
            </a:r>
            <a:endParaRPr lang="nl-NL" sz="1400" b="1" kern="1200" dirty="0">
              <a:solidFill>
                <a:srgbClr val="590185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Vrije vorm 60"/>
          <p:cNvSpPr/>
          <p:nvPr/>
        </p:nvSpPr>
        <p:spPr>
          <a:xfrm>
            <a:off x="6588234" y="5626370"/>
            <a:ext cx="2009013" cy="573363"/>
          </a:xfrm>
          <a:custGeom>
            <a:avLst/>
            <a:gdLst>
              <a:gd name="connsiteX0" fmla="*/ 0 w 2009013"/>
              <a:gd name="connsiteY0" fmla="*/ 95562 h 573363"/>
              <a:gd name="connsiteX1" fmla="*/ 27990 w 2009013"/>
              <a:gd name="connsiteY1" fmla="*/ 27989 h 573363"/>
              <a:gd name="connsiteX2" fmla="*/ 95563 w 2009013"/>
              <a:gd name="connsiteY2" fmla="*/ 0 h 573363"/>
              <a:gd name="connsiteX3" fmla="*/ 1913451 w 2009013"/>
              <a:gd name="connsiteY3" fmla="*/ 0 h 573363"/>
              <a:gd name="connsiteX4" fmla="*/ 1981024 w 2009013"/>
              <a:gd name="connsiteY4" fmla="*/ 27990 h 573363"/>
              <a:gd name="connsiteX5" fmla="*/ 2009013 w 2009013"/>
              <a:gd name="connsiteY5" fmla="*/ 95563 h 573363"/>
              <a:gd name="connsiteX6" fmla="*/ 2009013 w 2009013"/>
              <a:gd name="connsiteY6" fmla="*/ 477801 h 573363"/>
              <a:gd name="connsiteX7" fmla="*/ 1981024 w 2009013"/>
              <a:gd name="connsiteY7" fmla="*/ 545374 h 573363"/>
              <a:gd name="connsiteX8" fmla="*/ 1913451 w 2009013"/>
              <a:gd name="connsiteY8" fmla="*/ 573363 h 573363"/>
              <a:gd name="connsiteX9" fmla="*/ 95562 w 2009013"/>
              <a:gd name="connsiteY9" fmla="*/ 573363 h 573363"/>
              <a:gd name="connsiteX10" fmla="*/ 27989 w 2009013"/>
              <a:gd name="connsiteY10" fmla="*/ 545373 h 573363"/>
              <a:gd name="connsiteX11" fmla="*/ 0 w 2009013"/>
              <a:gd name="connsiteY11" fmla="*/ 477800 h 573363"/>
              <a:gd name="connsiteX12" fmla="*/ 0 w 2009013"/>
              <a:gd name="connsiteY12" fmla="*/ 95562 h 573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009013" h="573363">
                <a:moveTo>
                  <a:pt x="0" y="95562"/>
                </a:moveTo>
                <a:cubicBezTo>
                  <a:pt x="0" y="70217"/>
                  <a:pt x="10068" y="45911"/>
                  <a:pt x="27990" y="27989"/>
                </a:cubicBezTo>
                <a:cubicBezTo>
                  <a:pt x="45911" y="10068"/>
                  <a:pt x="70218" y="0"/>
                  <a:pt x="95563" y="0"/>
                </a:cubicBezTo>
                <a:lnTo>
                  <a:pt x="1913451" y="0"/>
                </a:lnTo>
                <a:cubicBezTo>
                  <a:pt x="1938796" y="0"/>
                  <a:pt x="1963102" y="10068"/>
                  <a:pt x="1981024" y="27990"/>
                </a:cubicBezTo>
                <a:cubicBezTo>
                  <a:pt x="1998945" y="45911"/>
                  <a:pt x="2009013" y="70218"/>
                  <a:pt x="2009013" y="95563"/>
                </a:cubicBezTo>
                <a:lnTo>
                  <a:pt x="2009013" y="477801"/>
                </a:lnTo>
                <a:cubicBezTo>
                  <a:pt x="2009013" y="503146"/>
                  <a:pt x="1998945" y="527452"/>
                  <a:pt x="1981024" y="545374"/>
                </a:cubicBezTo>
                <a:cubicBezTo>
                  <a:pt x="1963103" y="563295"/>
                  <a:pt x="1938796" y="573363"/>
                  <a:pt x="1913451" y="573363"/>
                </a:cubicBezTo>
                <a:lnTo>
                  <a:pt x="95562" y="573363"/>
                </a:lnTo>
                <a:cubicBezTo>
                  <a:pt x="70217" y="573363"/>
                  <a:pt x="45911" y="563295"/>
                  <a:pt x="27989" y="545373"/>
                </a:cubicBezTo>
                <a:cubicBezTo>
                  <a:pt x="10068" y="527452"/>
                  <a:pt x="0" y="503145"/>
                  <a:pt x="0" y="477800"/>
                </a:cubicBezTo>
                <a:lnTo>
                  <a:pt x="0" y="95562"/>
                </a:lnTo>
                <a:close/>
              </a:path>
            </a:pathLst>
          </a:custGeom>
          <a:solidFill>
            <a:srgbClr val="EADCF4">
              <a:alpha val="90000"/>
            </a:srgbClr>
          </a:solidFill>
          <a:ln>
            <a:solidFill>
              <a:srgbClr val="3F015F"/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1329" tIns="81329" rIns="81329" bIns="81329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400" b="1" kern="1200" dirty="0" smtClean="0">
                <a:solidFill>
                  <a:srgbClr val="590185"/>
                </a:solidFill>
                <a:latin typeface="Arial" pitchFamily="34" charset="0"/>
                <a:cs typeface="Arial" pitchFamily="34" charset="0"/>
              </a:rPr>
              <a:t>8 proposities</a:t>
            </a:r>
            <a:endParaRPr lang="nl-NL" sz="1400" b="1" kern="1200" dirty="0">
              <a:solidFill>
                <a:srgbClr val="590185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Ovaal 39"/>
          <p:cNvSpPr/>
          <p:nvPr/>
        </p:nvSpPr>
        <p:spPr>
          <a:xfrm>
            <a:off x="2987824" y="2636912"/>
            <a:ext cx="1656184" cy="792088"/>
          </a:xfrm>
          <a:prstGeom prst="ellipse">
            <a:avLst/>
          </a:prstGeom>
          <a:solidFill>
            <a:srgbClr val="BA8DD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Serviceketen regie</a:t>
            </a:r>
            <a:endParaRPr lang="nl-NL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Ovaal 40"/>
          <p:cNvSpPr/>
          <p:nvPr/>
        </p:nvSpPr>
        <p:spPr>
          <a:xfrm>
            <a:off x="4788024" y="2636912"/>
            <a:ext cx="1656184" cy="792088"/>
          </a:xfrm>
          <a:prstGeom prst="ellipse">
            <a:avLst/>
          </a:prstGeom>
          <a:solidFill>
            <a:srgbClr val="BA8DD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Function</a:t>
            </a:r>
            <a:r>
              <a:rPr lang="nl-NL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nl-NL" sz="12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Availability</a:t>
            </a:r>
            <a:r>
              <a:rPr lang="nl-NL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nl-NL" sz="12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enTCO</a:t>
            </a:r>
            <a:endParaRPr lang="nl-NL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Ovaal 41"/>
          <p:cNvSpPr/>
          <p:nvPr/>
        </p:nvSpPr>
        <p:spPr>
          <a:xfrm>
            <a:off x="3851920" y="3356992"/>
            <a:ext cx="1728192" cy="792088"/>
          </a:xfrm>
          <a:prstGeom prst="ellipse">
            <a:avLst/>
          </a:prstGeom>
          <a:solidFill>
            <a:srgbClr val="BA8DD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Keteneigenaar en dienstverlener</a:t>
            </a:r>
            <a:endParaRPr lang="nl-NL" sz="11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Ovaal 42"/>
          <p:cNvSpPr/>
          <p:nvPr/>
        </p:nvSpPr>
        <p:spPr>
          <a:xfrm>
            <a:off x="2987824" y="4077072"/>
            <a:ext cx="1656184" cy="792088"/>
          </a:xfrm>
          <a:prstGeom prst="ellipse">
            <a:avLst/>
          </a:prstGeom>
          <a:solidFill>
            <a:srgbClr val="BA8DD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MKB</a:t>
            </a:r>
            <a:r>
              <a:rPr lang="nl-N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nl-NL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Grootbedrijf</a:t>
            </a:r>
            <a:r>
              <a:rPr lang="nl-N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nl-NL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ZZP</a:t>
            </a:r>
            <a:endParaRPr lang="nl-N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Ovaal 43"/>
          <p:cNvSpPr/>
          <p:nvPr/>
        </p:nvSpPr>
        <p:spPr>
          <a:xfrm>
            <a:off x="4788024" y="4077072"/>
            <a:ext cx="1656184" cy="792088"/>
          </a:xfrm>
          <a:prstGeom prst="ellipse">
            <a:avLst/>
          </a:prstGeom>
          <a:solidFill>
            <a:srgbClr val="BA8DD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Industrie markt segmenten</a:t>
            </a:r>
            <a:endParaRPr lang="nl-NL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Ovaal 44"/>
          <p:cNvSpPr/>
          <p:nvPr/>
        </p:nvSpPr>
        <p:spPr>
          <a:xfrm>
            <a:off x="3851920" y="4797152"/>
            <a:ext cx="1728192" cy="792088"/>
          </a:xfrm>
          <a:prstGeom prst="ellipse">
            <a:avLst/>
          </a:prstGeom>
          <a:solidFill>
            <a:srgbClr val="BA8DD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Innovatie subsidies</a:t>
            </a:r>
            <a:endParaRPr lang="nl-NL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Ovaal 45"/>
          <p:cNvSpPr/>
          <p:nvPr/>
        </p:nvSpPr>
        <p:spPr>
          <a:xfrm>
            <a:off x="2987824" y="5517232"/>
            <a:ext cx="1656184" cy="792088"/>
          </a:xfrm>
          <a:prstGeom prst="ellipse">
            <a:avLst/>
          </a:prstGeom>
          <a:solidFill>
            <a:srgbClr val="BA8DD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Betrekken van talenten</a:t>
            </a:r>
            <a:endParaRPr lang="nl-NL" sz="1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Ovaal 46"/>
          <p:cNvSpPr/>
          <p:nvPr/>
        </p:nvSpPr>
        <p:spPr>
          <a:xfrm>
            <a:off x="4788024" y="5517232"/>
            <a:ext cx="1656184" cy="792088"/>
          </a:xfrm>
          <a:prstGeom prst="ellipse">
            <a:avLst/>
          </a:prstGeom>
          <a:solidFill>
            <a:srgbClr val="BA8DD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200" b="1" dirty="0" smtClean="0">
                <a:latin typeface="Arial" pitchFamily="34" charset="0"/>
                <a:cs typeface="Arial" pitchFamily="34" charset="0"/>
              </a:rPr>
              <a:t>Fee differentiatie</a:t>
            </a:r>
            <a:endParaRPr lang="nl-NL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Ovaal 50"/>
          <p:cNvSpPr/>
          <p:nvPr/>
        </p:nvSpPr>
        <p:spPr>
          <a:xfrm>
            <a:off x="2915816" y="6309320"/>
            <a:ext cx="3600400" cy="432048"/>
          </a:xfrm>
          <a:prstGeom prst="ellipse">
            <a:avLst/>
          </a:prstGeom>
          <a:solidFill>
            <a:srgbClr val="BA8DDB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Samenwerken</a:t>
            </a:r>
            <a:endParaRPr lang="nl-NL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Rechthoek 52"/>
          <p:cNvSpPr/>
          <p:nvPr/>
        </p:nvSpPr>
        <p:spPr>
          <a:xfrm>
            <a:off x="0" y="6381328"/>
            <a:ext cx="1134000" cy="476672"/>
          </a:xfrm>
          <a:prstGeom prst="rect">
            <a:avLst/>
          </a:prstGeom>
          <a:solidFill>
            <a:srgbClr val="050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 smtClean="0"/>
              <a:t>9 maart 2017</a:t>
            </a:r>
            <a:endParaRPr lang="nl-NL" sz="1100" dirty="0"/>
          </a:p>
        </p:txBody>
      </p:sp>
      <p:sp>
        <p:nvSpPr>
          <p:cNvPr id="10" name="Tekstvak 9"/>
          <p:cNvSpPr txBox="1"/>
          <p:nvPr/>
        </p:nvSpPr>
        <p:spPr>
          <a:xfrm>
            <a:off x="1295128" y="1340768"/>
            <a:ext cx="6992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2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PBF</a:t>
            </a:r>
            <a:endParaRPr lang="nl-NL" sz="2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2" name="Groep 51"/>
          <p:cNvGrpSpPr/>
          <p:nvPr/>
        </p:nvGrpSpPr>
        <p:grpSpPr>
          <a:xfrm>
            <a:off x="2489515" y="1394840"/>
            <a:ext cx="1446545" cy="1170064"/>
            <a:chOff x="2489515" y="1394840"/>
            <a:chExt cx="1446545" cy="1170064"/>
          </a:xfrm>
        </p:grpSpPr>
        <p:sp>
          <p:nvSpPr>
            <p:cNvPr id="30" name="Vrije vorm 29"/>
            <p:cNvSpPr/>
            <p:nvPr/>
          </p:nvSpPr>
          <p:spPr>
            <a:xfrm>
              <a:off x="2489515" y="1970904"/>
              <a:ext cx="1446545" cy="594000"/>
            </a:xfrm>
            <a:custGeom>
              <a:avLst/>
              <a:gdLst>
                <a:gd name="connsiteX0" fmla="*/ 0 w 1458280"/>
                <a:gd name="connsiteY0" fmla="*/ 0 h 583312"/>
                <a:gd name="connsiteX1" fmla="*/ 1166624 w 1458280"/>
                <a:gd name="connsiteY1" fmla="*/ 0 h 583312"/>
                <a:gd name="connsiteX2" fmla="*/ 1458280 w 1458280"/>
                <a:gd name="connsiteY2" fmla="*/ 291656 h 583312"/>
                <a:gd name="connsiteX3" fmla="*/ 1166624 w 1458280"/>
                <a:gd name="connsiteY3" fmla="*/ 583312 h 583312"/>
                <a:gd name="connsiteX4" fmla="*/ 0 w 1458280"/>
                <a:gd name="connsiteY4" fmla="*/ 583312 h 583312"/>
                <a:gd name="connsiteX5" fmla="*/ 291656 w 1458280"/>
                <a:gd name="connsiteY5" fmla="*/ 291656 h 583312"/>
                <a:gd name="connsiteX6" fmla="*/ 0 w 1458280"/>
                <a:gd name="connsiteY6" fmla="*/ 0 h 583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8280" h="583312">
                  <a:moveTo>
                    <a:pt x="0" y="0"/>
                  </a:moveTo>
                  <a:lnTo>
                    <a:pt x="1166624" y="0"/>
                  </a:lnTo>
                  <a:lnTo>
                    <a:pt x="1458280" y="291656"/>
                  </a:lnTo>
                  <a:lnTo>
                    <a:pt x="1166624" y="583312"/>
                  </a:lnTo>
                  <a:lnTo>
                    <a:pt x="0" y="583312"/>
                  </a:lnTo>
                  <a:lnTo>
                    <a:pt x="291656" y="2916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03670" tIns="37338" rIns="328994" bIns="37338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nl-NL" sz="2700" b="1" kern="1200" dirty="0" smtClean="0"/>
                <a:t>2000</a:t>
              </a:r>
              <a:endParaRPr lang="nl-NL" sz="2700" b="1" kern="1200" dirty="0"/>
            </a:p>
          </p:txBody>
        </p:sp>
        <p:sp>
          <p:nvSpPr>
            <p:cNvPr id="21" name="Rechthoek 20"/>
            <p:cNvSpPr/>
            <p:nvPr/>
          </p:nvSpPr>
          <p:spPr>
            <a:xfrm>
              <a:off x="2508102" y="1394840"/>
              <a:ext cx="1138912" cy="596970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NL" b="1" dirty="0" smtClean="0"/>
                <a:t>SLF</a:t>
              </a:r>
              <a:endParaRPr lang="nl-NL" b="1" dirty="0"/>
            </a:p>
          </p:txBody>
        </p:sp>
      </p:grpSp>
      <p:grpSp>
        <p:nvGrpSpPr>
          <p:cNvPr id="54" name="Groep 53"/>
          <p:cNvGrpSpPr/>
          <p:nvPr/>
        </p:nvGrpSpPr>
        <p:grpSpPr>
          <a:xfrm>
            <a:off x="3791407" y="1394840"/>
            <a:ext cx="1446545" cy="1170064"/>
            <a:chOff x="3791407" y="1394840"/>
            <a:chExt cx="1446545" cy="1170064"/>
          </a:xfrm>
        </p:grpSpPr>
        <p:sp>
          <p:nvSpPr>
            <p:cNvPr id="32" name="Vrije vorm 31"/>
            <p:cNvSpPr/>
            <p:nvPr/>
          </p:nvSpPr>
          <p:spPr>
            <a:xfrm>
              <a:off x="3791407" y="1970904"/>
              <a:ext cx="1446545" cy="594000"/>
            </a:xfrm>
            <a:custGeom>
              <a:avLst/>
              <a:gdLst>
                <a:gd name="connsiteX0" fmla="*/ 0 w 1458280"/>
                <a:gd name="connsiteY0" fmla="*/ 0 h 583312"/>
                <a:gd name="connsiteX1" fmla="*/ 1166624 w 1458280"/>
                <a:gd name="connsiteY1" fmla="*/ 0 h 583312"/>
                <a:gd name="connsiteX2" fmla="*/ 1458280 w 1458280"/>
                <a:gd name="connsiteY2" fmla="*/ 291656 h 583312"/>
                <a:gd name="connsiteX3" fmla="*/ 1166624 w 1458280"/>
                <a:gd name="connsiteY3" fmla="*/ 583312 h 583312"/>
                <a:gd name="connsiteX4" fmla="*/ 0 w 1458280"/>
                <a:gd name="connsiteY4" fmla="*/ 583312 h 583312"/>
                <a:gd name="connsiteX5" fmla="*/ 291656 w 1458280"/>
                <a:gd name="connsiteY5" fmla="*/ 291656 h 583312"/>
                <a:gd name="connsiteX6" fmla="*/ 0 w 1458280"/>
                <a:gd name="connsiteY6" fmla="*/ 0 h 583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8280" h="583312">
                  <a:moveTo>
                    <a:pt x="0" y="0"/>
                  </a:moveTo>
                  <a:lnTo>
                    <a:pt x="1166624" y="0"/>
                  </a:lnTo>
                  <a:lnTo>
                    <a:pt x="1458280" y="291656"/>
                  </a:lnTo>
                  <a:lnTo>
                    <a:pt x="1166624" y="583312"/>
                  </a:lnTo>
                  <a:lnTo>
                    <a:pt x="0" y="583312"/>
                  </a:lnTo>
                  <a:lnTo>
                    <a:pt x="291656" y="2916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03670" tIns="37338" rIns="328994" bIns="37338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nl-NL" sz="2700" b="1" kern="1200" dirty="0" smtClean="0"/>
                <a:t>2005</a:t>
              </a:r>
              <a:endParaRPr lang="nl-NL" sz="2700" b="1" kern="1200" dirty="0"/>
            </a:p>
          </p:txBody>
        </p:sp>
        <p:sp>
          <p:nvSpPr>
            <p:cNvPr id="22" name="Rechthoek 21"/>
            <p:cNvSpPr/>
            <p:nvPr/>
          </p:nvSpPr>
          <p:spPr>
            <a:xfrm>
              <a:off x="3810858" y="1394840"/>
              <a:ext cx="1138787" cy="596970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NL" sz="2000" b="1" dirty="0" smtClean="0"/>
                <a:t>SLF </a:t>
              </a:r>
              <a:r>
                <a:rPr lang="nl-NL" sz="1600" b="1" dirty="0" smtClean="0"/>
                <a:t>Research</a:t>
              </a:r>
              <a:endParaRPr lang="nl-NL" sz="2000" b="1" dirty="0"/>
            </a:p>
          </p:txBody>
        </p:sp>
      </p:grpSp>
      <p:grpSp>
        <p:nvGrpSpPr>
          <p:cNvPr id="58" name="Groep 57"/>
          <p:cNvGrpSpPr/>
          <p:nvPr/>
        </p:nvGrpSpPr>
        <p:grpSpPr>
          <a:xfrm>
            <a:off x="-1692696" y="1394840"/>
            <a:ext cx="5112568" cy="5202512"/>
            <a:chOff x="-1692696" y="1394840"/>
            <a:chExt cx="5112568" cy="5202512"/>
          </a:xfrm>
        </p:grpSpPr>
        <p:graphicFrame>
          <p:nvGraphicFramePr>
            <p:cNvPr id="38" name="Diagram 37"/>
            <p:cNvGraphicFramePr/>
            <p:nvPr/>
          </p:nvGraphicFramePr>
          <p:xfrm>
            <a:off x="-1692696" y="2564904"/>
            <a:ext cx="5112568" cy="403244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pSp>
          <p:nvGrpSpPr>
            <p:cNvPr id="50" name="Groep 49"/>
            <p:cNvGrpSpPr/>
            <p:nvPr/>
          </p:nvGrpSpPr>
          <p:grpSpPr>
            <a:xfrm>
              <a:off x="1187624" y="1394840"/>
              <a:ext cx="1446545" cy="1170064"/>
              <a:chOff x="1187624" y="1394840"/>
              <a:chExt cx="1446545" cy="1170064"/>
            </a:xfrm>
          </p:grpSpPr>
          <p:sp>
            <p:nvSpPr>
              <p:cNvPr id="29" name="Vrije vorm 28"/>
              <p:cNvSpPr/>
              <p:nvPr/>
            </p:nvSpPr>
            <p:spPr>
              <a:xfrm>
                <a:off x="1187624" y="1970904"/>
                <a:ext cx="1446545" cy="594000"/>
              </a:xfrm>
              <a:custGeom>
                <a:avLst/>
                <a:gdLst>
                  <a:gd name="connsiteX0" fmla="*/ 0 w 1458280"/>
                  <a:gd name="connsiteY0" fmla="*/ 0 h 556275"/>
                  <a:gd name="connsiteX1" fmla="*/ 1180143 w 1458280"/>
                  <a:gd name="connsiteY1" fmla="*/ 0 h 556275"/>
                  <a:gd name="connsiteX2" fmla="*/ 1458280 w 1458280"/>
                  <a:gd name="connsiteY2" fmla="*/ 278138 h 556275"/>
                  <a:gd name="connsiteX3" fmla="*/ 1180143 w 1458280"/>
                  <a:gd name="connsiteY3" fmla="*/ 556275 h 556275"/>
                  <a:gd name="connsiteX4" fmla="*/ 0 w 1458280"/>
                  <a:gd name="connsiteY4" fmla="*/ 556275 h 556275"/>
                  <a:gd name="connsiteX5" fmla="*/ 278138 w 1458280"/>
                  <a:gd name="connsiteY5" fmla="*/ 278138 h 556275"/>
                  <a:gd name="connsiteX6" fmla="*/ 0 w 1458280"/>
                  <a:gd name="connsiteY6" fmla="*/ 0 h 556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58280" h="556275">
                    <a:moveTo>
                      <a:pt x="0" y="0"/>
                    </a:moveTo>
                    <a:lnTo>
                      <a:pt x="1180143" y="0"/>
                    </a:lnTo>
                    <a:lnTo>
                      <a:pt x="1458280" y="278138"/>
                    </a:lnTo>
                    <a:lnTo>
                      <a:pt x="1180143" y="556275"/>
                    </a:lnTo>
                    <a:lnTo>
                      <a:pt x="0" y="556275"/>
                    </a:lnTo>
                    <a:lnTo>
                      <a:pt x="278138" y="27813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030A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90152" tIns="37338" rIns="315475" bIns="37338" numCol="1" spcCol="1270" anchor="ctr" anchorCtr="0">
                <a:noAutofit/>
              </a:bodyPr>
              <a:lstStyle/>
              <a:p>
                <a:pPr lvl="0" algn="ctr" defTabSz="12446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nl-NL" sz="2700" b="1" kern="1200" dirty="0" smtClean="0"/>
                  <a:t>1993</a:t>
                </a:r>
                <a:endParaRPr lang="nl-NL" sz="2700" b="1" kern="1200" dirty="0"/>
              </a:p>
            </p:txBody>
          </p:sp>
          <p:sp>
            <p:nvSpPr>
              <p:cNvPr id="24" name="Rechthoek 23"/>
              <p:cNvSpPr/>
              <p:nvPr/>
            </p:nvSpPr>
            <p:spPr>
              <a:xfrm>
                <a:off x="1205471" y="1394840"/>
                <a:ext cx="1138787" cy="596970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nl-NL" b="1" dirty="0" smtClean="0"/>
                  <a:t>PBF</a:t>
                </a:r>
                <a:endParaRPr lang="nl-NL" b="1" dirty="0"/>
              </a:p>
            </p:txBody>
          </p:sp>
        </p:grpSp>
      </p:grpSp>
      <p:grpSp>
        <p:nvGrpSpPr>
          <p:cNvPr id="55" name="Groep 54"/>
          <p:cNvGrpSpPr/>
          <p:nvPr/>
        </p:nvGrpSpPr>
        <p:grpSpPr>
          <a:xfrm>
            <a:off x="5093298" y="1394840"/>
            <a:ext cx="1446545" cy="1170064"/>
            <a:chOff x="5093298" y="1394840"/>
            <a:chExt cx="1446545" cy="1170064"/>
          </a:xfrm>
        </p:grpSpPr>
        <p:sp>
          <p:nvSpPr>
            <p:cNvPr id="33" name="Vrije vorm 32"/>
            <p:cNvSpPr/>
            <p:nvPr/>
          </p:nvSpPr>
          <p:spPr>
            <a:xfrm>
              <a:off x="5093298" y="1970904"/>
              <a:ext cx="1446545" cy="594000"/>
            </a:xfrm>
            <a:custGeom>
              <a:avLst/>
              <a:gdLst>
                <a:gd name="connsiteX0" fmla="*/ 0 w 1458280"/>
                <a:gd name="connsiteY0" fmla="*/ 0 h 556275"/>
                <a:gd name="connsiteX1" fmla="*/ 1180143 w 1458280"/>
                <a:gd name="connsiteY1" fmla="*/ 0 h 556275"/>
                <a:gd name="connsiteX2" fmla="*/ 1458280 w 1458280"/>
                <a:gd name="connsiteY2" fmla="*/ 278138 h 556275"/>
                <a:gd name="connsiteX3" fmla="*/ 1180143 w 1458280"/>
                <a:gd name="connsiteY3" fmla="*/ 556275 h 556275"/>
                <a:gd name="connsiteX4" fmla="*/ 0 w 1458280"/>
                <a:gd name="connsiteY4" fmla="*/ 556275 h 556275"/>
                <a:gd name="connsiteX5" fmla="*/ 278138 w 1458280"/>
                <a:gd name="connsiteY5" fmla="*/ 278138 h 556275"/>
                <a:gd name="connsiteX6" fmla="*/ 0 w 1458280"/>
                <a:gd name="connsiteY6" fmla="*/ 0 h 556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8280" h="556275">
                  <a:moveTo>
                    <a:pt x="0" y="0"/>
                  </a:moveTo>
                  <a:lnTo>
                    <a:pt x="1180143" y="0"/>
                  </a:lnTo>
                  <a:lnTo>
                    <a:pt x="1458280" y="278138"/>
                  </a:lnTo>
                  <a:lnTo>
                    <a:pt x="1180143" y="556275"/>
                  </a:lnTo>
                  <a:lnTo>
                    <a:pt x="0" y="556275"/>
                  </a:lnTo>
                  <a:lnTo>
                    <a:pt x="278138" y="278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0152" tIns="37338" rIns="315475" bIns="37338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nl-NL" sz="2700" b="1" kern="1200" dirty="0" smtClean="0"/>
                <a:t>2010</a:t>
              </a:r>
              <a:endParaRPr lang="nl-NL" sz="2700" b="1" kern="1200" dirty="0"/>
            </a:p>
          </p:txBody>
        </p:sp>
        <p:sp>
          <p:nvSpPr>
            <p:cNvPr id="25" name="Rechthoek 24"/>
            <p:cNvSpPr/>
            <p:nvPr/>
          </p:nvSpPr>
          <p:spPr>
            <a:xfrm>
              <a:off x="5113489" y="1394840"/>
              <a:ext cx="1138787" cy="596970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NL" sz="2000" b="1" dirty="0" err="1" smtClean="0"/>
                <a:t>Dinalog</a:t>
              </a:r>
              <a:endParaRPr lang="nl-NL" sz="2000" b="1" dirty="0"/>
            </a:p>
          </p:txBody>
        </p:sp>
      </p:grpSp>
      <p:grpSp>
        <p:nvGrpSpPr>
          <p:cNvPr id="56" name="Groep 55"/>
          <p:cNvGrpSpPr/>
          <p:nvPr/>
        </p:nvGrpSpPr>
        <p:grpSpPr>
          <a:xfrm>
            <a:off x="6395190" y="1394840"/>
            <a:ext cx="1446545" cy="1170064"/>
            <a:chOff x="6395190" y="1394840"/>
            <a:chExt cx="1446545" cy="1170064"/>
          </a:xfrm>
        </p:grpSpPr>
        <p:sp>
          <p:nvSpPr>
            <p:cNvPr id="34" name="Vrije vorm 33"/>
            <p:cNvSpPr/>
            <p:nvPr/>
          </p:nvSpPr>
          <p:spPr>
            <a:xfrm>
              <a:off x="6395190" y="1970904"/>
              <a:ext cx="1446545" cy="594000"/>
            </a:xfrm>
            <a:custGeom>
              <a:avLst/>
              <a:gdLst>
                <a:gd name="connsiteX0" fmla="*/ 0 w 1458280"/>
                <a:gd name="connsiteY0" fmla="*/ 0 h 583312"/>
                <a:gd name="connsiteX1" fmla="*/ 1166624 w 1458280"/>
                <a:gd name="connsiteY1" fmla="*/ 0 h 583312"/>
                <a:gd name="connsiteX2" fmla="*/ 1458280 w 1458280"/>
                <a:gd name="connsiteY2" fmla="*/ 291656 h 583312"/>
                <a:gd name="connsiteX3" fmla="*/ 1166624 w 1458280"/>
                <a:gd name="connsiteY3" fmla="*/ 583312 h 583312"/>
                <a:gd name="connsiteX4" fmla="*/ 0 w 1458280"/>
                <a:gd name="connsiteY4" fmla="*/ 583312 h 583312"/>
                <a:gd name="connsiteX5" fmla="*/ 291656 w 1458280"/>
                <a:gd name="connsiteY5" fmla="*/ 291656 h 583312"/>
                <a:gd name="connsiteX6" fmla="*/ 0 w 1458280"/>
                <a:gd name="connsiteY6" fmla="*/ 0 h 583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8280" h="583312">
                  <a:moveTo>
                    <a:pt x="0" y="0"/>
                  </a:moveTo>
                  <a:lnTo>
                    <a:pt x="1166624" y="0"/>
                  </a:lnTo>
                  <a:lnTo>
                    <a:pt x="1458280" y="291656"/>
                  </a:lnTo>
                  <a:lnTo>
                    <a:pt x="1166624" y="583312"/>
                  </a:lnTo>
                  <a:lnTo>
                    <a:pt x="0" y="583312"/>
                  </a:lnTo>
                  <a:lnTo>
                    <a:pt x="291656" y="2916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03670" tIns="37338" rIns="328994" bIns="37338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nl-NL" sz="2700" b="1" kern="1200" dirty="0" smtClean="0"/>
                <a:t>2015</a:t>
              </a:r>
              <a:endParaRPr lang="nl-NL" sz="2700" b="1" kern="1200" dirty="0"/>
            </a:p>
          </p:txBody>
        </p:sp>
        <p:sp>
          <p:nvSpPr>
            <p:cNvPr id="26" name="Rechthoek 25"/>
            <p:cNvSpPr/>
            <p:nvPr/>
          </p:nvSpPr>
          <p:spPr>
            <a:xfrm>
              <a:off x="6416120" y="1394840"/>
              <a:ext cx="1138787" cy="596970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NL" sz="1800" b="1" dirty="0" smtClean="0"/>
                <a:t>Topsector Logistiek</a:t>
              </a:r>
              <a:endParaRPr lang="nl-NL" sz="1800" b="1" dirty="0"/>
            </a:p>
          </p:txBody>
        </p:sp>
      </p:grpSp>
      <p:grpSp>
        <p:nvGrpSpPr>
          <p:cNvPr id="57" name="Groep 56"/>
          <p:cNvGrpSpPr/>
          <p:nvPr/>
        </p:nvGrpSpPr>
        <p:grpSpPr>
          <a:xfrm>
            <a:off x="7697079" y="1394840"/>
            <a:ext cx="1446545" cy="1170064"/>
            <a:chOff x="7697079" y="1394840"/>
            <a:chExt cx="1446545" cy="1170064"/>
          </a:xfrm>
        </p:grpSpPr>
        <p:sp>
          <p:nvSpPr>
            <p:cNvPr id="35" name="Vrije vorm 34"/>
            <p:cNvSpPr/>
            <p:nvPr/>
          </p:nvSpPr>
          <p:spPr>
            <a:xfrm>
              <a:off x="7697079" y="1970904"/>
              <a:ext cx="1446545" cy="594000"/>
            </a:xfrm>
            <a:custGeom>
              <a:avLst/>
              <a:gdLst>
                <a:gd name="connsiteX0" fmla="*/ 0 w 1458280"/>
                <a:gd name="connsiteY0" fmla="*/ 0 h 583312"/>
                <a:gd name="connsiteX1" fmla="*/ 1166624 w 1458280"/>
                <a:gd name="connsiteY1" fmla="*/ 0 h 583312"/>
                <a:gd name="connsiteX2" fmla="*/ 1458280 w 1458280"/>
                <a:gd name="connsiteY2" fmla="*/ 291656 h 583312"/>
                <a:gd name="connsiteX3" fmla="*/ 1166624 w 1458280"/>
                <a:gd name="connsiteY3" fmla="*/ 583312 h 583312"/>
                <a:gd name="connsiteX4" fmla="*/ 0 w 1458280"/>
                <a:gd name="connsiteY4" fmla="*/ 583312 h 583312"/>
                <a:gd name="connsiteX5" fmla="*/ 291656 w 1458280"/>
                <a:gd name="connsiteY5" fmla="*/ 291656 h 583312"/>
                <a:gd name="connsiteX6" fmla="*/ 0 w 1458280"/>
                <a:gd name="connsiteY6" fmla="*/ 0 h 583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8280" h="583312">
                  <a:moveTo>
                    <a:pt x="0" y="0"/>
                  </a:moveTo>
                  <a:lnTo>
                    <a:pt x="1166624" y="0"/>
                  </a:lnTo>
                  <a:lnTo>
                    <a:pt x="1458280" y="291656"/>
                  </a:lnTo>
                  <a:lnTo>
                    <a:pt x="1166624" y="583312"/>
                  </a:lnTo>
                  <a:lnTo>
                    <a:pt x="0" y="583312"/>
                  </a:lnTo>
                  <a:lnTo>
                    <a:pt x="291656" y="2916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03670" tIns="37338" rIns="328994" bIns="37338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nl-NL" sz="2700" b="1" kern="1200" dirty="0" smtClean="0"/>
                <a:t>2020</a:t>
              </a:r>
              <a:endParaRPr lang="nl-NL" sz="2700" b="1" kern="1200" dirty="0"/>
            </a:p>
          </p:txBody>
        </p:sp>
        <p:sp>
          <p:nvSpPr>
            <p:cNvPr id="27" name="Rechthoek 26"/>
            <p:cNvSpPr/>
            <p:nvPr/>
          </p:nvSpPr>
          <p:spPr>
            <a:xfrm>
              <a:off x="7718747" y="1394840"/>
              <a:ext cx="1138787" cy="596970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nl-NL" sz="2000" b="1" dirty="0" smtClean="0"/>
                <a:t>SLF2020</a:t>
              </a:r>
              <a:endParaRPr lang="nl-NL" sz="20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mph" presetSubtype="0" accel="50000" decel="50000" autoRev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accel="5000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mph" presetSubtype="0" accel="5000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3" dur="2000" fill="hold"/>
                                        <p:tgtEl>
                                          <p:spTgt spid="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mph" presetSubtype="0" accel="5000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mph" presetSubtype="0" accel="5000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2000" fill="hold"/>
                                        <p:tgtEl>
                                          <p:spTgt spid="4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mph" presetSubtype="0" accel="5000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4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mph" presetSubtype="0" accel="5000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2000" fill="hold"/>
                                        <p:tgtEl>
                                          <p:spTgt spid="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mph" presetSubtype="0" accel="5000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mph" presetSubtype="0" accel="50000" decel="5000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5" dur="2000" fill="hold"/>
                                        <p:tgtEl>
                                          <p:spTgt spid="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9" grpId="0" animBg="1"/>
      <p:bldP spid="60" grpId="0" animBg="1"/>
      <p:bldP spid="61" grpId="0" animBg="1"/>
      <p:bldP spid="40" grpId="1" animBg="1"/>
      <p:bldP spid="40" grpId="3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51" grpId="0" animBg="1"/>
      <p:bldP spid="5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 smtClean="0"/>
              <a:t>8 SLF proposities </a:t>
            </a:r>
            <a:r>
              <a:rPr lang="nl-NL" dirty="0" smtClean="0">
                <a:solidFill>
                  <a:srgbClr val="590185"/>
                </a:solidFill>
              </a:rPr>
              <a:t>!!</a:t>
            </a:r>
            <a:endParaRPr lang="nl-NL" dirty="0">
              <a:solidFill>
                <a:srgbClr val="590185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971600" y="1700808"/>
            <a:ext cx="4608512" cy="4176464"/>
          </a:xfrm>
          <a:prstGeom prst="rect">
            <a:avLst/>
          </a:prstGeom>
          <a:noFill/>
        </p:spPr>
      </p:sp>
      <p:sp>
        <p:nvSpPr>
          <p:cNvPr id="12" name="Blokboog 11"/>
          <p:cNvSpPr/>
          <p:nvPr/>
        </p:nvSpPr>
        <p:spPr>
          <a:xfrm>
            <a:off x="1682393" y="2189898"/>
            <a:ext cx="3211818" cy="3211818"/>
          </a:xfrm>
          <a:prstGeom prst="blockArc">
            <a:avLst>
              <a:gd name="adj1" fmla="val 10800000"/>
              <a:gd name="adj2" fmla="val 16200000"/>
              <a:gd name="adj3" fmla="val 4640"/>
            </a:avLst>
          </a:prstGeom>
          <a:solidFill>
            <a:srgbClr val="C5870B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Blokboog 12"/>
          <p:cNvSpPr/>
          <p:nvPr/>
        </p:nvSpPr>
        <p:spPr>
          <a:xfrm>
            <a:off x="1682393" y="2189898"/>
            <a:ext cx="3211818" cy="3211818"/>
          </a:xfrm>
          <a:prstGeom prst="blockArc">
            <a:avLst>
              <a:gd name="adj1" fmla="val 5400000"/>
              <a:gd name="adj2" fmla="val 10800000"/>
              <a:gd name="adj3" fmla="val 4640"/>
            </a:avLst>
          </a:prstGeom>
          <a:solidFill>
            <a:srgbClr val="C5870B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Blokboog 13"/>
          <p:cNvSpPr/>
          <p:nvPr/>
        </p:nvSpPr>
        <p:spPr>
          <a:xfrm>
            <a:off x="1682393" y="2189898"/>
            <a:ext cx="3211818" cy="3211818"/>
          </a:xfrm>
          <a:prstGeom prst="blockArc">
            <a:avLst>
              <a:gd name="adj1" fmla="val 0"/>
              <a:gd name="adj2" fmla="val 5400000"/>
              <a:gd name="adj3" fmla="val 4640"/>
            </a:avLst>
          </a:prstGeom>
          <a:solidFill>
            <a:srgbClr val="C5870B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Blokboog 14"/>
          <p:cNvSpPr/>
          <p:nvPr/>
        </p:nvSpPr>
        <p:spPr>
          <a:xfrm>
            <a:off x="1682393" y="2189898"/>
            <a:ext cx="3211818" cy="3211818"/>
          </a:xfrm>
          <a:prstGeom prst="blockArc">
            <a:avLst>
              <a:gd name="adj1" fmla="val 16200000"/>
              <a:gd name="adj2" fmla="val 0"/>
              <a:gd name="adj3" fmla="val 4640"/>
            </a:avLst>
          </a:prstGeom>
          <a:solidFill>
            <a:srgbClr val="C5870B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Vrije vorm 15"/>
          <p:cNvSpPr/>
          <p:nvPr/>
        </p:nvSpPr>
        <p:spPr>
          <a:xfrm>
            <a:off x="2450135" y="2936246"/>
            <a:ext cx="1693967" cy="1732864"/>
          </a:xfrm>
          <a:custGeom>
            <a:avLst/>
            <a:gdLst>
              <a:gd name="connsiteX0" fmla="*/ 0 w 1693967"/>
              <a:gd name="connsiteY0" fmla="*/ 866432 h 1732864"/>
              <a:gd name="connsiteX1" fmla="*/ 241318 w 1693967"/>
              <a:gd name="connsiteY1" fmla="*/ 260765 h 1732864"/>
              <a:gd name="connsiteX2" fmla="*/ 846986 w 1693967"/>
              <a:gd name="connsiteY2" fmla="*/ 1 h 1732864"/>
              <a:gd name="connsiteX3" fmla="*/ 1452653 w 1693967"/>
              <a:gd name="connsiteY3" fmla="*/ 260767 h 1732864"/>
              <a:gd name="connsiteX4" fmla="*/ 1693969 w 1693967"/>
              <a:gd name="connsiteY4" fmla="*/ 866435 h 1732864"/>
              <a:gd name="connsiteX5" fmla="*/ 1452652 w 1693967"/>
              <a:gd name="connsiteY5" fmla="*/ 1472102 h 1732864"/>
              <a:gd name="connsiteX6" fmla="*/ 846985 w 1693967"/>
              <a:gd name="connsiteY6" fmla="*/ 1732867 h 1732864"/>
              <a:gd name="connsiteX7" fmla="*/ 241318 w 1693967"/>
              <a:gd name="connsiteY7" fmla="*/ 1472101 h 1732864"/>
              <a:gd name="connsiteX8" fmla="*/ 1 w 1693967"/>
              <a:gd name="connsiteY8" fmla="*/ 866434 h 1732864"/>
              <a:gd name="connsiteX9" fmla="*/ 0 w 1693967"/>
              <a:gd name="connsiteY9" fmla="*/ 866432 h 1732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93967" h="1732864">
                <a:moveTo>
                  <a:pt x="0" y="866432"/>
                </a:moveTo>
                <a:cubicBezTo>
                  <a:pt x="0" y="640046"/>
                  <a:pt x="86618" y="422651"/>
                  <a:pt x="241318" y="260765"/>
                </a:cubicBezTo>
                <a:cubicBezTo>
                  <a:pt x="400676" y="94006"/>
                  <a:pt x="619018" y="0"/>
                  <a:pt x="846986" y="1"/>
                </a:cubicBezTo>
                <a:cubicBezTo>
                  <a:pt x="1074953" y="1"/>
                  <a:pt x="1293296" y="94007"/>
                  <a:pt x="1452653" y="260767"/>
                </a:cubicBezTo>
                <a:cubicBezTo>
                  <a:pt x="1607353" y="422653"/>
                  <a:pt x="1693970" y="640048"/>
                  <a:pt x="1693969" y="866435"/>
                </a:cubicBezTo>
                <a:cubicBezTo>
                  <a:pt x="1693969" y="1092821"/>
                  <a:pt x="1607352" y="1310216"/>
                  <a:pt x="1452652" y="1472102"/>
                </a:cubicBezTo>
                <a:cubicBezTo>
                  <a:pt x="1293295" y="1638861"/>
                  <a:pt x="1074952" y="1732867"/>
                  <a:pt x="846985" y="1732867"/>
                </a:cubicBezTo>
                <a:cubicBezTo>
                  <a:pt x="619018" y="1732867"/>
                  <a:pt x="400675" y="1638861"/>
                  <a:pt x="241318" y="1472101"/>
                </a:cubicBezTo>
                <a:cubicBezTo>
                  <a:pt x="86618" y="1310215"/>
                  <a:pt x="1" y="1092820"/>
                  <a:pt x="1" y="866434"/>
                </a:cubicBezTo>
                <a:cubicBezTo>
                  <a:pt x="1" y="866433"/>
                  <a:pt x="0" y="866433"/>
                  <a:pt x="0" y="866432"/>
                </a:cubicBezTo>
                <a:close/>
              </a:path>
            </a:pathLst>
          </a:custGeom>
          <a:solidFill>
            <a:srgbClr val="7030A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0936" tIns="276632" rIns="270936" bIns="276632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800" b="1" i="0" kern="1200" dirty="0" smtClean="0">
                <a:latin typeface="Arial" pitchFamily="34" charset="0"/>
                <a:cs typeface="Arial" pitchFamily="34" charset="0"/>
              </a:rPr>
              <a:t>Innovatie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800" b="1" i="0" kern="1200" dirty="0" smtClean="0">
                <a:latin typeface="Arial" pitchFamily="34" charset="0"/>
                <a:cs typeface="Arial" pitchFamily="34" charset="0"/>
              </a:rPr>
              <a:t>Kennis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800" b="1" i="0" kern="1200" dirty="0" smtClean="0">
                <a:latin typeface="Arial" pitchFamily="34" charset="0"/>
                <a:cs typeface="Arial" pitchFamily="34" charset="0"/>
              </a:rPr>
              <a:t>Kunde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800" b="1" i="0" kern="1200" dirty="0" smtClean="0">
                <a:latin typeface="Arial" pitchFamily="34" charset="0"/>
                <a:cs typeface="Arial" pitchFamily="34" charset="0"/>
              </a:rPr>
              <a:t>Talent</a:t>
            </a:r>
            <a:endParaRPr lang="nl-NL" sz="1800" b="1" i="0" kern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Vrije vorm 16"/>
          <p:cNvSpPr/>
          <p:nvPr/>
        </p:nvSpPr>
        <p:spPr>
          <a:xfrm>
            <a:off x="2533066" y="1519358"/>
            <a:ext cx="1510473" cy="1415594"/>
          </a:xfrm>
          <a:custGeom>
            <a:avLst/>
            <a:gdLst>
              <a:gd name="connsiteX0" fmla="*/ 0 w 1510473"/>
              <a:gd name="connsiteY0" fmla="*/ 707797 h 1415594"/>
              <a:gd name="connsiteX1" fmla="*/ 238792 w 1510473"/>
              <a:gd name="connsiteY1" fmla="*/ 191352 h 1415594"/>
              <a:gd name="connsiteX2" fmla="*/ 755238 w 1510473"/>
              <a:gd name="connsiteY2" fmla="*/ 1 h 1415594"/>
              <a:gd name="connsiteX3" fmla="*/ 1271683 w 1510473"/>
              <a:gd name="connsiteY3" fmla="*/ 191353 h 1415594"/>
              <a:gd name="connsiteX4" fmla="*/ 1510474 w 1510473"/>
              <a:gd name="connsiteY4" fmla="*/ 707799 h 1415594"/>
              <a:gd name="connsiteX5" fmla="*/ 1271682 w 1510473"/>
              <a:gd name="connsiteY5" fmla="*/ 1224244 h 1415594"/>
              <a:gd name="connsiteX6" fmla="*/ 755236 w 1510473"/>
              <a:gd name="connsiteY6" fmla="*/ 1415596 h 1415594"/>
              <a:gd name="connsiteX7" fmla="*/ 238791 w 1510473"/>
              <a:gd name="connsiteY7" fmla="*/ 1224244 h 1415594"/>
              <a:gd name="connsiteX8" fmla="*/ 0 w 1510473"/>
              <a:gd name="connsiteY8" fmla="*/ 707798 h 1415594"/>
              <a:gd name="connsiteX9" fmla="*/ 0 w 1510473"/>
              <a:gd name="connsiteY9" fmla="*/ 707797 h 1415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10473" h="1415594">
                <a:moveTo>
                  <a:pt x="0" y="707797"/>
                </a:moveTo>
                <a:cubicBezTo>
                  <a:pt x="0" y="512114"/>
                  <a:pt x="86442" y="325163"/>
                  <a:pt x="238792" y="191352"/>
                </a:cubicBezTo>
                <a:cubicBezTo>
                  <a:pt x="378763" y="68414"/>
                  <a:pt x="563406" y="1"/>
                  <a:pt x="755238" y="1"/>
                </a:cubicBezTo>
                <a:cubicBezTo>
                  <a:pt x="947070" y="1"/>
                  <a:pt x="1131713" y="68415"/>
                  <a:pt x="1271683" y="191353"/>
                </a:cubicBezTo>
                <a:cubicBezTo>
                  <a:pt x="1424033" y="325165"/>
                  <a:pt x="1510474" y="512116"/>
                  <a:pt x="1510474" y="707799"/>
                </a:cubicBezTo>
                <a:cubicBezTo>
                  <a:pt x="1510474" y="903482"/>
                  <a:pt x="1424032" y="1090433"/>
                  <a:pt x="1271682" y="1224244"/>
                </a:cubicBezTo>
                <a:cubicBezTo>
                  <a:pt x="1131712" y="1347182"/>
                  <a:pt x="947068" y="1415596"/>
                  <a:pt x="755236" y="1415596"/>
                </a:cubicBezTo>
                <a:cubicBezTo>
                  <a:pt x="563404" y="1415596"/>
                  <a:pt x="378761" y="1347182"/>
                  <a:pt x="238791" y="1224244"/>
                </a:cubicBezTo>
                <a:cubicBezTo>
                  <a:pt x="86441" y="1090432"/>
                  <a:pt x="0" y="903481"/>
                  <a:pt x="0" y="707798"/>
                </a:cubicBezTo>
                <a:lnTo>
                  <a:pt x="0" y="707797"/>
                </a:lnTo>
                <a:close/>
              </a:path>
            </a:pathLst>
          </a:custGeom>
          <a:solidFill>
            <a:srgbClr val="7030A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6444" tIns="222549" rIns="236444" bIns="222549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200" b="1" kern="1200" dirty="0" smtClean="0">
                <a:latin typeface="Arial" pitchFamily="34" charset="0"/>
                <a:cs typeface="Arial" pitchFamily="34" charset="0"/>
              </a:rPr>
              <a:t>Stimuleren</a:t>
            </a:r>
            <a:endParaRPr lang="nl-NL" sz="1200" b="1" kern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Vrije vorm 17"/>
          <p:cNvSpPr/>
          <p:nvPr/>
        </p:nvSpPr>
        <p:spPr>
          <a:xfrm>
            <a:off x="4154431" y="3056663"/>
            <a:ext cx="1405049" cy="1452457"/>
          </a:xfrm>
          <a:custGeom>
            <a:avLst/>
            <a:gdLst>
              <a:gd name="connsiteX0" fmla="*/ 0 w 1405049"/>
              <a:gd name="connsiteY0" fmla="*/ 726229 h 1452457"/>
              <a:gd name="connsiteX1" fmla="*/ 197593 w 1405049"/>
              <a:gd name="connsiteY1" fmla="*/ 221297 h 1452457"/>
              <a:gd name="connsiteX2" fmla="*/ 702526 w 1405049"/>
              <a:gd name="connsiteY2" fmla="*/ 1 h 1452457"/>
              <a:gd name="connsiteX3" fmla="*/ 1207458 w 1405049"/>
              <a:gd name="connsiteY3" fmla="*/ 221298 h 1452457"/>
              <a:gd name="connsiteX4" fmla="*/ 1405050 w 1405049"/>
              <a:gd name="connsiteY4" fmla="*/ 726231 h 1452457"/>
              <a:gd name="connsiteX5" fmla="*/ 1207457 w 1405049"/>
              <a:gd name="connsiteY5" fmla="*/ 1231163 h 1452457"/>
              <a:gd name="connsiteX6" fmla="*/ 702524 w 1405049"/>
              <a:gd name="connsiteY6" fmla="*/ 1452460 h 1452457"/>
              <a:gd name="connsiteX7" fmla="*/ 197592 w 1405049"/>
              <a:gd name="connsiteY7" fmla="*/ 1231163 h 1452457"/>
              <a:gd name="connsiteX8" fmla="*/ 0 w 1405049"/>
              <a:gd name="connsiteY8" fmla="*/ 726230 h 1452457"/>
              <a:gd name="connsiteX9" fmla="*/ 0 w 1405049"/>
              <a:gd name="connsiteY9" fmla="*/ 726229 h 1452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05049" h="1452457">
                <a:moveTo>
                  <a:pt x="0" y="726229"/>
                </a:moveTo>
                <a:cubicBezTo>
                  <a:pt x="0" y="537792"/>
                  <a:pt x="70853" y="356733"/>
                  <a:pt x="197593" y="221297"/>
                </a:cubicBezTo>
                <a:cubicBezTo>
                  <a:pt x="329949" y="79859"/>
                  <a:pt x="512163" y="1"/>
                  <a:pt x="702526" y="1"/>
                </a:cubicBezTo>
                <a:cubicBezTo>
                  <a:pt x="892889" y="1"/>
                  <a:pt x="1075103" y="79860"/>
                  <a:pt x="1207458" y="221298"/>
                </a:cubicBezTo>
                <a:cubicBezTo>
                  <a:pt x="1334198" y="356735"/>
                  <a:pt x="1405050" y="537794"/>
                  <a:pt x="1405050" y="726231"/>
                </a:cubicBezTo>
                <a:cubicBezTo>
                  <a:pt x="1405050" y="914668"/>
                  <a:pt x="1334197" y="1095727"/>
                  <a:pt x="1207457" y="1231163"/>
                </a:cubicBezTo>
                <a:cubicBezTo>
                  <a:pt x="1075101" y="1372601"/>
                  <a:pt x="892888" y="1452460"/>
                  <a:pt x="702524" y="1452460"/>
                </a:cubicBezTo>
                <a:cubicBezTo>
                  <a:pt x="512161" y="1452460"/>
                  <a:pt x="329947" y="1372601"/>
                  <a:pt x="197592" y="1231163"/>
                </a:cubicBezTo>
                <a:cubicBezTo>
                  <a:pt x="70852" y="1095726"/>
                  <a:pt x="0" y="914667"/>
                  <a:pt x="0" y="726230"/>
                </a:cubicBezTo>
                <a:lnTo>
                  <a:pt x="0" y="726229"/>
                </a:lnTo>
                <a:close/>
              </a:path>
            </a:pathLst>
          </a:custGeom>
          <a:solidFill>
            <a:srgbClr val="7030A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1005" tIns="227947" rIns="221005" bIns="227947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200" b="1" kern="1200" dirty="0" smtClean="0">
                <a:latin typeface="Arial" pitchFamily="34" charset="0"/>
                <a:cs typeface="Arial" pitchFamily="34" charset="0"/>
              </a:rPr>
              <a:t>Organiseren</a:t>
            </a:r>
            <a:endParaRPr lang="nl-NL" sz="1400" b="1" kern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Vrije vorm 18"/>
          <p:cNvSpPr/>
          <p:nvPr/>
        </p:nvSpPr>
        <p:spPr>
          <a:xfrm>
            <a:off x="2526003" y="4670200"/>
            <a:ext cx="1524599" cy="1388522"/>
          </a:xfrm>
          <a:custGeom>
            <a:avLst/>
            <a:gdLst>
              <a:gd name="connsiteX0" fmla="*/ 0 w 1524599"/>
              <a:gd name="connsiteY0" fmla="*/ 694261 h 1388522"/>
              <a:gd name="connsiteX1" fmla="*/ 249012 w 1524599"/>
              <a:gd name="connsiteY1" fmla="*/ 180973 h 1388522"/>
              <a:gd name="connsiteX2" fmla="*/ 762301 w 1524599"/>
              <a:gd name="connsiteY2" fmla="*/ 1 h 1388522"/>
              <a:gd name="connsiteX3" fmla="*/ 1275590 w 1524599"/>
              <a:gd name="connsiteY3" fmla="*/ 180974 h 1388522"/>
              <a:gd name="connsiteX4" fmla="*/ 1524600 w 1524599"/>
              <a:gd name="connsiteY4" fmla="*/ 694263 h 1388522"/>
              <a:gd name="connsiteX5" fmla="*/ 1275589 w 1524599"/>
              <a:gd name="connsiteY5" fmla="*/ 1207552 h 1388522"/>
              <a:gd name="connsiteX6" fmla="*/ 762300 w 1524599"/>
              <a:gd name="connsiteY6" fmla="*/ 1388524 h 1388522"/>
              <a:gd name="connsiteX7" fmla="*/ 249011 w 1524599"/>
              <a:gd name="connsiteY7" fmla="*/ 1207551 h 1388522"/>
              <a:gd name="connsiteX8" fmla="*/ 0 w 1524599"/>
              <a:gd name="connsiteY8" fmla="*/ 694262 h 1388522"/>
              <a:gd name="connsiteX9" fmla="*/ 0 w 1524599"/>
              <a:gd name="connsiteY9" fmla="*/ 694261 h 1388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24599" h="1388522">
                <a:moveTo>
                  <a:pt x="0" y="694261"/>
                </a:moveTo>
                <a:cubicBezTo>
                  <a:pt x="0" y="498875"/>
                  <a:pt x="90400" y="312534"/>
                  <a:pt x="249012" y="180973"/>
                </a:cubicBezTo>
                <a:cubicBezTo>
                  <a:pt x="389391" y="64535"/>
                  <a:pt x="572429" y="1"/>
                  <a:pt x="762301" y="1"/>
                </a:cubicBezTo>
                <a:cubicBezTo>
                  <a:pt x="952173" y="1"/>
                  <a:pt x="1135211" y="64536"/>
                  <a:pt x="1275590" y="180974"/>
                </a:cubicBezTo>
                <a:cubicBezTo>
                  <a:pt x="1434202" y="312536"/>
                  <a:pt x="1524601" y="498877"/>
                  <a:pt x="1524600" y="694263"/>
                </a:cubicBezTo>
                <a:cubicBezTo>
                  <a:pt x="1524600" y="889649"/>
                  <a:pt x="1434200" y="1075990"/>
                  <a:pt x="1275589" y="1207552"/>
                </a:cubicBezTo>
                <a:cubicBezTo>
                  <a:pt x="1135210" y="1323990"/>
                  <a:pt x="952172" y="1388524"/>
                  <a:pt x="762300" y="1388524"/>
                </a:cubicBezTo>
                <a:cubicBezTo>
                  <a:pt x="572428" y="1388524"/>
                  <a:pt x="389390" y="1323989"/>
                  <a:pt x="249011" y="1207551"/>
                </a:cubicBezTo>
                <a:cubicBezTo>
                  <a:pt x="90399" y="1075989"/>
                  <a:pt x="0" y="889648"/>
                  <a:pt x="0" y="694262"/>
                </a:cubicBezTo>
                <a:lnTo>
                  <a:pt x="0" y="694261"/>
                </a:lnTo>
                <a:close/>
              </a:path>
            </a:pathLst>
          </a:custGeom>
          <a:solidFill>
            <a:srgbClr val="7030A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8513" tIns="218584" rIns="238513" bIns="218584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200" b="1" kern="1200" dirty="0" smtClean="0">
                <a:latin typeface="Arial" pitchFamily="34" charset="0"/>
                <a:cs typeface="Arial" pitchFamily="34" charset="0"/>
              </a:rPr>
              <a:t>Netwerken</a:t>
            </a:r>
            <a:endParaRPr lang="nl-NL" sz="1200" b="1" kern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Vrije vorm 19"/>
          <p:cNvSpPr/>
          <p:nvPr/>
        </p:nvSpPr>
        <p:spPr>
          <a:xfrm>
            <a:off x="992230" y="3051095"/>
            <a:ext cx="1454837" cy="1458025"/>
          </a:xfrm>
          <a:custGeom>
            <a:avLst/>
            <a:gdLst>
              <a:gd name="connsiteX0" fmla="*/ 0 w 1454837"/>
              <a:gd name="connsiteY0" fmla="*/ 729013 h 1458025"/>
              <a:gd name="connsiteX1" fmla="*/ 212494 w 1454837"/>
              <a:gd name="connsiteY1" fmla="*/ 214088 h 1458025"/>
              <a:gd name="connsiteX2" fmla="*/ 727420 w 1454837"/>
              <a:gd name="connsiteY2" fmla="*/ 1 h 1458025"/>
              <a:gd name="connsiteX3" fmla="*/ 1242345 w 1454837"/>
              <a:gd name="connsiteY3" fmla="*/ 214089 h 1458025"/>
              <a:gd name="connsiteX4" fmla="*/ 1454838 w 1454837"/>
              <a:gd name="connsiteY4" fmla="*/ 729015 h 1458025"/>
              <a:gd name="connsiteX5" fmla="*/ 1242344 w 1454837"/>
              <a:gd name="connsiteY5" fmla="*/ 1243941 h 1458025"/>
              <a:gd name="connsiteX6" fmla="*/ 727418 w 1454837"/>
              <a:gd name="connsiteY6" fmla="*/ 1458028 h 1458025"/>
              <a:gd name="connsiteX7" fmla="*/ 212492 w 1454837"/>
              <a:gd name="connsiteY7" fmla="*/ 1243940 h 1458025"/>
              <a:gd name="connsiteX8" fmla="*/ -1 w 1454837"/>
              <a:gd name="connsiteY8" fmla="*/ 729014 h 1458025"/>
              <a:gd name="connsiteX9" fmla="*/ 0 w 1454837"/>
              <a:gd name="connsiteY9" fmla="*/ 729013 h 1458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54837" h="1458025">
                <a:moveTo>
                  <a:pt x="0" y="729013"/>
                </a:moveTo>
                <a:cubicBezTo>
                  <a:pt x="0" y="535943"/>
                  <a:pt x="76421" y="350758"/>
                  <a:pt x="212494" y="214088"/>
                </a:cubicBezTo>
                <a:cubicBezTo>
                  <a:pt x="348957" y="77026"/>
                  <a:pt x="534221" y="1"/>
                  <a:pt x="727420" y="1"/>
                </a:cubicBezTo>
                <a:cubicBezTo>
                  <a:pt x="920619" y="1"/>
                  <a:pt x="1105883" y="77027"/>
                  <a:pt x="1242345" y="214089"/>
                </a:cubicBezTo>
                <a:cubicBezTo>
                  <a:pt x="1378418" y="350760"/>
                  <a:pt x="1454838" y="535945"/>
                  <a:pt x="1454838" y="729015"/>
                </a:cubicBezTo>
                <a:cubicBezTo>
                  <a:pt x="1454838" y="922085"/>
                  <a:pt x="1378418" y="1107270"/>
                  <a:pt x="1242344" y="1243941"/>
                </a:cubicBezTo>
                <a:cubicBezTo>
                  <a:pt x="1105881" y="1381003"/>
                  <a:pt x="920618" y="1458028"/>
                  <a:pt x="727418" y="1458028"/>
                </a:cubicBezTo>
                <a:cubicBezTo>
                  <a:pt x="534219" y="1458028"/>
                  <a:pt x="348955" y="1381002"/>
                  <a:pt x="212492" y="1243940"/>
                </a:cubicBezTo>
                <a:cubicBezTo>
                  <a:pt x="76419" y="1107270"/>
                  <a:pt x="-1" y="922084"/>
                  <a:pt x="-1" y="729014"/>
                </a:cubicBezTo>
                <a:lnTo>
                  <a:pt x="0" y="729013"/>
                </a:lnTo>
                <a:close/>
              </a:path>
            </a:pathLst>
          </a:custGeom>
          <a:solidFill>
            <a:srgbClr val="7030A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8296" tIns="228763" rIns="228296" bIns="228763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nl-NL" sz="1200" b="1" kern="1200" dirty="0">
                <a:latin typeface="Arial" pitchFamily="34" charset="0"/>
                <a:cs typeface="Arial" pitchFamily="34" charset="0"/>
              </a:rPr>
              <a:t>Differentiëren</a:t>
            </a:r>
          </a:p>
        </p:txBody>
      </p:sp>
      <p:graphicFrame>
        <p:nvGraphicFramePr>
          <p:cNvPr id="8" name="Tabel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302851"/>
              </p:ext>
            </p:extLst>
          </p:nvPr>
        </p:nvGraphicFramePr>
        <p:xfrm>
          <a:off x="5724128" y="1268760"/>
          <a:ext cx="3156064" cy="5141800"/>
        </p:xfrm>
        <a:graphic>
          <a:graphicData uri="http://schemas.openxmlformats.org/drawingml/2006/table">
            <a:tbl>
              <a:tblPr/>
              <a:tblGrid>
                <a:gridCol w="504056"/>
                <a:gridCol w="2652008"/>
              </a:tblGrid>
              <a:tr h="360040">
                <a:tc rowSpan="9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nl-NL" sz="1800" b="1" dirty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</a:rPr>
                        <a:t>Proposities</a:t>
                      </a:r>
                      <a:endParaRPr lang="nl-NL" sz="11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vert="vert27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nl-NL" sz="1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64A2"/>
                    </a:solidFill>
                  </a:tcPr>
                </a:tc>
              </a:tr>
              <a:tr h="465993">
                <a:tc v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nl-NL" sz="1400" b="1" dirty="0" smtClean="0">
                        <a:solidFill>
                          <a:srgbClr val="7030A0"/>
                        </a:solidFill>
                        <a:latin typeface="Arial"/>
                        <a:ea typeface="Times New Roman"/>
                      </a:endParaRP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NL" sz="1400" b="1" dirty="0" smtClean="0">
                          <a:solidFill>
                            <a:srgbClr val="7030A0"/>
                          </a:solidFill>
                          <a:latin typeface="Arial"/>
                          <a:ea typeface="Times New Roman"/>
                        </a:rPr>
                        <a:t>Visie </a:t>
                      </a:r>
                      <a:r>
                        <a:rPr lang="nl-NL" sz="1400" b="1" dirty="0">
                          <a:solidFill>
                            <a:srgbClr val="7030A0"/>
                          </a:solidFill>
                          <a:latin typeface="Arial"/>
                          <a:ea typeface="Times New Roman"/>
                        </a:rPr>
                        <a:t>/ innovatie initiatieven</a:t>
                      </a:r>
                      <a:endParaRPr lang="nl-NL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18000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</a:tr>
              <a:tr h="465993">
                <a:tc v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nl-NL" sz="1400" b="1" dirty="0" smtClean="0">
                        <a:solidFill>
                          <a:srgbClr val="FFFFFF"/>
                        </a:solidFill>
                        <a:latin typeface="Arial"/>
                        <a:ea typeface="Times New Roman"/>
                      </a:endParaRP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NL" sz="1400" b="1" dirty="0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</a:rPr>
                        <a:t>Themabijeenkomsten</a:t>
                      </a:r>
                      <a:endParaRPr lang="nl-NL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18000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</a:tr>
              <a:tr h="465993">
                <a:tc v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nl-NL" sz="1400" b="1" dirty="0" smtClean="0">
                        <a:solidFill>
                          <a:srgbClr val="7030A0"/>
                        </a:solidFill>
                        <a:latin typeface="Arial"/>
                        <a:ea typeface="Times New Roman"/>
                      </a:endParaRP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NL" sz="1400" b="1" dirty="0" err="1" smtClean="0">
                          <a:solidFill>
                            <a:srgbClr val="7030A0"/>
                          </a:solidFill>
                          <a:latin typeface="Arial"/>
                          <a:ea typeface="Times New Roman"/>
                        </a:rPr>
                        <a:t>Bedrijfsbezoeke</a:t>
                      </a:r>
                      <a:r>
                        <a:rPr lang="en-US" sz="1400" b="1" dirty="0">
                          <a:solidFill>
                            <a:srgbClr val="7030A0"/>
                          </a:solidFill>
                          <a:latin typeface="Arial"/>
                          <a:ea typeface="Times New Roman"/>
                        </a:rPr>
                        <a:t>n</a:t>
                      </a:r>
                      <a:endParaRPr lang="nl-NL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18000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</a:tr>
              <a:tr h="465993">
                <a:tc v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solidFill>
                          <a:srgbClr val="FFFFFF"/>
                        </a:solidFill>
                        <a:latin typeface="Arial"/>
                        <a:ea typeface="Times New Roman"/>
                      </a:endParaRP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</a:rPr>
                        <a:t>Jaarlijkse</a:t>
                      </a:r>
                      <a:r>
                        <a:rPr lang="en-US" sz="1400" b="1" baseline="0" dirty="0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</a:rPr>
                        <a:t> Summit</a:t>
                      </a:r>
                      <a:endParaRPr lang="nl-NL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18000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</a:tr>
              <a:tr h="448518">
                <a:tc v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solidFill>
                          <a:srgbClr val="7030A0"/>
                        </a:solidFill>
                        <a:latin typeface="Arial"/>
                        <a:ea typeface="Times New Roman"/>
                      </a:endParaRP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rgbClr val="7030A0"/>
                          </a:solidFill>
                          <a:latin typeface="Arial"/>
                          <a:ea typeface="Times New Roman"/>
                        </a:rPr>
                        <a:t>Rondetafels</a:t>
                      </a:r>
                      <a:endParaRPr lang="nl-NL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18000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</a:tr>
              <a:tr h="465993">
                <a:tc v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solidFill>
                          <a:srgbClr val="FFFFFF"/>
                        </a:solidFill>
                        <a:latin typeface="Arial"/>
                        <a:ea typeface="Times New Roman"/>
                      </a:endParaRP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</a:rPr>
                        <a:t>Onderzoeksresultaten</a:t>
                      </a:r>
                      <a:endParaRPr lang="nl-NL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18000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</a:tr>
              <a:tr h="465993">
                <a:tc v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solidFill>
                          <a:srgbClr val="7030A0"/>
                        </a:solidFill>
                        <a:latin typeface="Arial"/>
                        <a:ea typeface="Times New Roman"/>
                      </a:endParaRP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7030A0"/>
                          </a:solidFill>
                          <a:latin typeface="Arial"/>
                          <a:ea typeface="Times New Roman"/>
                        </a:rPr>
                        <a:t>Young </a:t>
                      </a:r>
                      <a:r>
                        <a:rPr lang="en-US" sz="1400" b="1" dirty="0">
                          <a:solidFill>
                            <a:srgbClr val="7030A0"/>
                          </a:solidFill>
                          <a:latin typeface="Arial"/>
                          <a:ea typeface="Times New Roman"/>
                        </a:rPr>
                        <a:t>T</a:t>
                      </a:r>
                      <a:r>
                        <a:rPr lang="en-US" sz="1400" b="1" dirty="0" smtClean="0">
                          <a:solidFill>
                            <a:srgbClr val="7030A0"/>
                          </a:solidFill>
                          <a:latin typeface="Arial"/>
                          <a:ea typeface="Times New Roman"/>
                        </a:rPr>
                        <a:t>alent Program</a:t>
                      </a:r>
                      <a:endParaRPr lang="nl-NL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18000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D8E8"/>
                    </a:solidFill>
                  </a:tcPr>
                </a:tc>
              </a:tr>
              <a:tr h="465993">
                <a:tc v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b="1" dirty="0" smtClean="0">
                        <a:solidFill>
                          <a:srgbClr val="FFFFFF"/>
                        </a:solidFill>
                        <a:latin typeface="Arial"/>
                        <a:ea typeface="Times New Roman"/>
                      </a:endParaRP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solidFill>
                            <a:srgbClr val="FFFFFF"/>
                          </a:solidFill>
                          <a:latin typeface="Arial"/>
                          <a:ea typeface="Times New Roman"/>
                        </a:rPr>
                        <a:t>Online </a:t>
                      </a:r>
                      <a:r>
                        <a:rPr lang="en-US" sz="1400" b="1" dirty="0" err="1">
                          <a:solidFill>
                            <a:srgbClr val="FFFFFF"/>
                          </a:solidFill>
                          <a:latin typeface="Arial"/>
                          <a:ea typeface="Times New Roman"/>
                        </a:rPr>
                        <a:t>kennisdeling</a:t>
                      </a:r>
                      <a:endParaRPr lang="nl-NL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108000">
                    <a:lnL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64A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</a:tr>
            </a:tbl>
          </a:graphicData>
        </a:graphic>
      </p:graphicFrame>
      <p:sp>
        <p:nvSpPr>
          <p:cNvPr id="54273" name="AutoShape 1"/>
          <p:cNvSpPr>
            <a:spLocks noChangeArrowheads="1"/>
          </p:cNvSpPr>
          <p:nvPr/>
        </p:nvSpPr>
        <p:spPr bwMode="auto">
          <a:xfrm>
            <a:off x="4427984" y="2708920"/>
            <a:ext cx="1296144" cy="216024"/>
          </a:xfrm>
          <a:prstGeom prst="rightArrow">
            <a:avLst>
              <a:gd name="adj1" fmla="val 50000"/>
              <a:gd name="adj2" fmla="val 123295"/>
            </a:avLst>
          </a:prstGeom>
          <a:solidFill>
            <a:srgbClr val="C5870B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54274" name="AutoShape 2"/>
          <p:cNvSpPr>
            <a:spLocks noChangeArrowheads="1"/>
          </p:cNvSpPr>
          <p:nvPr/>
        </p:nvSpPr>
        <p:spPr bwMode="auto">
          <a:xfrm>
            <a:off x="4427984" y="4725144"/>
            <a:ext cx="1296144" cy="216024"/>
          </a:xfrm>
          <a:prstGeom prst="rightArrow">
            <a:avLst>
              <a:gd name="adj1" fmla="val 50000"/>
              <a:gd name="adj2" fmla="val 123295"/>
            </a:avLst>
          </a:prstGeom>
          <a:solidFill>
            <a:srgbClr val="C5870B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11" name="Rechthoek 10"/>
          <p:cNvSpPr/>
          <p:nvPr/>
        </p:nvSpPr>
        <p:spPr>
          <a:xfrm>
            <a:off x="0" y="6381328"/>
            <a:ext cx="1134000" cy="476672"/>
          </a:xfrm>
          <a:prstGeom prst="rect">
            <a:avLst/>
          </a:prstGeom>
          <a:solidFill>
            <a:srgbClr val="050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 smtClean="0"/>
              <a:t>9 maart 2017</a:t>
            </a:r>
            <a:endParaRPr lang="nl-NL" sz="1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54273" grpId="0" animBg="1"/>
      <p:bldP spid="5427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 smtClean="0"/>
              <a:t> De </a:t>
            </a:r>
            <a:r>
              <a:rPr lang="nl-NL" dirty="0" err="1" smtClean="0"/>
              <a:t>community</a:t>
            </a:r>
            <a:r>
              <a:rPr lang="nl-NL" dirty="0" smtClean="0"/>
              <a:t> stimuleert! </a:t>
            </a:r>
            <a:endParaRPr lang="nl-NL" dirty="0"/>
          </a:p>
        </p:txBody>
      </p:sp>
      <p:sp>
        <p:nvSpPr>
          <p:cNvPr id="4" name="Tekstvak 3"/>
          <p:cNvSpPr txBox="1"/>
          <p:nvPr/>
        </p:nvSpPr>
        <p:spPr>
          <a:xfrm>
            <a:off x="1619672" y="1628800"/>
            <a:ext cx="705678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b="1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Groei</a:t>
            </a:r>
            <a:endParaRPr lang="nl-NL" b="1" dirty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endParaRPr lang="nl-NL" sz="2000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r>
              <a:rPr lang="nl-NL" sz="2000" dirty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Hulp en ondersteuning is van harte welkom!!</a:t>
            </a:r>
          </a:p>
          <a:p>
            <a:pPr>
              <a:spcAft>
                <a:spcPts val="0"/>
              </a:spcAft>
            </a:pPr>
            <a:endParaRPr lang="nl-NL" sz="2000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endParaRPr lang="nl-NL" sz="2000" b="1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r>
              <a:rPr lang="nl-NL" b="1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Invullen van de proposities </a:t>
            </a:r>
            <a:endParaRPr lang="nl-NL" b="1" dirty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endParaRPr lang="nl-NL" sz="2000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r>
              <a:rPr lang="nl-NL" sz="2000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Ideeën </a:t>
            </a:r>
            <a:r>
              <a:rPr lang="nl-NL" sz="2000" dirty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en initiatieven zijn van harte welkom!!</a:t>
            </a:r>
          </a:p>
          <a:p>
            <a:pPr>
              <a:spcAft>
                <a:spcPts val="0"/>
              </a:spcAft>
            </a:pPr>
            <a:endParaRPr lang="nl-NL" sz="2000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endParaRPr lang="nl-NL" sz="2000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r>
              <a:rPr lang="nl-NL" b="1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Ontwikkelen van het SLF gaat niet gratis:</a:t>
            </a:r>
          </a:p>
          <a:p>
            <a:pPr>
              <a:spcAft>
                <a:spcPts val="0"/>
              </a:spcAft>
            </a:pPr>
            <a:endParaRPr lang="nl-NL" sz="2000" b="1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NL" sz="2000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Tot 2020 financiële ondersteuning vanuit de topsector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NL" sz="2000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Tussen nu en 2020 differentiatie en </a:t>
            </a:r>
            <a:r>
              <a:rPr lang="nl-NL" sz="2000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geleidelijke </a:t>
            </a:r>
            <a:r>
              <a:rPr lang="nl-NL" sz="2000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bijstelling van de jaarbijdrage </a:t>
            </a:r>
          </a:p>
          <a:p>
            <a:endParaRPr lang="nl-NL" dirty="0"/>
          </a:p>
        </p:txBody>
      </p:sp>
      <p:sp>
        <p:nvSpPr>
          <p:cNvPr id="5" name="Rechthoek 4"/>
          <p:cNvSpPr/>
          <p:nvPr/>
        </p:nvSpPr>
        <p:spPr>
          <a:xfrm>
            <a:off x="0" y="6381328"/>
            <a:ext cx="1134000" cy="476672"/>
          </a:xfrm>
          <a:prstGeom prst="rect">
            <a:avLst/>
          </a:prstGeom>
          <a:solidFill>
            <a:srgbClr val="050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 smtClean="0"/>
              <a:t>9 maart 2017</a:t>
            </a:r>
            <a:endParaRPr lang="nl-NL" sz="1100" dirty="0"/>
          </a:p>
        </p:txBody>
      </p:sp>
    </p:spTree>
    <p:extLst>
      <p:ext uri="{BB962C8B-B14F-4D97-AF65-F5344CB8AC3E}">
        <p14:creationId xmlns:p14="http://schemas.microsoft.com/office/powerpoint/2010/main" val="3023338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 smtClean="0"/>
              <a:t> Feedback en discussie</a:t>
            </a:r>
            <a:endParaRPr lang="nl-NL" dirty="0"/>
          </a:p>
        </p:txBody>
      </p:sp>
      <p:sp>
        <p:nvSpPr>
          <p:cNvPr id="4" name="Tekstvak 3"/>
          <p:cNvSpPr txBox="1"/>
          <p:nvPr/>
        </p:nvSpPr>
        <p:spPr>
          <a:xfrm>
            <a:off x="1619672" y="1628800"/>
            <a:ext cx="705678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b="1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Groei</a:t>
            </a:r>
            <a:endParaRPr lang="nl-NL" b="1" dirty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endParaRPr lang="nl-NL" sz="2000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r>
              <a:rPr lang="nl-NL" sz="2000" dirty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Hulp en ondersteuning is van harte welkom!!</a:t>
            </a:r>
          </a:p>
          <a:p>
            <a:pPr>
              <a:spcAft>
                <a:spcPts val="0"/>
              </a:spcAft>
            </a:pPr>
            <a:endParaRPr lang="nl-NL" sz="2000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endParaRPr lang="nl-NL" sz="2000" b="1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r>
              <a:rPr lang="nl-NL" b="1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Invullen van de proposities </a:t>
            </a:r>
            <a:endParaRPr lang="nl-NL" b="1" dirty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endParaRPr lang="nl-NL" sz="2000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r>
              <a:rPr lang="nl-NL" sz="2000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Ideeën </a:t>
            </a:r>
            <a:r>
              <a:rPr lang="nl-NL" sz="2000" dirty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en initiatieven zijn van harte welkom!!</a:t>
            </a:r>
          </a:p>
          <a:p>
            <a:pPr>
              <a:spcAft>
                <a:spcPts val="0"/>
              </a:spcAft>
            </a:pPr>
            <a:endParaRPr lang="nl-NL" sz="2000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endParaRPr lang="nl-NL" sz="2000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r>
              <a:rPr lang="nl-NL" b="1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Ontwikkelen van het SLF gaat niet gratis:</a:t>
            </a:r>
          </a:p>
          <a:p>
            <a:pPr>
              <a:spcAft>
                <a:spcPts val="0"/>
              </a:spcAft>
            </a:pPr>
            <a:endParaRPr lang="nl-NL" sz="2000" b="1" dirty="0" smtClean="0">
              <a:solidFill>
                <a:srgbClr val="3F015F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NL" sz="2000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Tot 2020 financiële ondersteuning vanuit de topsector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nl-NL" sz="2000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Tussen nu en 2020 differentiatie </a:t>
            </a:r>
            <a:r>
              <a:rPr lang="nl-NL" sz="200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en </a:t>
            </a:r>
            <a:r>
              <a:rPr lang="nl-NL" sz="200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geleidelijke </a:t>
            </a:r>
            <a:r>
              <a:rPr lang="nl-NL" sz="2000" dirty="0" smtClean="0">
                <a:solidFill>
                  <a:srgbClr val="3F015F"/>
                </a:solidFill>
                <a:latin typeface="Arial" pitchFamily="34" charset="0"/>
                <a:ea typeface="Times New Roman"/>
                <a:cs typeface="Arial" pitchFamily="34" charset="0"/>
              </a:rPr>
              <a:t>bijstelling van de jaarbijdrage </a:t>
            </a:r>
          </a:p>
          <a:p>
            <a:endParaRPr lang="nl-NL" dirty="0"/>
          </a:p>
        </p:txBody>
      </p:sp>
      <p:sp>
        <p:nvSpPr>
          <p:cNvPr id="5" name="Rechthoek 4"/>
          <p:cNvSpPr/>
          <p:nvPr/>
        </p:nvSpPr>
        <p:spPr>
          <a:xfrm>
            <a:off x="0" y="6381328"/>
            <a:ext cx="1134000" cy="476672"/>
          </a:xfrm>
          <a:prstGeom prst="rect">
            <a:avLst/>
          </a:prstGeom>
          <a:solidFill>
            <a:srgbClr val="050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100" dirty="0" smtClean="0"/>
              <a:t>9 maart 2017</a:t>
            </a:r>
            <a:endParaRPr lang="nl-NL" sz="1100" dirty="0"/>
          </a:p>
        </p:txBody>
      </p:sp>
    </p:spTree>
    <p:extLst>
      <p:ext uri="{BB962C8B-B14F-4D97-AF65-F5344CB8AC3E}">
        <p14:creationId xmlns:p14="http://schemas.microsoft.com/office/powerpoint/2010/main" val="302333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e sjabloo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59028A"/>
      </a:hlink>
      <a:folHlink>
        <a:srgbClr val="59028A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e sjabloo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e sjablo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e sjabloo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e sjabloo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e sjablo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e sjablo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e sjablo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Aangepast ontwerp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angepast ontwerp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7088</TotalTime>
  <Words>268</Words>
  <Application>Microsoft Office PowerPoint</Application>
  <PresentationFormat>On-screen Show (4:3)</PresentationFormat>
  <Paragraphs>121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Times New Roman</vt:lpstr>
      <vt:lpstr>Wingdings</vt:lpstr>
      <vt:lpstr>presentatie sjabloon</vt:lpstr>
      <vt:lpstr>1_Aangepast ontwerp</vt:lpstr>
      <vt:lpstr>Aangepast ontwerp</vt:lpstr>
      <vt:lpstr>                 </vt:lpstr>
      <vt:lpstr>SLF ontwikkelt zich</vt:lpstr>
      <vt:lpstr>SLF innoveert continu</vt:lpstr>
      <vt:lpstr>8 SLF proposities !!</vt:lpstr>
      <vt:lpstr> De community stimuleert! </vt:lpstr>
      <vt:lpstr> Feedback en discussie</vt:lpstr>
    </vt:vector>
  </TitlesOfParts>
  <Company>SLF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Ben Gräve</dc:creator>
  <cp:lastModifiedBy>Liselot Gerritzen</cp:lastModifiedBy>
  <cp:revision>593</cp:revision>
  <dcterms:created xsi:type="dcterms:W3CDTF">2002-06-10T11:11:19Z</dcterms:created>
  <dcterms:modified xsi:type="dcterms:W3CDTF">2017-03-07T21:59:11Z</dcterms:modified>
</cp:coreProperties>
</file>